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73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</p:sldIdLst>
  <p:sldSz cx="12192000" cy="6858000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9D5E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57" autoAdjust="0"/>
    <p:restoredTop sz="93861" autoAdjust="0"/>
  </p:normalViewPr>
  <p:slideViewPr>
    <p:cSldViewPr>
      <p:cViewPr varScale="1">
        <p:scale>
          <a:sx n="66" d="100"/>
          <a:sy n="66" d="100"/>
        </p:scale>
        <p:origin x="-57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6080363" cy="460803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E562-E05A-4626-B3AF-5F0B868819D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19D9-560B-443C-B598-BE18CE88D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82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267001-F5EE-4B01-ADD9-95392EA1E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44CC777-6BA2-40D2-9A82-AD403FA4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FFA2BC8-F9FC-47B4-B94E-984652D7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158127-7E67-4DC3-A9CF-380C6A5B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CFB686-854A-4D91-AAF2-24DD33CC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367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234495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xmlns="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xmlns="" val="1544978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xmlns="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6000" y="2034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xmlns="" val="1853779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xmlns="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1295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BA0536-C2F3-45FD-BCE9-A7664FF1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DCB672-9A39-4592-A702-905A663D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F00B59B-B30F-4BCA-BF7C-138210157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B11AE46-CD71-40A2-B051-FED4CF25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97D472E-4D2E-4B58-B26C-A5C6E9B9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D590CE5-E95F-4274-817F-D56AE118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2365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79CC03-CB65-4A4C-90D3-F02B507A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4C3BF4E-7FD7-4E97-ADD2-17103BBD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4CE1139-B009-4241-B0C4-BF93CB876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61306DD-CDF6-4C8F-8EAA-8585BA36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DE83B16-91E8-4F91-A8A9-2286EF49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500BC4-2676-4C2C-A56B-8495420F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306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BFDEE6-9163-4FA6-9C33-9D0B1D96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6CFD921-B66F-4B9F-8D0C-B14325FE9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DD6FEE-737C-4DE7-A07A-B8500FB8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8FE9F1-30AE-46C1-A8C8-4B7D5FFC7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45E6A3-691A-440E-94B6-E4165602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2373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B71DFBC-935C-41DF-9AF9-A79F2BD80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FFC04AF-1DA1-4817-ACF7-5A110AD3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DFD425-2E61-4F50-9A02-6256A349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9833F48-4BE3-401E-8EAC-ED423D3D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E6C580-1988-45AF-BDB1-7BCACEB9D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6815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ECD6CA42-8F84-4EF7-AC44-C6D7CA7B5256}"/>
              </a:ext>
            </a:extLst>
          </p:cNvPr>
          <p:cNvGrpSpPr/>
          <p:nvPr userDrawn="1"/>
        </p:nvGrpSpPr>
        <p:grpSpPr>
          <a:xfrm>
            <a:off x="0" y="49500"/>
            <a:ext cx="2844750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xmlns="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51451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04488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xmlns="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xmlns="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3" y="233363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xmlns="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3" y="2528888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188260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73640FF5-D492-4210-9DE4-D7B66426125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D1C3AA05-E7C7-4C27-A908-2E47AFEBA600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xmlns="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4158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81E132A-DAAE-4C5A-9799-9BEDDD0FBE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5ABEC81-0435-44F8-AC84-9AA06776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E9A5681-179B-43EF-A41E-7921E27CA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4075"/>
            <a:ext cx="10515600" cy="15303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38154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69075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F8FE08DD-35D4-4F6D-9D3E-895549AFA462}"/>
              </a:ext>
            </a:extLst>
          </p:cNvPr>
          <p:cNvSpPr/>
          <p:nvPr userDrawn="1"/>
        </p:nvSpPr>
        <p:spPr>
          <a:xfrm rot="16200000">
            <a:off x="10191000" y="4857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949063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96AF94-0451-4B41-960A-AE014E9C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42D3EF2-51A0-4DA7-88AA-E1FA1562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90037A-9CFB-48E5-9E34-0A14EDE6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8783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9DC742-0D31-49BB-8235-E8F23687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CB7A22E-3771-4390-9794-7F14D95D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6951B10-84CC-412A-B18B-E5D7BFE1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FA339-92AB-4D93-B605-E9C0B0E7E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FCBD1A-83E7-45B8-95AE-AE44F108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9110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5DC75D-06B2-46E5-A96B-A1468A21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AE6E6F-2E09-401B-B461-D6DF215D1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0FA403A-15C6-49C6-8CC5-8F9664A12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C3F06EE-74D4-48BE-B81A-5C34F61B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D53AD41-416F-495E-A3FD-85E02F26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E8F414-2898-41DB-BD73-B506B16F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495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5BF822-D25A-4089-8B09-6CDFC6C7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DFA1F7A-5EC7-4EDE-B41D-E76BE82B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51A2486-CBD9-47F2-85CB-E75E707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D9BFCC3-815F-46C2-8BBD-B33697BD3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A6C052B-8DDE-4435-89D0-37FEADE5B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E4CBDAB-0EC1-4397-917A-7260217B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848E488-94C4-4695-A96B-BD92D0FE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89685D5-D9B9-4084-9444-3F5DFFF8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0562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CAB533-743E-4972-9281-AA80F8DE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E27A4BD-2D2A-438C-8009-83407464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593BC4F-92E4-4734-99DC-E5A245F3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C2D59C2-0660-44F2-8B51-CACB66F9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8304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5289D3-E86F-47FE-BC52-53D34FA4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3570AF-E207-47A8-A8FC-5D9057465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AF8805-B906-4169-9117-FA140E73D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E3D611-6D00-421E-BE6B-385F5C2C5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716F83-6BED-46A4-98C2-DEC0D746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3"/>
            <a:extLst>
              <a:ext uri="{FF2B5EF4-FFF2-40B4-BE49-F238E27FC236}">
                <a16:creationId xmlns:a16="http://schemas.microsoft.com/office/drawing/2014/main" xmlns="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616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64" r:id="rId11"/>
    <p:sldLayoutId id="2147483668" r:id="rId12"/>
    <p:sldLayoutId id="2147483663" r:id="rId13"/>
    <p:sldLayoutId id="2147483656" r:id="rId14"/>
    <p:sldLayoutId id="2147483657" r:id="rId15"/>
    <p:sldLayoutId id="2147483658" r:id="rId16"/>
    <p:sldLayoutId id="2147483659" r:id="rId17"/>
    <p:sldLayoutId id="2147483665" r:id="rId18"/>
    <p:sldLayoutId id="2147483667" r:id="rId19"/>
    <p:sldLayoutId id="2147483666" r:id="rId20"/>
    <p:sldLayoutId id="2147483669" r:id="rId2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>
            <a:extLst>
              <a:ext uri="{FF2B5EF4-FFF2-40B4-BE49-F238E27FC236}">
                <a16:creationId xmlns:a16="http://schemas.microsoft.com/office/drawing/2014/main" xmlns="" id="{63BD5CF2-629F-40A3-A70D-28143C9C92C9}"/>
              </a:ext>
            </a:extLst>
          </p:cNvPr>
          <p:cNvSpPr/>
          <p:nvPr/>
        </p:nvSpPr>
        <p:spPr>
          <a:xfrm rot="5400000" flipH="1">
            <a:off x="1314123" y="-1847877"/>
            <a:ext cx="5407043" cy="802671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xmlns="" id="{B64AA22A-B50C-48B0-8F79-C67BD8E26428}"/>
              </a:ext>
            </a:extLst>
          </p:cNvPr>
          <p:cNvSpPr/>
          <p:nvPr/>
        </p:nvSpPr>
        <p:spPr>
          <a:xfrm rot="16200000">
            <a:off x="2632127" y="-2583406"/>
            <a:ext cx="6983999" cy="12187712"/>
          </a:xfrm>
          <a:prstGeom prst="triangle">
            <a:avLst>
              <a:gd name="adj" fmla="val 50000"/>
            </a:avLst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xmlns="" id="{E1D757C1-6766-4E7C-915C-54C563837BD8}"/>
              </a:ext>
            </a:extLst>
          </p:cNvPr>
          <p:cNvSpPr/>
          <p:nvPr/>
        </p:nvSpPr>
        <p:spPr>
          <a:xfrm rot="5400000" flipH="1">
            <a:off x="-59609" y="2546163"/>
            <a:ext cx="4357479" cy="4266194"/>
          </a:xfrm>
          <a:prstGeom prst="triangle">
            <a:avLst/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75DBEC4E-C82D-4689-91D4-77AC82D86C33}"/>
              </a:ext>
            </a:extLst>
          </p:cNvPr>
          <p:cNvSpPr/>
          <p:nvPr/>
        </p:nvSpPr>
        <p:spPr>
          <a:xfrm>
            <a:off x="3444173" y="2308725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C2F92FFE-F753-45D6-8F3D-5C3DED8044D2}"/>
              </a:ext>
            </a:extLst>
          </p:cNvPr>
          <p:cNvSpPr/>
          <p:nvPr/>
        </p:nvSpPr>
        <p:spPr>
          <a:xfrm>
            <a:off x="3351000" y="3474000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1E89EBAB-8796-4F02-921B-3A1E3F84948F}"/>
              </a:ext>
            </a:extLst>
          </p:cNvPr>
          <p:cNvSpPr txBox="1">
            <a:spLocks noChangeArrowheads="1"/>
          </p:cNvSpPr>
          <p:nvPr/>
        </p:nvSpPr>
        <p:spPr>
          <a:xfrm>
            <a:off x="2856000" y="5110763"/>
            <a:ext cx="4530725" cy="1728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2F92FFE-F753-45D6-8F3D-5C3DED8044D2}"/>
              </a:ext>
            </a:extLst>
          </p:cNvPr>
          <p:cNvSpPr/>
          <p:nvPr/>
        </p:nvSpPr>
        <p:spPr>
          <a:xfrm>
            <a:off x="606000" y="1629000"/>
            <a:ext cx="10705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</a:rPr>
              <a:t> 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7030A0"/>
                </a:solidFill>
              </a:rPr>
              <a:t>Особенности организации развивающей предметно-пространственной среды</a:t>
            </a:r>
            <a:endParaRPr lang="ru-RU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120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9000"/>
            <a:ext cx="10515600" cy="5807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3. Раздел 3. Компоненты РППС для кабинетов специалистов </a:t>
            </a:r>
          </a:p>
          <a:p>
            <a:pPr marL="0" indent="0">
              <a:buNone/>
            </a:pPr>
            <a:r>
              <a:rPr lang="ru-RU" dirty="0"/>
              <a:t>3.1. Кабинет </a:t>
            </a:r>
            <a:r>
              <a:rPr lang="ru-RU" dirty="0" smtClean="0"/>
              <a:t>учителя-логопеда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3.2. Кабинет </a:t>
            </a:r>
            <a:r>
              <a:rPr lang="ru-RU" dirty="0" smtClean="0"/>
              <a:t>педагога-психолога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3.3. Кабинет  </a:t>
            </a:r>
            <a:r>
              <a:rPr lang="ru-RU" dirty="0" smtClean="0"/>
              <a:t>учителя-дефектолога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Раздел 4. Комплекс оснащения территории ДОО </a:t>
            </a:r>
          </a:p>
          <a:p>
            <a:pPr marL="0" indent="0">
              <a:buNone/>
            </a:pPr>
            <a:r>
              <a:rPr lang="ru-RU" dirty="0"/>
              <a:t>4.1. Прогулочный участок </a:t>
            </a:r>
          </a:p>
          <a:p>
            <a:pPr marL="0" indent="0">
              <a:buNone/>
            </a:pPr>
            <a:r>
              <a:rPr lang="ru-RU" dirty="0"/>
              <a:t>4.2. Спортивная площадка </a:t>
            </a:r>
          </a:p>
        </p:txBody>
      </p:sp>
    </p:spTree>
    <p:extLst>
      <p:ext uri="{BB962C8B-B14F-4D97-AF65-F5344CB8AC3E}">
        <p14:creationId xmlns:p14="http://schemas.microsoft.com/office/powerpoint/2010/main" xmlns="" val="11438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001"/>
            <a:ext cx="10515600" cy="540000"/>
          </a:xfrm>
        </p:spPr>
        <p:txBody>
          <a:bodyPr>
            <a:noAutofit/>
          </a:bodyPr>
          <a:lstStyle/>
          <a:p>
            <a:pPr algn="r"/>
            <a:r>
              <a:rPr lang="ru-RU" sz="3600" dirty="0" smtClean="0">
                <a:solidFill>
                  <a:srgbClr val="7030A0"/>
                </a:solidFill>
                <a:latin typeface="+mn-lt"/>
              </a:rPr>
              <a:t>Приложение 4</a:t>
            </a:r>
            <a:endParaRPr lang="ru-RU" sz="36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639000"/>
            <a:ext cx="11520000" cy="553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7030A0"/>
                </a:solidFill>
              </a:rPr>
              <a:t>Вариант организации внутренней </a:t>
            </a:r>
            <a:r>
              <a:rPr lang="ru-RU" sz="2400" dirty="0" smtClean="0">
                <a:solidFill>
                  <a:srgbClr val="7030A0"/>
                </a:solidFill>
              </a:rPr>
              <a:t>инфраструктуры </a:t>
            </a:r>
            <a:r>
              <a:rPr lang="ru-RU" sz="2400" dirty="0">
                <a:solidFill>
                  <a:srgbClr val="7030A0"/>
                </a:solidFill>
              </a:rPr>
              <a:t>ДОО в виде </a:t>
            </a:r>
            <a:r>
              <a:rPr lang="ru-RU" sz="2400" dirty="0" smtClean="0">
                <a:solidFill>
                  <a:srgbClr val="7030A0"/>
                </a:solidFill>
              </a:rPr>
              <a:t>центров</a:t>
            </a:r>
          </a:p>
          <a:p>
            <a:pPr marL="0" indent="0" algn="just">
              <a:buNone/>
            </a:pPr>
            <a:r>
              <a:rPr lang="ru-RU" sz="2400" dirty="0"/>
              <a:t>Центры детской активности, которые обеспечивают все виды детской деятельности, в которых организуется образовательная деятельность. В группах раннего возраста создаются 6 центров детской активности:</a:t>
            </a:r>
          </a:p>
          <a:p>
            <a:pPr marL="0" indent="0" algn="just">
              <a:buNone/>
            </a:pPr>
            <a:r>
              <a:rPr lang="ru-RU" sz="2400" dirty="0"/>
              <a:t>1. Центр </a:t>
            </a:r>
            <a:r>
              <a:rPr lang="ru-RU" sz="2400" dirty="0" smtClean="0">
                <a:solidFill>
                  <a:srgbClr val="7030A0"/>
                </a:solidFill>
              </a:rPr>
              <a:t>двигательной активности </a:t>
            </a:r>
            <a:r>
              <a:rPr lang="ru-RU" sz="2400" dirty="0" smtClean="0"/>
              <a:t>для </a:t>
            </a:r>
            <a:r>
              <a:rPr lang="ru-RU" sz="2400" dirty="0"/>
              <a:t>развития основных движений детей.</a:t>
            </a:r>
          </a:p>
          <a:p>
            <a:pPr marL="0" indent="0" algn="just">
              <a:buNone/>
            </a:pPr>
            <a:r>
              <a:rPr lang="ru-RU" sz="2400" dirty="0"/>
              <a:t>2. Центр </a:t>
            </a:r>
            <a:r>
              <a:rPr lang="ru-RU" sz="2400" dirty="0" err="1">
                <a:solidFill>
                  <a:srgbClr val="7030A0"/>
                </a:solidFill>
              </a:rPr>
              <a:t>сенсорики</a:t>
            </a:r>
            <a:r>
              <a:rPr lang="ru-RU" sz="2400" dirty="0">
                <a:solidFill>
                  <a:srgbClr val="7030A0"/>
                </a:solidFill>
              </a:rPr>
              <a:t> и </a:t>
            </a:r>
            <a:r>
              <a:rPr lang="ru-RU" sz="2400" dirty="0" smtClean="0">
                <a:solidFill>
                  <a:srgbClr val="7030A0"/>
                </a:solidFill>
              </a:rPr>
              <a:t>конструирования </a:t>
            </a:r>
            <a:r>
              <a:rPr lang="ru-RU" sz="2400" dirty="0"/>
              <a:t>для организации предметной деятельности и игры с составными и динамическими игрушками, освоения детьми сенсорных эталонов формы, цвета, размера.</a:t>
            </a:r>
          </a:p>
          <a:p>
            <a:pPr marL="0" indent="0" algn="just">
              <a:buNone/>
            </a:pPr>
            <a:r>
              <a:rPr lang="ru-RU" sz="2400" dirty="0"/>
              <a:t>3. Центр для организации </a:t>
            </a:r>
            <a:r>
              <a:rPr lang="ru-RU" sz="2400" dirty="0">
                <a:solidFill>
                  <a:srgbClr val="7030A0"/>
                </a:solidFill>
              </a:rPr>
              <a:t>предметных и предметно-манипуляторных </a:t>
            </a:r>
            <a:r>
              <a:rPr lang="ru-RU" sz="2400" i="1" dirty="0"/>
              <a:t>игр</a:t>
            </a:r>
            <a:r>
              <a:rPr lang="ru-RU" sz="2400" dirty="0"/>
              <a:t>, совместных игр со сверстниками под руководством взрослого.</a:t>
            </a:r>
          </a:p>
          <a:p>
            <a:pPr marL="0" indent="0" algn="just">
              <a:buNone/>
            </a:pPr>
            <a:r>
              <a:rPr lang="ru-RU" sz="2400" dirty="0"/>
              <a:t>4. Центр </a:t>
            </a:r>
            <a:r>
              <a:rPr lang="ru-RU" sz="2400" dirty="0">
                <a:solidFill>
                  <a:srgbClr val="7030A0"/>
                </a:solidFill>
              </a:rPr>
              <a:t>творчества и продуктивной </a:t>
            </a:r>
            <a:r>
              <a:rPr lang="ru-RU" sz="2400" i="1" dirty="0"/>
              <a:t>деятельности </a:t>
            </a:r>
            <a:r>
              <a:rPr lang="ru-RU" sz="2400" dirty="0"/>
              <a:t>для развития восприятия смысла музыки, поддержки интереса к рисованию и лепке, становлению первых навыков продуктивной деятельности, освоения возможностей разнообразных изобразительных средств.</a:t>
            </a:r>
          </a:p>
          <a:p>
            <a:pPr marL="0" indent="0" algn="just">
              <a:buNone/>
            </a:pPr>
            <a:r>
              <a:rPr lang="ru-RU" sz="2400" dirty="0"/>
              <a:t>5. Центр </a:t>
            </a:r>
            <a:r>
              <a:rPr lang="ru-RU" sz="2400" dirty="0">
                <a:solidFill>
                  <a:srgbClr val="7030A0"/>
                </a:solidFill>
              </a:rPr>
              <a:t>познания и коммуникации</a:t>
            </a:r>
            <a:r>
              <a:rPr lang="ru-RU" sz="2400" dirty="0"/>
              <a:t> (книжный уголок), восприятия смысла сказок, стихов, рассматривания картинок.</a:t>
            </a:r>
          </a:p>
          <a:p>
            <a:pPr marL="0" indent="0" algn="just">
              <a:buNone/>
            </a:pPr>
            <a:r>
              <a:rPr lang="ru-RU" sz="2400" dirty="0"/>
              <a:t>6. Центр </a:t>
            </a:r>
            <a:r>
              <a:rPr lang="ru-RU" sz="2400" dirty="0">
                <a:solidFill>
                  <a:srgbClr val="7030A0"/>
                </a:solidFill>
              </a:rPr>
              <a:t>экспериментирования и труда </a:t>
            </a:r>
            <a:r>
              <a:rPr lang="ru-RU" sz="2400" dirty="0"/>
              <a:t>для организации экспериментальной деятельности с материалами и веществами (песок, вода, тесто и др.), развития навыков самообслуживания и становления действий с бытовыми </a:t>
            </a:r>
            <a:r>
              <a:rPr lang="ru-RU" sz="2400" dirty="0" smtClean="0"/>
              <a:t>предметами-орудиями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931012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000" y="279000"/>
            <a:ext cx="10927800" cy="6345000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300" i="1" dirty="0"/>
              <a:t>В группах для детей дошкольного возраста (от 3 до 7 лет) предусматривается следующий комплекс из 12 центров детской активности: </a:t>
            </a:r>
            <a:endParaRPr lang="ru-RU" sz="33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1. Центр </a:t>
            </a:r>
            <a:r>
              <a:rPr lang="ru-RU" sz="3300" dirty="0">
                <a:solidFill>
                  <a:srgbClr val="7030A0"/>
                </a:solidFill>
              </a:rPr>
              <a:t>двигательной активности </a:t>
            </a:r>
            <a:r>
              <a:rPr lang="ru-RU" sz="3300" dirty="0"/>
              <a:t>(ориентирован на организацию игр средней и малой подвижности в групповых помещениях, средней и интенсивной подвижности в физкультурном и музыкальном залах, интенсивной подвижности на групповых участках, спортивной площадке, всей территории детского сада) в интеграции с содержанием образовательных областей «Физическое развитие», «Социально-коммуникативное развитие», «Речевое развитие».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2. Центр </a:t>
            </a:r>
            <a:r>
              <a:rPr lang="ru-RU" sz="3300" dirty="0">
                <a:solidFill>
                  <a:srgbClr val="7030A0"/>
                </a:solidFill>
              </a:rPr>
              <a:t>безопасности</a:t>
            </a:r>
            <a:r>
              <a:rPr lang="ru-RU" sz="3300" dirty="0"/>
              <a:t>, позволяющий организовать образовательный процесс для развития у детей навыков безопасности жизнедеятельности в интеграции содержания образовательных областей «Физическое развитие», «Познавательное развитие», «Речевое развитие», «Социально-коммуникативное развитие».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3. Центр </a:t>
            </a:r>
            <a:r>
              <a:rPr lang="ru-RU" sz="3300" dirty="0">
                <a:solidFill>
                  <a:srgbClr val="7030A0"/>
                </a:solidFill>
              </a:rPr>
              <a:t>игры</a:t>
            </a:r>
            <a:r>
              <a:rPr lang="ru-RU" sz="3300" dirty="0"/>
              <a:t>, содержащий оборудование для организации сюжетно-ролевых детских игр, предметы-заместители в интеграции с содержанием образовательных областей «Познавательное развитие», «Речевое развитие», «Социально-коммуникативное развитие», «Художественно-эстетическое развитие» и «Физическое развитие»).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4. Центр </a:t>
            </a:r>
            <a:r>
              <a:rPr lang="ru-RU" sz="3300" dirty="0">
                <a:solidFill>
                  <a:srgbClr val="7030A0"/>
                </a:solidFill>
              </a:rPr>
              <a:t>конструирования</a:t>
            </a:r>
            <a:r>
              <a:rPr lang="ru-RU" sz="3300" dirty="0"/>
              <a:t>, в котором есть разнообразные виды строительного материала и детских конструкторов, бросового материала схем, рисунков, картин, демонстрационных материалов для организации конструкторской деятельности детей в интеграции с содержанием образовательных областей «Познавательное развитие», «Речевое развитие», «Социально-коммуникативное развитие» и «Художественно-эстетическое развитие».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5. Центр </a:t>
            </a:r>
            <a:r>
              <a:rPr lang="ru-RU" sz="3300" dirty="0">
                <a:solidFill>
                  <a:srgbClr val="7030A0"/>
                </a:solidFill>
              </a:rPr>
              <a:t>логики и математики</a:t>
            </a:r>
            <a:r>
              <a:rPr lang="ru-RU" sz="3300" dirty="0"/>
              <a:t>, содержащий разнообразный дидактический материал и развивающие игрушки, а также демонстрационные материалы для формирования </a:t>
            </a:r>
            <a:r>
              <a:rPr lang="ru-RU" sz="3300" dirty="0" smtClean="0"/>
              <a:t>элементарных</a:t>
            </a:r>
            <a:r>
              <a:rPr lang="ru-RU" sz="3300" dirty="0"/>
              <a:t> </a:t>
            </a:r>
            <a:r>
              <a:rPr lang="ru-RU" sz="3300" dirty="0" smtClean="0"/>
              <a:t>математических </a:t>
            </a:r>
            <a:r>
              <a:rPr lang="ru-RU" sz="3300" dirty="0"/>
              <a:t>навыков и логических операций в интеграции с содержанием образовательных областей «Познавательное развитие», «Речевое развитие», «Социально-коммуникативное развитие».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/>
              <a:t>6. Центр </a:t>
            </a:r>
            <a:r>
              <a:rPr lang="ru-RU" sz="3300" dirty="0">
                <a:solidFill>
                  <a:srgbClr val="7030A0"/>
                </a:solidFill>
              </a:rPr>
              <a:t>экспериментирования, организации наблюдения и труда</a:t>
            </a:r>
            <a:r>
              <a:rPr lang="ru-RU" sz="3300" dirty="0"/>
              <a:t>, игровое оборудование, демонстрационные материалы и дидактические пособия которого способствуют реализации поисково-экспериментальной и трудовой деятельности детей в интеграции с содержанием образовательных областей «Познавательное развитие», «Речевое развитие», «Социально-коммуникативное развитие»).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6535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369000"/>
            <a:ext cx="10972800" cy="580796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 smtClean="0"/>
              <a:t>7. Центр </a:t>
            </a:r>
            <a:r>
              <a:rPr lang="ru-RU" dirty="0">
                <a:solidFill>
                  <a:srgbClr val="7030A0"/>
                </a:solidFill>
              </a:rPr>
              <a:t>познания и коммуникации </a:t>
            </a:r>
            <a:r>
              <a:rPr lang="ru-RU" dirty="0"/>
              <a:t>детей, оснащение которого обеспечивает </a:t>
            </a:r>
            <a:r>
              <a:rPr lang="ru-RU" dirty="0" smtClean="0"/>
              <a:t>расширение кругозора </a:t>
            </a:r>
            <a:r>
              <a:rPr lang="ru-RU" dirty="0"/>
              <a:t>детей и их знаний об окружающем мире во взаимодействии детей со взрослыми и сверстниками в интеграции с содержанием образовательных областей «Познавательное развитие», «Речевое развитие», «Социально-коммуникативное развитие».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8. </a:t>
            </a:r>
            <a:r>
              <a:rPr lang="ru-RU" i="1" dirty="0"/>
              <a:t>Книжный уголок</a:t>
            </a:r>
            <a:r>
              <a:rPr lang="ru-RU" dirty="0"/>
              <a:t>, содержащий художественную и документальную литературу для детей, обеспечивающую их духовно-нравственное и этико-эстетическое воспитание, формирование общей культуры, освоение разных жанров художественной литературы, воспитание любви и интереса к художественному слову, удовлетворение познавательных потребностей в интеграции содержания всех образовательных областей.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9. Центр </a:t>
            </a:r>
            <a:r>
              <a:rPr lang="ru-RU" dirty="0">
                <a:solidFill>
                  <a:srgbClr val="7030A0"/>
                </a:solidFill>
              </a:rPr>
              <a:t>театрализации и </a:t>
            </a:r>
            <a:r>
              <a:rPr lang="ru-RU" dirty="0" err="1">
                <a:solidFill>
                  <a:srgbClr val="7030A0"/>
                </a:solidFill>
              </a:rPr>
              <a:t>музицирования</a:t>
            </a:r>
            <a:r>
              <a:rPr lang="ru-RU" dirty="0"/>
              <a:t>, оборудование которого позволяет организовать музыкальную и театрализованную деятельность детей в интеграции с содержанием образовательных областей «Художественно-эстетическое развитие», «Познавательное развитие», «Речевое развитие», «Социально-коммуникативное развитие», «Физическое развитие».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10. Центр </a:t>
            </a:r>
            <a:r>
              <a:rPr lang="ru-RU" dirty="0">
                <a:solidFill>
                  <a:srgbClr val="7030A0"/>
                </a:solidFill>
              </a:rPr>
              <a:t>уединения</a:t>
            </a:r>
            <a:r>
              <a:rPr lang="ru-RU" dirty="0"/>
              <a:t> предназначен для снятия психоэмоционального напряжения воспитанников.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 smtClean="0"/>
              <a:t>11</a:t>
            </a:r>
            <a:r>
              <a:rPr lang="ru-RU" dirty="0"/>
              <a:t>. Центр </a:t>
            </a:r>
            <a:r>
              <a:rPr lang="ru-RU" dirty="0">
                <a:solidFill>
                  <a:srgbClr val="7030A0"/>
                </a:solidFill>
              </a:rPr>
              <a:t>коррекции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dirty="0"/>
              <a:t>предназначен для организации совместной деятельности воспитателя и/или специалиста с детьми с ОВЗ, направленный на коррекцию имеющихся у них нарушений.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12. Центр </a:t>
            </a:r>
            <a:r>
              <a:rPr lang="ru-RU" dirty="0">
                <a:solidFill>
                  <a:srgbClr val="7030A0"/>
                </a:solidFill>
              </a:rPr>
              <a:t>творчества</a:t>
            </a:r>
            <a:r>
              <a:rPr lang="ru-RU" dirty="0"/>
              <a:t> детей, предназначенный для реализации продуктивной деятельности детей (рисование, лепка, аппликация, художественный труд) в интеграции с содержанием образовательных областей «Речевое развитие», «Познавательное развитие», «Социально-коммуникативное развитие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1729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64001"/>
            <a:ext cx="10515600" cy="1215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ИТОГОВЫЙ ПРОТОКОЛ </a:t>
            </a:r>
            <a:r>
              <a:rPr lang="ru-RU" sz="2700" dirty="0" err="1" smtClean="0">
                <a:solidFill>
                  <a:srgbClr val="7030A0"/>
                </a:solidFill>
                <a:latin typeface="+mn-lt"/>
              </a:rPr>
              <a:t>самообследования</a:t>
            </a:r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700" dirty="0">
                <a:solidFill>
                  <a:srgbClr val="7030A0"/>
                </a:solidFill>
                <a:latin typeface="+mn-lt"/>
              </a:rPr>
              <a:t>РППС </a:t>
            </a:r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в </a:t>
            </a:r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МБДОУ </a:t>
            </a:r>
            <a:r>
              <a:rPr lang="ru-RU" sz="2700" dirty="0" err="1" smtClean="0">
                <a:solidFill>
                  <a:srgbClr val="7030A0"/>
                </a:solidFill>
                <a:latin typeface="+mn-lt"/>
              </a:rPr>
              <a:t>___________________</a:t>
            </a:r>
            <a:r>
              <a:rPr lang="ru-RU" sz="2700" dirty="0" err="1" smtClean="0">
                <a:solidFill>
                  <a:srgbClr val="7030A0"/>
                </a:solidFill>
                <a:latin typeface="+mn-lt"/>
              </a:rPr>
              <a:t>г</a:t>
            </a:r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2700" dirty="0">
                <a:solidFill>
                  <a:srgbClr val="7030A0"/>
                </a:solidFill>
                <a:latin typeface="+mn-lt"/>
              </a:rPr>
              <a:t>Дата </a:t>
            </a:r>
            <a:r>
              <a:rPr lang="ru-RU" sz="2700" dirty="0" smtClean="0">
                <a:solidFill>
                  <a:srgbClr val="7030A0"/>
                </a:solidFill>
                <a:latin typeface="+mn-lt"/>
              </a:rPr>
              <a:t>________</a:t>
            </a:r>
            <a:r>
              <a:rPr lang="ru-RU" sz="2700" dirty="0">
                <a:latin typeface="+mn-lt"/>
              </a:rPr>
              <a:t>												</a:t>
            </a:r>
            <a:r>
              <a:rPr lang="ru-RU" dirty="0"/>
              <a:t>																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30274273"/>
              </p:ext>
            </p:extLst>
          </p:nvPr>
        </p:nvGraphicFramePr>
        <p:xfrm>
          <a:off x="605999" y="1268998"/>
          <a:ext cx="9854994" cy="5348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7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918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951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73229">
                  <a:extLst>
                    <a:ext uri="{9D8B030D-6E8A-4147-A177-3AD203B41FA5}">
                      <a16:colId xmlns:a16="http://schemas.microsoft.com/office/drawing/2014/main" xmlns="" val="20028"/>
                    </a:ext>
                  </a:extLst>
                </a:gridCol>
              </a:tblGrid>
              <a:tr h="27804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№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Показатели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Количество баллов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60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2</a:t>
                      </a:r>
                      <a:r>
                        <a:rPr lang="ru-RU" sz="900" b="1" u="none" strike="noStrike" dirty="0" smtClean="0">
                          <a:effectLst/>
                        </a:rPr>
                        <a:t> </a:t>
                      </a:r>
                      <a:r>
                        <a:rPr lang="ru-RU" sz="900" b="1" u="none" strike="noStrike" dirty="0">
                          <a:effectLst/>
                        </a:rPr>
                        <a:t>мл.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2 мл.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Ст</a:t>
                      </a:r>
                      <a:r>
                        <a:rPr lang="ru-RU" sz="9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900" b="1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Ст.гр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smtClean="0">
                          <a:effectLst/>
                        </a:rPr>
                        <a:t>Ср</a:t>
                      </a:r>
                      <a:r>
                        <a:rPr lang="ru-RU" sz="900" b="1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900" b="1" u="none" strike="noStrike" baseline="0" dirty="0" err="1" smtClean="0">
                          <a:effectLst/>
                        </a:rPr>
                        <a:t>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Ср.гр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err="1" smtClean="0">
                          <a:effectLst/>
                        </a:rPr>
                        <a:t>подг</a:t>
                      </a:r>
                      <a:r>
                        <a:rPr lang="ru-RU" sz="900" b="1" u="none" strike="noStrike" dirty="0" smtClean="0"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1мл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Общий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2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№1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№6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№7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>
                          <a:effectLst/>
                        </a:rPr>
                        <a:t>№8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1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48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>
                          <a:effectLst/>
                        </a:rPr>
                        <a:t>Насыщенность среды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 dirty="0">
                          <a:effectLst/>
                        </a:rPr>
                        <a:t>51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50,61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12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 err="1">
                          <a:effectLst/>
                        </a:rPr>
                        <a:t>Трансформируемость</a:t>
                      </a:r>
                      <a:r>
                        <a:rPr lang="ru-RU" sz="900" b="1" u="none" strike="noStrike" dirty="0">
                          <a:effectLst/>
                        </a:rPr>
                        <a:t> пространства, </a:t>
                      </a:r>
                      <a:r>
                        <a:rPr lang="ru-RU" sz="900" b="1" u="none" strike="noStrike" dirty="0" err="1">
                          <a:effectLst/>
                        </a:rPr>
                        <a:t>полифункциональность</a:t>
                      </a:r>
                      <a:r>
                        <a:rPr lang="ru-RU" sz="900" b="1" u="none" strike="noStrike" dirty="0">
                          <a:effectLst/>
                        </a:rPr>
                        <a:t> материалов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 dirty="0">
                          <a:effectLst/>
                        </a:rPr>
                        <a:t>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 dirty="0">
                          <a:effectLst/>
                        </a:rPr>
                        <a:t>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8,9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15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Вариативность среды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11,84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25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4.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Интерактивная среда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36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5.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Доступность среды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60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6.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Соответствие эстетическим требованиям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4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7.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Безопасность среды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12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02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8.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 err="1">
                          <a:effectLst/>
                        </a:rPr>
                        <a:t>Брендинг</a:t>
                      </a:r>
                      <a:r>
                        <a:rPr lang="ru-RU" sz="900" b="1" u="none" strike="noStrike" dirty="0">
                          <a:effectLst/>
                        </a:rPr>
                        <a:t> ДОУ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09" marR="6209" marT="6209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804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109,4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9" marR="6209" marT="6209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5265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45D8DFA3-1653-4AC7-8144-55CA92E73217}"/>
              </a:ext>
            </a:extLst>
          </p:cNvPr>
          <p:cNvSpPr/>
          <p:nvPr/>
        </p:nvSpPr>
        <p:spPr>
          <a:xfrm>
            <a:off x="8013750" y="3429000"/>
            <a:ext cx="39322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Заголовок 17">
            <a:extLst>
              <a:ext uri="{FF2B5EF4-FFF2-40B4-BE49-F238E27FC236}">
                <a16:creationId xmlns:a16="http://schemas.microsoft.com/office/drawing/2014/main" xmlns="" id="{A5D74007-E5AE-44D1-B979-130CA5006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365126"/>
            <a:ext cx="11565000" cy="6852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IV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. Организационный раздел </a:t>
            </a:r>
            <a:br>
              <a:rPr lang="ru-RU" b="1" dirty="0" smtClean="0">
                <a:solidFill>
                  <a:srgbClr val="7030A0"/>
                </a:solidFill>
                <a:latin typeface="+mn-lt"/>
              </a:rPr>
            </a:br>
            <a:r>
              <a:rPr lang="ru-RU" b="1" dirty="0" smtClean="0">
                <a:solidFill>
                  <a:srgbClr val="7030A0"/>
                </a:solidFill>
                <a:latin typeface="+mn-lt"/>
              </a:rPr>
              <a:t>Федеральной программы</a:t>
            </a:r>
            <a:endParaRPr lang="ru-RU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5D8DFA3-1653-4AC7-8144-55CA92E73217}"/>
              </a:ext>
            </a:extLst>
          </p:cNvPr>
          <p:cNvSpPr/>
          <p:nvPr/>
        </p:nvSpPr>
        <p:spPr>
          <a:xfrm>
            <a:off x="1326000" y="1700421"/>
            <a:ext cx="486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4000"/>
            <a:ext cx="10515600" cy="4862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П.31 Особенности организации развивающей предметно-пространственной среды </a:t>
            </a:r>
          </a:p>
          <a:p>
            <a:pPr algn="just"/>
            <a:r>
              <a:rPr lang="ru-RU" sz="2600" dirty="0" smtClean="0"/>
              <a:t>РППС </a:t>
            </a:r>
            <a:r>
              <a:rPr lang="ru-RU" sz="2600" dirty="0"/>
              <a:t>рассматривается как часть образовательной среды и фактор, обогащающий развитие детей. РППС ДОО выступает основой для разнообразной, разносторонне развивающей, содержательной и привлекательной для каждого </a:t>
            </a:r>
            <a:r>
              <a:rPr lang="ru-RU" sz="2600" dirty="0" smtClean="0"/>
              <a:t>ребенка деятельности.</a:t>
            </a:r>
            <a:endParaRPr lang="ru-RU" sz="2600" dirty="0"/>
          </a:p>
          <a:p>
            <a:pPr algn="just"/>
            <a:r>
              <a:rPr lang="ru-RU" sz="2600" dirty="0"/>
              <a:t>РППС включает организованное пространство (территория ДОО, групповые комнаты, специализированные, технологические, административные и иные помещения), материалы, оборудование, электронные образовательные ресурсы и средства обучения и воспитания, охраны и укрепления здоровья детей дошкольного возраста, материалы для организации самостоятельной творческой деятельности детей. РППС создает возможности для </a:t>
            </a:r>
            <a:r>
              <a:rPr lang="ru-RU" sz="2600" dirty="0" smtClean="0"/>
              <a:t>учета </a:t>
            </a:r>
            <a:r>
              <a:rPr lang="ru-RU" sz="2600" dirty="0"/>
              <a:t>особенностей, возможностей и интересов детей, коррекции недостатков их </a:t>
            </a:r>
            <a:r>
              <a:rPr lang="ru-RU" sz="2600" dirty="0" smtClean="0"/>
              <a:t>развития.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xmlns="" val="1310437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1000" y="1269000"/>
            <a:ext cx="10515600" cy="5447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31.3.	Федеральная программа не выдвигает жестких требований к организации РППС и оставляет за ДОО право самостоятельного проектирования </a:t>
            </a:r>
            <a:r>
              <a:rPr lang="ru-RU" sz="2400" dirty="0" smtClean="0"/>
              <a:t>РППС.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В соответствии со ФГОС ДО возможны разные варианты создания </a:t>
            </a:r>
            <a:r>
              <a:rPr lang="ru-RU" sz="2400" dirty="0" smtClean="0"/>
              <a:t>PППС </a:t>
            </a:r>
            <a:r>
              <a:rPr lang="ru-RU" sz="2400" dirty="0"/>
              <a:t>при условии </a:t>
            </a:r>
            <a:r>
              <a:rPr lang="ru-RU" sz="2400" dirty="0" smtClean="0"/>
              <a:t>учета </a:t>
            </a:r>
            <a:r>
              <a:rPr lang="ru-RU" sz="2400" dirty="0"/>
              <a:t>целей и принципов Программы, возрастной и гендерной специфики для реализации образовательной </a:t>
            </a:r>
            <a:r>
              <a:rPr lang="ru-RU" sz="2400" dirty="0" smtClean="0"/>
              <a:t>программы.</a:t>
            </a:r>
          </a:p>
          <a:p>
            <a:pPr marL="0" lvl="1" indent="0" algn="just">
              <a:spcBef>
                <a:spcPts val="1000"/>
              </a:spcBef>
              <a:buNone/>
            </a:pPr>
            <a:r>
              <a:rPr lang="ru-RU" dirty="0" smtClean="0"/>
              <a:t>31.4. РППС </a:t>
            </a:r>
            <a:r>
              <a:rPr lang="ru-RU" dirty="0"/>
              <a:t>ДОО создается как единое пространство, все компоненты которого, как в помещении, так и вне его, согласуются между собой по содержанию, масштабу, художественному </a:t>
            </a:r>
            <a:r>
              <a:rPr lang="ru-RU" dirty="0" smtClean="0"/>
              <a:t>решению.</a:t>
            </a:r>
            <a:endParaRPr lang="ru-RU" dirty="0"/>
          </a:p>
          <a:p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1017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000" y="279000"/>
            <a:ext cx="10260000" cy="5807963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31.5.	При проектировании РППС ДОО нужно учитывать:</a:t>
            </a:r>
          </a:p>
          <a:p>
            <a:pPr algn="just"/>
            <a:r>
              <a:rPr lang="ru-RU" sz="2000" dirty="0"/>
              <a:t>местные этнопсихологические, социокультурные, культурно-исторические и природно-климатические условия, в которых находится ДОО;</a:t>
            </a:r>
          </a:p>
          <a:p>
            <a:pPr algn="just"/>
            <a:r>
              <a:rPr lang="ru-RU" sz="2000" dirty="0"/>
              <a:t>возраст, уровень развития детей и особенности их деятельности, содержание образования;</a:t>
            </a:r>
          </a:p>
          <a:p>
            <a:pPr algn="just"/>
            <a:r>
              <a:rPr lang="ru-RU" sz="2000" dirty="0"/>
              <a:t>задачи образовательной программы для разных возрастных групп;</a:t>
            </a:r>
          </a:p>
          <a:p>
            <a:pPr algn="just"/>
            <a:r>
              <a:rPr lang="ru-RU" sz="2000" dirty="0"/>
              <a:t>возможности и потребности участников образовательной деятельности (детей и их семей, педагогов и других сотрудников ДОО, участников сетевого взаимодействия и других участников образовательной деятельности).</a:t>
            </a:r>
          </a:p>
          <a:p>
            <a:pPr algn="just"/>
            <a:r>
              <a:rPr lang="ru-RU" sz="2000" dirty="0"/>
              <a:t>31.6.	С </a:t>
            </a:r>
            <a:r>
              <a:rPr lang="ru-RU" sz="2000" dirty="0" smtClean="0"/>
              <a:t>учетом </a:t>
            </a:r>
            <a:r>
              <a:rPr lang="ru-RU" sz="2000" dirty="0"/>
              <a:t>возможности реализации образовательной программы ДОО в различных организационных моделях и формах РППС должна соответствовать:</a:t>
            </a:r>
          </a:p>
          <a:p>
            <a:pPr algn="just"/>
            <a:r>
              <a:rPr lang="ru-RU" sz="2000" dirty="0"/>
              <a:t>требованиям ФГОС ДО;</a:t>
            </a:r>
          </a:p>
          <a:p>
            <a:pPr algn="just"/>
            <a:r>
              <a:rPr lang="ru-RU" sz="2000" dirty="0"/>
              <a:t>образовательной программе ДОО;</a:t>
            </a:r>
          </a:p>
          <a:p>
            <a:pPr algn="just"/>
            <a:r>
              <a:rPr lang="ru-RU" sz="2000" dirty="0"/>
              <a:t>материально-техническим и медико-социальным условиям пребывания детей в ДОО;</a:t>
            </a:r>
          </a:p>
          <a:p>
            <a:pPr algn="just"/>
            <a:r>
              <a:rPr lang="ru-RU" sz="2000" dirty="0"/>
              <a:t>возрастным особенностям детей;</a:t>
            </a:r>
          </a:p>
          <a:p>
            <a:pPr algn="just"/>
            <a:r>
              <a:rPr lang="ru-RU" sz="2000" dirty="0"/>
              <a:t>воспитывающему характеру обучения детей в ДОО;</a:t>
            </a:r>
          </a:p>
          <a:p>
            <a:pPr algn="just"/>
            <a:r>
              <a:rPr lang="ru-RU" sz="2000" dirty="0"/>
              <a:t>требованиям безопасности и </a:t>
            </a:r>
            <a:r>
              <a:rPr lang="ru-RU" sz="2000" dirty="0" smtClean="0"/>
              <a:t>надежности.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513101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4000"/>
            <a:ext cx="10515600" cy="58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31.7.	Определяя наполняемость РППС, следует помнить о целостности образовательного процесса и включать необходимое для реализации содержания каждого из направлений развития и образования детей согласно ФГОС ДО.</a:t>
            </a:r>
          </a:p>
          <a:p>
            <a:pPr marL="0" indent="0">
              <a:buNone/>
            </a:pPr>
            <a:r>
              <a:rPr lang="ru-RU" sz="2200" dirty="0"/>
              <a:t>31.8.	РППС ДОО должна обеспечивать возможность реализации разных видов индивидуальной и коллективной деятельности: игровой, коммуникативной, познавательно-исследовательской, двигательной, продуктивной и прочее, в соответствии с потребностями каждого возрастного этапа детей, охраны и укрепления их здоровья, возможностями </a:t>
            </a:r>
            <a:r>
              <a:rPr lang="ru-RU" sz="2200" dirty="0" smtClean="0"/>
              <a:t>учета </a:t>
            </a:r>
            <a:r>
              <a:rPr lang="ru-RU" sz="2200" dirty="0"/>
              <a:t>особенностей и коррекции недостатков их развития.</a:t>
            </a:r>
          </a:p>
          <a:p>
            <a:pPr marL="0" indent="0">
              <a:buNone/>
            </a:pPr>
            <a:r>
              <a:rPr lang="ru-RU" sz="2200" dirty="0"/>
              <a:t>31.9.	В соответствии с ФГОС ДО РППС должна быть содержательно-насыщенной; трансформируемой; полифункциональной; доступной; безопасной.</a:t>
            </a:r>
          </a:p>
          <a:p>
            <a:pPr marL="0" indent="0">
              <a:buNone/>
            </a:pPr>
            <a:r>
              <a:rPr lang="ru-RU" sz="2200" dirty="0"/>
              <a:t>31.10.	РППС в ДОО должна обеспечивать условия для эмоционального благополучия детей и комфортной работы педагогических и учебно-вспомогательных сотрудников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9878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4000"/>
            <a:ext cx="10515600" cy="6210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/>
              <a:t>31.11.	В ДОО должны быть созданы условия для информатизации образовательного процесса. Для этого желательно, чтобы в групповых и прочих помещениях ДОО имелось оборудование для использования </a:t>
            </a:r>
            <a:r>
              <a:rPr lang="ru-RU" sz="2200" dirty="0" smtClean="0"/>
              <a:t>информационно-коммуникационных </a:t>
            </a:r>
            <a:r>
              <a:rPr lang="ru-RU" sz="2200" dirty="0"/>
              <a:t>технологий в образовательном процессе. При наличии условий может быть обеспечено подключение всех групповых, а также иных помещений ДОО к сети Интернет с </a:t>
            </a:r>
            <a:r>
              <a:rPr lang="ru-RU" sz="2200" dirty="0" smtClean="0"/>
              <a:t>учетом </a:t>
            </a:r>
            <a:r>
              <a:rPr lang="ru-RU" sz="2200" dirty="0"/>
              <a:t>регламентов безопасного пользования сетью Интернет и психолого-педагогической экспертизы компьютерных </a:t>
            </a:r>
            <a:r>
              <a:rPr lang="ru-RU" sz="2200" dirty="0" smtClean="0"/>
              <a:t>игр.</a:t>
            </a:r>
            <a:endParaRPr lang="ru-RU" sz="2200" dirty="0"/>
          </a:p>
          <a:p>
            <a:pPr marL="0" indent="0" algn="just">
              <a:buNone/>
            </a:pPr>
            <a:r>
              <a:rPr lang="ru-RU" sz="2200" dirty="0"/>
              <a:t>31.12.	В оснащении РППС могут быть использованы элементы цифровой образовательной среды, интерактивные площадки как пространство сотрудничества и творческой самореализации </a:t>
            </a:r>
            <a:r>
              <a:rPr lang="ru-RU" sz="2200" dirty="0" smtClean="0"/>
              <a:t>ребенка </a:t>
            </a:r>
            <a:r>
              <a:rPr lang="ru-RU" sz="2200" dirty="0"/>
              <a:t>и взрослого (</a:t>
            </a:r>
            <a:r>
              <a:rPr lang="ru-RU" sz="2200" dirty="0" err="1"/>
              <a:t>кванториумы</a:t>
            </a:r>
            <a:r>
              <a:rPr lang="ru-RU" sz="2200" dirty="0"/>
              <a:t>, </a:t>
            </a:r>
            <a:r>
              <a:rPr lang="ru-RU" sz="2200" dirty="0" err="1"/>
              <a:t>мультстудии</a:t>
            </a:r>
            <a:r>
              <a:rPr lang="ru-RU" sz="2200" dirty="0"/>
              <a:t>, роботизированные и технические игрушки и другие</a:t>
            </a:r>
            <a:r>
              <a:rPr lang="ru-RU" sz="2200" dirty="0" smtClean="0"/>
              <a:t>).</a:t>
            </a:r>
            <a:endParaRPr lang="ru-RU" sz="2200" dirty="0"/>
          </a:p>
          <a:p>
            <a:pPr marL="0" indent="0" algn="just">
              <a:buNone/>
            </a:pPr>
            <a:r>
              <a:rPr lang="ru-RU" sz="2200" dirty="0"/>
              <a:t>31.13.	Для детей с ОВЗ в ДОО должна иметься специально приспособленная мебель, позволяющая заниматься разными видами деятельности, общаться и играть со сверстниками и, соответственно, в помещениях ДОО должно быть достаточно места для специального </a:t>
            </a:r>
            <a:r>
              <a:rPr lang="ru-RU" sz="2200" dirty="0" smtClean="0"/>
              <a:t>оборудования.</a:t>
            </a:r>
            <a:endParaRPr lang="ru-RU" sz="22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43411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000" y="99001"/>
            <a:ext cx="10515600" cy="1035000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solidFill>
                  <a:srgbClr val="7030A0"/>
                </a:solidFill>
                <a:latin typeface="+mn-lt"/>
              </a:rPr>
  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  </a:r>
            <a:endParaRPr lang="ru-RU" sz="22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4001"/>
            <a:ext cx="10515600" cy="504296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Содержание</a:t>
            </a:r>
          </a:p>
          <a:p>
            <a:pPr marL="0" indent="0">
              <a:buNone/>
            </a:pPr>
            <a:r>
              <a:rPr lang="ru-RU" dirty="0"/>
              <a:t>1. Введение </a:t>
            </a:r>
          </a:p>
          <a:p>
            <a:pPr marL="0" indent="0">
              <a:buNone/>
            </a:pPr>
            <a:r>
              <a:rPr lang="ru-RU" dirty="0"/>
              <a:t>2. Термины, определения, сокращения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Принципы, условия, цель и задачи рекомендаций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Пояснения к применению рекомендаций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4.1. Принципы формирования РППС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4.2. Составляющие инфраструктуры ДОО: инвариантная и вариативная части17</a:t>
            </a:r>
          </a:p>
          <a:p>
            <a:pPr marL="0" indent="0">
              <a:buNone/>
            </a:pPr>
            <a:r>
              <a:rPr lang="ru-RU" dirty="0"/>
              <a:t>4.3. Комплектация учебно-методических материалов в целях реализации образовательных программ ДО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5. Типовые локальные нормативные акты образовательной организации для реализации мониторинга инфраструктуры ДОО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6. Безопасность использования средств обучения и воспитания при формировании инфраструктуры ДОО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416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000"/>
            <a:ext cx="10515600" cy="603296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/>
              <a:t>Приложение 1 </a:t>
            </a:r>
            <a:r>
              <a:rPr lang="ru-RU" dirty="0" smtClean="0"/>
              <a:t>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ru-RU" dirty="0"/>
              <a:t>Нормативно-правовое основание по формированию инфраструктуры и комплектации учебно-методических </a:t>
            </a:r>
            <a:r>
              <a:rPr lang="ru-RU" dirty="0" smtClean="0"/>
              <a:t>материалов </a:t>
            </a:r>
            <a:endParaRPr lang="ru-RU" dirty="0"/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Приложение 2 </a:t>
            </a:r>
            <a:r>
              <a:rPr lang="ru-RU" dirty="0" smtClean="0"/>
              <a:t>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ru-RU" dirty="0"/>
              <a:t>Чек-лист формирования инфраструктуры и комплектации учебно-методических материалов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Приложение 3 </a:t>
            </a:r>
            <a:r>
              <a:rPr lang="ru-RU" dirty="0" smtClean="0"/>
              <a:t>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ru-RU" dirty="0"/>
              <a:t>Инструкция по формированию инфраструктуры и комплектации учебно-методических материалов в ДОО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Приложение 4 </a:t>
            </a:r>
            <a:r>
              <a:rPr lang="ru-RU" dirty="0" smtClean="0"/>
              <a:t>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ru-RU" dirty="0"/>
              <a:t>Варианты организации внутренней инфраструктуры ДОО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Приложение 5 </a:t>
            </a:r>
            <a:r>
              <a:rPr lang="ru-RU" dirty="0" smtClean="0"/>
              <a:t>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ru-RU" dirty="0"/>
              <a:t>Примерные формы и содержание методической работы по повышению профессиональной компетентности педагогов в области создания инфраструктуры и комплектации учебно-методических материалов в ДОО в соответствии с требованиями ФГОС ДО </a:t>
            </a:r>
            <a:r>
              <a:rPr lang="ru-RU" dirty="0" smtClean="0"/>
              <a:t>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79303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000" y="234000"/>
            <a:ext cx="9885600" cy="5985000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Приложение 6. Примерные </a:t>
            </a:r>
            <a:r>
              <a:rPr lang="ru-RU" sz="3600" dirty="0"/>
              <a:t>перечни оборудования и средств обучения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</a:t>
            </a:r>
            <a:r>
              <a:rPr lang="ru-RU" sz="3600" dirty="0"/>
              <a:t>. Раздел 1. Комплекс оснащения общих помещений ДОО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1.1</a:t>
            </a:r>
            <a:r>
              <a:rPr lang="ru-RU" sz="3600" dirty="0"/>
              <a:t>. Входная зона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1.2</a:t>
            </a:r>
            <a:r>
              <a:rPr lang="ru-RU" sz="3600" dirty="0"/>
              <a:t>. Система охраны здания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1.3</a:t>
            </a:r>
            <a:r>
              <a:rPr lang="ru-RU" sz="3600" dirty="0"/>
              <a:t>. Методический кабинет, библиотечно-информационный центр (с возможностью проведения онлайн-трансляций и собраний)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1.4</a:t>
            </a:r>
            <a:r>
              <a:rPr lang="ru-RU" sz="3600" dirty="0"/>
              <a:t>. Многофункциональный актовый/Музыкальный зал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1.5</a:t>
            </a:r>
            <a:r>
              <a:rPr lang="ru-RU" sz="3600" dirty="0"/>
              <a:t>. Пищеблок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1.6</a:t>
            </a:r>
            <a:r>
              <a:rPr lang="ru-RU" sz="3600" dirty="0"/>
              <a:t>. Спортивный комплекс (включает спортивный и тренажерный зал, кабинет педагога и снарядную)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1.7</a:t>
            </a:r>
            <a:r>
              <a:rPr lang="ru-RU" sz="3600" dirty="0"/>
              <a:t>. Плавательный бассейн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1.8</a:t>
            </a:r>
            <a:r>
              <a:rPr lang="ru-RU" sz="3600" dirty="0"/>
              <a:t>. Творческая студия/кабинет дополнительного образования (формируется с учетом специфики ДОО, оборудование может дополняться)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/>
              <a:t>2. Раздел 2. Комплекс оснащения групповых помещений ДОО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2.1</a:t>
            </a:r>
            <a:r>
              <a:rPr lang="ru-RU" sz="3600" dirty="0"/>
              <a:t>. Группа для детей младенческого возраста (до года)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2.2</a:t>
            </a:r>
            <a:r>
              <a:rPr lang="ru-RU" sz="3600" dirty="0"/>
              <a:t>. Группа раннего возраста (от 1 года до </a:t>
            </a:r>
            <a:r>
              <a:rPr lang="ru-RU" sz="3600" dirty="0" smtClean="0"/>
              <a:t>2-х </a:t>
            </a:r>
            <a:r>
              <a:rPr lang="ru-RU" sz="3600" dirty="0"/>
              <a:t>лет)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2.3 </a:t>
            </a:r>
            <a:r>
              <a:rPr lang="ru-RU" sz="3600" dirty="0"/>
              <a:t>Первая младшая группа (</a:t>
            </a:r>
            <a:r>
              <a:rPr lang="ru-RU" sz="3600" dirty="0" smtClean="0"/>
              <a:t>2-3года</a:t>
            </a:r>
            <a:r>
              <a:rPr lang="ru-RU" sz="3600" dirty="0"/>
              <a:t>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2.4</a:t>
            </a:r>
            <a:r>
              <a:rPr lang="ru-RU" sz="3600" dirty="0"/>
              <a:t>. Вторая младшая группа (</a:t>
            </a:r>
            <a:r>
              <a:rPr lang="ru-RU" sz="3600" dirty="0" smtClean="0"/>
              <a:t>3-4 </a:t>
            </a:r>
            <a:r>
              <a:rPr lang="ru-RU" sz="3600" dirty="0"/>
              <a:t>года)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2.5</a:t>
            </a:r>
            <a:r>
              <a:rPr lang="ru-RU" sz="3600" dirty="0"/>
              <a:t>. Группа среднего дошкольного возраста (</a:t>
            </a:r>
            <a:r>
              <a:rPr lang="ru-RU" sz="3600" dirty="0" smtClean="0"/>
              <a:t>4–5 </a:t>
            </a:r>
            <a:r>
              <a:rPr lang="ru-RU" sz="3600" dirty="0"/>
              <a:t>лет)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2.6</a:t>
            </a:r>
            <a:r>
              <a:rPr lang="ru-RU" sz="3600" dirty="0"/>
              <a:t>. Группа старшего дошкольного возраста (</a:t>
            </a:r>
            <a:r>
              <a:rPr lang="ru-RU" sz="3600" dirty="0" smtClean="0"/>
              <a:t>5–6 </a:t>
            </a:r>
            <a:r>
              <a:rPr lang="ru-RU" sz="3600" dirty="0"/>
              <a:t>лет) </a:t>
            </a:r>
            <a:endParaRPr lang="ru-RU" sz="3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/>
              <a:t>2.7</a:t>
            </a:r>
            <a:r>
              <a:rPr lang="ru-RU" sz="3600" dirty="0"/>
              <a:t>. Группа старшего дошкольного возраста (</a:t>
            </a:r>
            <a:r>
              <a:rPr lang="ru-RU" sz="3600" dirty="0" smtClean="0"/>
              <a:t>6–7 </a:t>
            </a:r>
            <a:r>
              <a:rPr lang="ru-RU" sz="3600" dirty="0"/>
              <a:t>лет) </a:t>
            </a:r>
            <a:endParaRPr lang="ru-RU" sz="3600" dirty="0" smtClean="0"/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90863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5976322a44a97ac26d815ee62557e8e28e4d658"/>
</p:tagLst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3143</TotalTime>
  <Words>1352</Words>
  <Application>Microsoft Office PowerPoint</Application>
  <PresentationFormat>Произвольный</PresentationFormat>
  <Paragraphs>223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 IV. Организационный раздел  Федеральной программы</vt:lpstr>
      <vt:lpstr>Слайд 3</vt:lpstr>
      <vt:lpstr>Слайд 4</vt:lpstr>
      <vt:lpstr>Слайд 5</vt:lpstr>
      <vt:lpstr>Слайд 6</vt:lpstr>
      <vt:lpstr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vt:lpstr>
      <vt:lpstr>Слайд 8</vt:lpstr>
      <vt:lpstr>Слайд 9</vt:lpstr>
      <vt:lpstr>Слайд 10</vt:lpstr>
      <vt:lpstr>Приложение 4</vt:lpstr>
      <vt:lpstr>Слайд 12</vt:lpstr>
      <vt:lpstr>Слайд 13</vt:lpstr>
      <vt:lpstr>ИТОГОВЫЙ ПРОТОКОЛ самообследования РППС в МБДОУ ___________________г.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Дата ________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DIMM</cp:lastModifiedBy>
  <cp:revision>145</cp:revision>
  <dcterms:created xsi:type="dcterms:W3CDTF">2020-07-14T14:01:38Z</dcterms:created>
  <dcterms:modified xsi:type="dcterms:W3CDTF">2023-11-16T12:01:07Z</dcterms:modified>
</cp:coreProperties>
</file>