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8" r:id="rId2"/>
    <p:sldId id="273" r:id="rId3"/>
    <p:sldId id="287" r:id="rId4"/>
    <p:sldId id="288" r:id="rId5"/>
    <p:sldId id="289" r:id="rId6"/>
    <p:sldId id="290" r:id="rId7"/>
    <p:sldId id="293" r:id="rId8"/>
    <p:sldId id="294" r:id="rId9"/>
    <p:sldId id="295" r:id="rId10"/>
    <p:sldId id="296" r:id="rId11"/>
    <p:sldId id="297" r:id="rId12"/>
    <p:sldId id="298" r:id="rId13"/>
    <p:sldId id="299" r:id="rId14"/>
    <p:sldId id="300" r:id="rId15"/>
  </p:sldIdLst>
  <p:sldSz cx="12192000" cy="6858000"/>
  <p:notesSz cx="6858000" cy="9144000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79D5E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857" autoAdjust="0"/>
    <p:restoredTop sz="93861" autoAdjust="0"/>
  </p:normalViewPr>
  <p:slideViewPr>
    <p:cSldViewPr>
      <p:cViewPr varScale="1">
        <p:scale>
          <a:sx n="66" d="100"/>
          <a:sy n="66" d="100"/>
        </p:scale>
        <p:origin x="-576" y="-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9" d="100"/>
          <a:sy n="49" d="100"/>
        </p:scale>
        <p:origin x="2910" y="60"/>
      </p:cViewPr>
      <p:guideLst/>
    </p:cSldViewPr>
  </p:notesViewPr>
  <p:gridSpacing cx="46080363" cy="46080363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0EE562-E05A-4626-B3AF-5F0B868819D9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D519D9-560B-443C-B598-BE18CE88D9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8290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267001-F5EE-4B01-ADD9-95392EA1E1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44CC777-6BA2-40D2-9A82-AD403FA4F5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FFA2BC8-F9FC-47B4-B94E-984652D79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1158127-7E67-4DC3-A9CF-380C6A5B5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8CFB686-854A-4D91-AAF2-24DD33CC1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36738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B2ECE69F-178E-4786-B1D6-461B25E34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15DB0CCE-2BB7-4FE6-9F6D-0F849019D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D60DEABB-F5A0-404E-81BE-A2C6C1A79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956E4A42-AE58-43D5-A1E5-C2A90FAEF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xmlns="" val="23449552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0ABFC8D9-3E46-4244-BCF8-DF828263A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9000"/>
            <a:ext cx="11946000" cy="1141516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6" name="Рисунок 6">
            <a:extLst>
              <a:ext uri="{FF2B5EF4-FFF2-40B4-BE49-F238E27FC236}">
                <a16:creationId xmlns:a16="http://schemas.microsoft.com/office/drawing/2014/main" xmlns="" id="{D5ACAE7A-E405-438C-BF4B-A37C1D7BBD2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26000" y="2079000"/>
            <a:ext cx="5220000" cy="4230000"/>
          </a:xfrm>
        </p:spPr>
      </p:sp>
    </p:spTree>
    <p:extLst>
      <p:ext uri="{BB962C8B-B14F-4D97-AF65-F5344CB8AC3E}">
        <p14:creationId xmlns:p14="http://schemas.microsoft.com/office/powerpoint/2010/main" xmlns="" val="1544978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0ABFC8D9-3E46-4244-BCF8-DF828263A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9000"/>
            <a:ext cx="11946000" cy="1141516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6" name="Рисунок 6">
            <a:extLst>
              <a:ext uri="{FF2B5EF4-FFF2-40B4-BE49-F238E27FC236}">
                <a16:creationId xmlns:a16="http://schemas.microsoft.com/office/drawing/2014/main" xmlns="" id="{D5ACAE7A-E405-438C-BF4B-A37C1D7BBD2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16000" y="2034000"/>
            <a:ext cx="5220000" cy="4230000"/>
          </a:xfrm>
        </p:spPr>
      </p:sp>
    </p:spTree>
    <p:extLst>
      <p:ext uri="{BB962C8B-B14F-4D97-AF65-F5344CB8AC3E}">
        <p14:creationId xmlns:p14="http://schemas.microsoft.com/office/powerpoint/2010/main" xmlns="" val="1853779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>
            <a:extLst>
              <a:ext uri="{FF2B5EF4-FFF2-40B4-BE49-F238E27FC236}">
                <a16:creationId xmlns:a16="http://schemas.microsoft.com/office/drawing/2014/main" xmlns="" id="{0B504799-5A5B-4904-96F0-E39EDC02907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719263"/>
            <a:ext cx="12192000" cy="5138737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1295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5BA0536-C2F3-45FD-BCE9-A7664FF11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EDCB672-9A39-4592-A702-905A663DE6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F00B59B-B30F-4BCA-BF7C-138210157B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B11AE46-CD71-40A2-B051-FED4CF251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97D472E-4D2E-4B58-B26C-A5C6E9B96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D590CE5-E95F-4274-817F-D56AE118E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2365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79CC03-CB65-4A4C-90D3-F02B507A0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F4C3BF4E-7FD7-4E97-ADD2-17103BBDAF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4CE1139-B009-4241-B0C4-BF93CB876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61306DD-CDF6-4C8F-8EAA-8585BA36E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DE83B16-91E8-4F91-A8A9-2286EF49B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3500BC4-2676-4C2C-A56B-8495420F6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3069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ABFDEE6-9163-4FA6-9C33-9D0B1D96F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6CFD921-B66F-4B9F-8D0C-B14325FE9F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EDD6FEE-737C-4DE7-A07A-B8500FB8C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48FE9F1-30AE-46C1-A8C8-4B7D5FFC7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E45E6A3-691A-440E-94B6-E4165602F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23736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6B71DFBC-935C-41DF-9AF9-A79F2BD809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FFC04AF-1DA1-4817-ACF7-5A110AD3A0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CDFD425-2E61-4F50-9A02-6256A3497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9833F48-4BE3-401E-8EAC-ED423D3D4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9E6C580-1988-45AF-BDB1-7BCACEB9D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6815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721462-A9E1-4536-9F2D-B2F8F2185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599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1D1B458C-BFE5-4FED-890B-A3C81CBD9E00}"/>
              </a:ext>
            </a:extLst>
          </p:cNvPr>
          <p:cNvSpPr/>
          <p:nvPr userDrawn="1"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474EC097-BE1E-47C5-A4A4-558BFD9F9C06}"/>
              </a:ext>
            </a:extLst>
          </p:cNvPr>
          <p:cNvSpPr/>
          <p:nvPr userDrawn="1"/>
        </p:nvSpPr>
        <p:spPr>
          <a:xfrm>
            <a:off x="12450" y="6772425"/>
            <a:ext cx="12192000" cy="9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ECD6CA42-8F84-4EF7-AC44-C6D7CA7B5256}"/>
              </a:ext>
            </a:extLst>
          </p:cNvPr>
          <p:cNvGrpSpPr/>
          <p:nvPr userDrawn="1"/>
        </p:nvGrpSpPr>
        <p:grpSpPr>
          <a:xfrm>
            <a:off x="0" y="49500"/>
            <a:ext cx="2844750" cy="274500"/>
            <a:chOff x="5228062" y="49500"/>
            <a:chExt cx="2844750" cy="274500"/>
          </a:xfrm>
          <a:solidFill>
            <a:schemeClr val="tx2"/>
          </a:solidFill>
        </p:grpSpPr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xmlns="" id="{EF73193D-4957-4A8F-A457-261D1530DEC3}"/>
                </a:ext>
              </a:extLst>
            </p:cNvPr>
            <p:cNvSpPr/>
            <p:nvPr userDrawn="1"/>
          </p:nvSpPr>
          <p:spPr>
            <a:xfrm>
              <a:off x="5228062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Блок-схема: объединение 10">
              <a:extLst>
                <a:ext uri="{FF2B5EF4-FFF2-40B4-BE49-F238E27FC236}">
                  <a16:creationId xmlns:a16="http://schemas.microsoft.com/office/drawing/2014/main" xmlns="" id="{9CA2CB59-7E2E-4FE6-B4DA-BC82267C4973}"/>
                </a:ext>
              </a:extLst>
            </p:cNvPr>
            <p:cNvSpPr/>
            <p:nvPr userDrawn="1"/>
          </p:nvSpPr>
          <p:spPr>
            <a:xfrm>
              <a:off x="7465312" y="49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xmlns="" id="{F77822EB-8A6C-4A70-8594-303E6651250C}"/>
              </a:ext>
            </a:extLst>
          </p:cNvPr>
          <p:cNvGrpSpPr/>
          <p:nvPr userDrawn="1"/>
        </p:nvGrpSpPr>
        <p:grpSpPr>
          <a:xfrm>
            <a:off x="9382650" y="6596925"/>
            <a:ext cx="2844750" cy="274500"/>
            <a:chOff x="9347250" y="6571200"/>
            <a:chExt cx="2844750" cy="274500"/>
          </a:xfrm>
          <a:solidFill>
            <a:schemeClr val="tx2"/>
          </a:solidFill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1DA2A97F-749F-48D2-AE48-5762F540EF28}"/>
                </a:ext>
              </a:extLst>
            </p:cNvPr>
            <p:cNvSpPr/>
            <p:nvPr userDrawn="1"/>
          </p:nvSpPr>
          <p:spPr>
            <a:xfrm>
              <a:off x="9651000" y="65712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Блок-схема: объединение 13">
              <a:extLst>
                <a:ext uri="{FF2B5EF4-FFF2-40B4-BE49-F238E27FC236}">
                  <a16:creationId xmlns:a16="http://schemas.microsoft.com/office/drawing/2014/main" xmlns="" id="{3E93E1D6-3B3B-47F6-966E-B20E50008B90}"/>
                </a:ext>
              </a:extLst>
            </p:cNvPr>
            <p:cNvSpPr/>
            <p:nvPr userDrawn="1"/>
          </p:nvSpPr>
          <p:spPr>
            <a:xfrm rot="10800000">
              <a:off x="9347250" y="65712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" name="Текст 18">
            <a:extLst>
              <a:ext uri="{FF2B5EF4-FFF2-40B4-BE49-F238E27FC236}">
                <a16:creationId xmlns:a16="http://schemas.microsoft.com/office/drawing/2014/main" xmlns="" id="{57C0137E-3F0D-4D70-B2CA-0E5AD27AD1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2033588"/>
            <a:ext cx="10444163" cy="404971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accent1"/>
                </a:solidFill>
              </a:defRPr>
            </a:lvl2pPr>
            <a:lvl3pPr marL="914400" indent="0">
              <a:buNone/>
              <a:defRPr>
                <a:solidFill>
                  <a:schemeClr val="accent1"/>
                </a:solidFill>
              </a:defRPr>
            </a:lvl3pPr>
            <a:lvl4pPr marL="1371600" indent="0">
              <a:buNone/>
              <a:defRPr>
                <a:solidFill>
                  <a:schemeClr val="accent1"/>
                </a:solidFill>
              </a:defRPr>
            </a:lvl4pPr>
            <a:lvl5pPr marL="18288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2514517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721462-A9E1-4536-9F2D-B2F8F2185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599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6" name="Текст 18">
            <a:extLst>
              <a:ext uri="{FF2B5EF4-FFF2-40B4-BE49-F238E27FC236}">
                <a16:creationId xmlns:a16="http://schemas.microsoft.com/office/drawing/2014/main" xmlns="" id="{57C0137E-3F0D-4D70-B2CA-0E5AD27AD1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2033588"/>
            <a:ext cx="10444163" cy="404971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457200" indent="0">
              <a:buNone/>
              <a:defRPr>
                <a:solidFill>
                  <a:schemeClr val="accent1"/>
                </a:solidFill>
              </a:defRPr>
            </a:lvl2pPr>
            <a:lvl3pPr marL="914400" indent="0">
              <a:buNone/>
              <a:defRPr>
                <a:solidFill>
                  <a:schemeClr val="accent1"/>
                </a:solidFill>
              </a:defRPr>
            </a:lvl3pPr>
            <a:lvl4pPr marL="1371600" indent="0">
              <a:buNone/>
              <a:defRPr>
                <a:solidFill>
                  <a:schemeClr val="accent1"/>
                </a:solidFill>
              </a:defRPr>
            </a:lvl4pPr>
            <a:lvl5pPr marL="1828800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1044881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ый треугольник 5">
            <a:extLst>
              <a:ext uri="{FF2B5EF4-FFF2-40B4-BE49-F238E27FC236}">
                <a16:creationId xmlns:a16="http://schemas.microsoft.com/office/drawing/2014/main" xmlns="" id="{5172288B-DE9D-43F6-AE1D-DFA58F3C84F8}"/>
              </a:ext>
            </a:extLst>
          </p:cNvPr>
          <p:cNvSpPr/>
          <p:nvPr userDrawn="1"/>
        </p:nvSpPr>
        <p:spPr>
          <a:xfrm>
            <a:off x="0" y="4788000"/>
            <a:ext cx="1932000" cy="20700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xmlns="" id="{7882EBE0-0097-4756-884D-F8521A01451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90513" y="233363"/>
            <a:ext cx="5805487" cy="6480175"/>
          </a:xfrm>
        </p:spPr>
        <p:txBody>
          <a:bodyPr/>
          <a:lstStyle/>
          <a:p>
            <a:endParaRPr lang="ru-RU"/>
          </a:p>
        </p:txBody>
      </p:sp>
      <p:sp>
        <p:nvSpPr>
          <p:cNvPr id="14" name="Заголовок 13">
            <a:extLst>
              <a:ext uri="{FF2B5EF4-FFF2-40B4-BE49-F238E27FC236}">
                <a16:creationId xmlns:a16="http://schemas.microsoft.com/office/drawing/2014/main" xmlns="" id="{BD000A37-5141-407E-A504-C96A56279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xmlns="" id="{EE674FD9-79E8-4C83-8018-2847114B94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35413" y="2528888"/>
            <a:ext cx="7426325" cy="2384425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3188260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4C31BDB-50F3-43CA-877E-F9C7672D8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xmlns="" id="{74453DF6-9509-45CB-BD4E-84F90C1C9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8AF27442-62D0-4CA6-81B4-B7FDDA51A9A2}"/>
              </a:ext>
            </a:extLst>
          </p:cNvPr>
          <p:cNvSpPr/>
          <p:nvPr userDrawn="1"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E1FD6AC4-0F96-4D40-B8AD-EF85E9EDE11D}"/>
              </a:ext>
            </a:extLst>
          </p:cNvPr>
          <p:cNvSpPr/>
          <p:nvPr userDrawn="1"/>
        </p:nvSpPr>
        <p:spPr>
          <a:xfrm>
            <a:off x="0" y="6759000"/>
            <a:ext cx="12192000" cy="9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xmlns="" id="{73640FF5-D492-4210-9DE4-D7B66426125F}"/>
              </a:ext>
            </a:extLst>
          </p:cNvPr>
          <p:cNvGrpSpPr/>
          <p:nvPr userDrawn="1"/>
        </p:nvGrpSpPr>
        <p:grpSpPr>
          <a:xfrm>
            <a:off x="9347250" y="37980"/>
            <a:ext cx="2844750" cy="286020"/>
            <a:chOff x="9347250" y="37980"/>
            <a:chExt cx="2844750" cy="286020"/>
          </a:xfrm>
          <a:solidFill>
            <a:schemeClr val="accent1"/>
          </a:solidFill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062B47E0-EF90-4ECC-A73E-6E5DA1F62FCD}"/>
                </a:ext>
              </a:extLst>
            </p:cNvPr>
            <p:cNvSpPr/>
            <p:nvPr userDrawn="1"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4" name="Блок-схема: объединение 13">
              <a:extLst>
                <a:ext uri="{FF2B5EF4-FFF2-40B4-BE49-F238E27FC236}">
                  <a16:creationId xmlns:a16="http://schemas.microsoft.com/office/drawing/2014/main" xmlns="" id="{2FC4DE4B-558A-425B-A23E-B63E93533558}"/>
                </a:ext>
              </a:extLst>
            </p:cNvPr>
            <p:cNvSpPr/>
            <p:nvPr userDrawn="1"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xmlns="" id="{D1C3AA05-E7C7-4C27-A908-2E47AFEBA600}"/>
              </a:ext>
            </a:extLst>
          </p:cNvPr>
          <p:cNvGrpSpPr/>
          <p:nvPr userDrawn="1"/>
        </p:nvGrpSpPr>
        <p:grpSpPr>
          <a:xfrm>
            <a:off x="-35250" y="6583500"/>
            <a:ext cx="2844750" cy="274500"/>
            <a:chOff x="-35250" y="6583500"/>
            <a:chExt cx="2844750" cy="274500"/>
          </a:xfrm>
          <a:solidFill>
            <a:schemeClr val="accent1"/>
          </a:solidFill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xmlns="" id="{D94BF255-53E4-439B-83D0-7DE93A9900DD}"/>
                </a:ext>
              </a:extLst>
            </p:cNvPr>
            <p:cNvSpPr/>
            <p:nvPr userDrawn="1"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/>
                </a:solidFill>
              </a:endParaRPr>
            </a:p>
          </p:txBody>
        </p:sp>
        <p:sp>
          <p:nvSpPr>
            <p:cNvPr id="17" name="Блок-схема: объединение 16">
              <a:extLst>
                <a:ext uri="{FF2B5EF4-FFF2-40B4-BE49-F238E27FC236}">
                  <a16:creationId xmlns:a16="http://schemas.microsoft.com/office/drawing/2014/main" xmlns="" id="{E38044D4-D5F4-4E1E-8B74-E24D6E7B2929}"/>
                </a:ext>
              </a:extLst>
            </p:cNvPr>
            <p:cNvSpPr/>
            <p:nvPr userDrawn="1"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541582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й слайд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81E132A-DAAE-4C5A-9799-9BEDDD0FBE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05ABEC81-0435-44F8-AC84-9AA06776E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E9A5681-179B-43EF-A41E-7921E27CA6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2124075"/>
            <a:ext cx="10515600" cy="15303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138154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>
            <a:extLst>
              <a:ext uri="{FF2B5EF4-FFF2-40B4-BE49-F238E27FC236}">
                <a16:creationId xmlns:a16="http://schemas.microsoft.com/office/drawing/2014/main" xmlns="" id="{F8FE08DD-35D4-4F6D-9D3E-895549AFA462}"/>
              </a:ext>
            </a:extLst>
          </p:cNvPr>
          <p:cNvSpPr/>
          <p:nvPr userDrawn="1"/>
        </p:nvSpPr>
        <p:spPr>
          <a:xfrm>
            <a:off x="0" y="4788000"/>
            <a:ext cx="1932000" cy="20700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E7EF7D0-8129-458F-9F1A-BA56AAF68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93447F0-A2FC-4139-A746-423895CBB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3690755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ый треугольник 6">
            <a:extLst>
              <a:ext uri="{FF2B5EF4-FFF2-40B4-BE49-F238E27FC236}">
                <a16:creationId xmlns:a16="http://schemas.microsoft.com/office/drawing/2014/main" xmlns="" id="{F8FE08DD-35D4-4F6D-9D3E-895549AFA462}"/>
              </a:ext>
            </a:extLst>
          </p:cNvPr>
          <p:cNvSpPr/>
          <p:nvPr userDrawn="1"/>
        </p:nvSpPr>
        <p:spPr>
          <a:xfrm rot="16200000">
            <a:off x="10191000" y="4857000"/>
            <a:ext cx="1932000" cy="20700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E7EF7D0-8129-458F-9F1A-BA56AAF68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93447F0-A2FC-4139-A746-423895CBB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2949063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E7EF7D0-8129-458F-9F1A-BA56AAF68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93447F0-A2FC-4139-A746-423895CBB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796AF94-0451-4B41-960A-AE014E9C0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42D3EF2-51A0-4DA7-88AA-E1FA1562E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C90037A-9CFB-48E5-9E34-0A14EDE64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87836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F9DC742-0D31-49BB-8235-E8F23687E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CB7A22E-3771-4390-9794-7F14D95DF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6951B10-84CC-412A-B18B-E5D7BFE13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06FA339-92AB-4D93-B605-E9C0B0E7E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AFCBD1A-83E7-45B8-95AE-AE44F1080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91100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15DC75D-06B2-46E5-A96B-A1468A218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6AE6E6F-2E09-401B-B461-D6DF215D16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0FA403A-15C6-49C6-8CC5-8F9664A128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C3F06EE-74D4-48BE-B81A-5C34F61BB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D53AD41-416F-495E-A3FD-85E02F264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9E8F414-2898-41DB-BD73-B506B16F7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4959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B5BF822-D25A-4089-8B09-6CDFC6C72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DFA1F7A-5EC7-4EDE-B41D-E76BE82B39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51A2486-CBD9-47F2-85CB-E75E707430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DD9BFCC3-815F-46C2-8BBD-B33697BD34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6A6C052B-8DDE-4435-89D0-37FEADE5B4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3E4CBDAB-0EC1-4397-917A-7260217BC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5848E488-94C4-4695-A96B-BD92D0FE9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889685D5-D9B9-4084-9444-3F5DFFF8D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0562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9CAB533-743E-4972-9281-AA80F8DE8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E27A4BD-2D2A-438C-8009-834074645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B055-54BE-42A4-8DC8-10ED2ADEA08A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593BC4F-92E4-4734-99DC-E5A245F34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5C2D59C2-0660-44F2-8B51-CACB66F9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8304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hyperlink" Target="https://presentation-creation.ru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85289D3-E86F-47FE-BC52-53D34FA45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33570AF-E207-47A8-A8FC-5D9057465E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CAF8805-B906-4169-9117-FA140E73D2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A5B055-54BE-42A4-8DC8-10ED2ADEA08A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FE3D611-6D00-421E-BE6B-385F5C2C50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3716F83-6BED-46A4-98C2-DEC0D746AE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444EC-30F4-4546-BA0E-14E28119766D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23"/>
            <a:extLst>
              <a:ext uri="{FF2B5EF4-FFF2-40B4-BE49-F238E27FC236}">
                <a16:creationId xmlns:a16="http://schemas.microsoft.com/office/drawing/2014/main" xmlns="" id="{43780347-ADC3-4039-95E5-9DAF405C2D48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86168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2" r:id="rId4"/>
    <p:sldLayoutId id="2147483661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64" r:id="rId11"/>
    <p:sldLayoutId id="2147483668" r:id="rId12"/>
    <p:sldLayoutId id="2147483663" r:id="rId13"/>
    <p:sldLayoutId id="2147483656" r:id="rId14"/>
    <p:sldLayoutId id="2147483657" r:id="rId15"/>
    <p:sldLayoutId id="2147483658" r:id="rId16"/>
    <p:sldLayoutId id="2147483659" r:id="rId17"/>
    <p:sldLayoutId id="2147483665" r:id="rId18"/>
    <p:sldLayoutId id="2147483667" r:id="rId19"/>
    <p:sldLayoutId id="2147483666" r:id="rId20"/>
    <p:sldLayoutId id="2147483669" r:id="rId2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Равнобедренный треугольник 23">
            <a:extLst>
              <a:ext uri="{FF2B5EF4-FFF2-40B4-BE49-F238E27FC236}">
                <a16:creationId xmlns:a16="http://schemas.microsoft.com/office/drawing/2014/main" xmlns="" id="{63BD5CF2-629F-40A3-A70D-28143C9C92C9}"/>
              </a:ext>
            </a:extLst>
          </p:cNvPr>
          <p:cNvSpPr/>
          <p:nvPr/>
        </p:nvSpPr>
        <p:spPr>
          <a:xfrm rot="5400000" flipH="1">
            <a:off x="1314123" y="-1847877"/>
            <a:ext cx="5407043" cy="8026710"/>
          </a:xfrm>
          <a:prstGeom prst="triangl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>
            <a:extLst>
              <a:ext uri="{FF2B5EF4-FFF2-40B4-BE49-F238E27FC236}">
                <a16:creationId xmlns:a16="http://schemas.microsoft.com/office/drawing/2014/main" xmlns="" id="{B64AA22A-B50C-48B0-8F79-C67BD8E26428}"/>
              </a:ext>
            </a:extLst>
          </p:cNvPr>
          <p:cNvSpPr/>
          <p:nvPr/>
        </p:nvSpPr>
        <p:spPr>
          <a:xfrm rot="16200000">
            <a:off x="2632127" y="-2583406"/>
            <a:ext cx="6983999" cy="12187712"/>
          </a:xfrm>
          <a:prstGeom prst="triangle">
            <a:avLst>
              <a:gd name="adj" fmla="val 50000"/>
            </a:avLst>
          </a:prstGeom>
          <a:solidFill>
            <a:srgbClr val="79D5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Равнобедренный треугольник 19">
            <a:extLst>
              <a:ext uri="{FF2B5EF4-FFF2-40B4-BE49-F238E27FC236}">
                <a16:creationId xmlns:a16="http://schemas.microsoft.com/office/drawing/2014/main" xmlns="" id="{E1D757C1-6766-4E7C-915C-54C563837BD8}"/>
              </a:ext>
            </a:extLst>
          </p:cNvPr>
          <p:cNvSpPr/>
          <p:nvPr/>
        </p:nvSpPr>
        <p:spPr>
          <a:xfrm rot="5400000" flipH="1">
            <a:off x="-59609" y="2546163"/>
            <a:ext cx="4357479" cy="4266194"/>
          </a:xfrm>
          <a:prstGeom prst="triangle">
            <a:avLst/>
          </a:prstGeom>
          <a:solidFill>
            <a:srgbClr val="79D5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75DBEC4E-C82D-4689-91D4-77AC82D86C33}"/>
              </a:ext>
            </a:extLst>
          </p:cNvPr>
          <p:cNvSpPr/>
          <p:nvPr/>
        </p:nvSpPr>
        <p:spPr>
          <a:xfrm>
            <a:off x="3444173" y="2308725"/>
            <a:ext cx="8680637" cy="247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+mj-lt"/>
              </a:rPr>
              <a:t> </a:t>
            </a:r>
            <a:endParaRPr lang="ru-RU" sz="28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C2F92FFE-F753-45D6-8F3D-5C3DED8044D2}"/>
              </a:ext>
            </a:extLst>
          </p:cNvPr>
          <p:cNvSpPr/>
          <p:nvPr/>
        </p:nvSpPr>
        <p:spPr>
          <a:xfrm>
            <a:off x="3351000" y="3474000"/>
            <a:ext cx="8680637" cy="247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xmlns="" id="{1E89EBAB-8796-4F02-921B-3A1E3F84948F}"/>
              </a:ext>
            </a:extLst>
          </p:cNvPr>
          <p:cNvSpPr txBox="1">
            <a:spLocks noChangeArrowheads="1"/>
          </p:cNvSpPr>
          <p:nvPr/>
        </p:nvSpPr>
        <p:spPr>
          <a:xfrm>
            <a:off x="2856000" y="5110763"/>
            <a:ext cx="4530725" cy="17287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altLang="ru-RU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altLang="ru-RU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ru-RU" altLang="ru-RU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altLang="ru-RU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altLang="ru-RU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altLang="ru-RU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alt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C2F92FFE-F753-45D6-8F3D-5C3DED8044D2}"/>
              </a:ext>
            </a:extLst>
          </p:cNvPr>
          <p:cNvSpPr/>
          <p:nvPr/>
        </p:nvSpPr>
        <p:spPr>
          <a:xfrm>
            <a:off x="606000" y="1629000"/>
            <a:ext cx="10705637" cy="247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</a:rPr>
              <a:t> </a:t>
            </a:r>
            <a:r>
              <a:rPr lang="ru-RU" sz="5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5400" b="1" dirty="0" smtClean="0">
                <a:solidFill>
                  <a:srgbClr val="7030A0"/>
                </a:solidFill>
              </a:rPr>
              <a:t>Особенности организации развивающей предметно-пространственной среды</a:t>
            </a:r>
            <a:endParaRPr lang="ru-RU" sz="5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41201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69000"/>
            <a:ext cx="10515600" cy="580796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3. Раздел 3. Компоненты РППС для кабинетов специалистов </a:t>
            </a:r>
          </a:p>
          <a:p>
            <a:pPr marL="0" indent="0">
              <a:buNone/>
            </a:pPr>
            <a:r>
              <a:rPr lang="ru-RU" dirty="0"/>
              <a:t>3.1. Кабинет </a:t>
            </a:r>
            <a:r>
              <a:rPr lang="ru-RU" dirty="0" smtClean="0"/>
              <a:t>учителя-логопеда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3.2. Кабинет </a:t>
            </a:r>
            <a:r>
              <a:rPr lang="ru-RU" dirty="0" smtClean="0"/>
              <a:t>педагога-психолога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3.3. Кабинет  </a:t>
            </a:r>
            <a:r>
              <a:rPr lang="ru-RU" dirty="0" smtClean="0"/>
              <a:t>учителя-дефектолога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4. Раздел 4. Комплекс оснащения территории ДОО </a:t>
            </a:r>
          </a:p>
          <a:p>
            <a:pPr marL="0" indent="0">
              <a:buNone/>
            </a:pPr>
            <a:r>
              <a:rPr lang="ru-RU" dirty="0"/>
              <a:t>4.1. Прогулочный участок </a:t>
            </a:r>
          </a:p>
          <a:p>
            <a:pPr marL="0" indent="0">
              <a:buNone/>
            </a:pPr>
            <a:r>
              <a:rPr lang="ru-RU" dirty="0"/>
              <a:t>4.2. Спортивная площадка </a:t>
            </a:r>
          </a:p>
        </p:txBody>
      </p:sp>
    </p:spTree>
    <p:extLst>
      <p:ext uri="{BB962C8B-B14F-4D97-AF65-F5344CB8AC3E}">
        <p14:creationId xmlns:p14="http://schemas.microsoft.com/office/powerpoint/2010/main" xmlns="" val="114381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44001"/>
            <a:ext cx="10515600" cy="540000"/>
          </a:xfrm>
        </p:spPr>
        <p:txBody>
          <a:bodyPr>
            <a:noAutofit/>
          </a:bodyPr>
          <a:lstStyle/>
          <a:p>
            <a:pPr algn="r"/>
            <a:r>
              <a:rPr lang="ru-RU" sz="3600" dirty="0" smtClean="0">
                <a:solidFill>
                  <a:srgbClr val="7030A0"/>
                </a:solidFill>
                <a:latin typeface="+mn-lt"/>
              </a:rPr>
              <a:t>Приложение 4</a:t>
            </a:r>
            <a:endParaRPr lang="ru-RU" sz="3600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639000"/>
            <a:ext cx="11520000" cy="5537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400" dirty="0">
                <a:solidFill>
                  <a:srgbClr val="7030A0"/>
                </a:solidFill>
              </a:rPr>
              <a:t>Вариант организации внутренней </a:t>
            </a:r>
            <a:r>
              <a:rPr lang="ru-RU" sz="2400" dirty="0" smtClean="0">
                <a:solidFill>
                  <a:srgbClr val="7030A0"/>
                </a:solidFill>
              </a:rPr>
              <a:t>инфраструктуры </a:t>
            </a:r>
            <a:r>
              <a:rPr lang="ru-RU" sz="2400" dirty="0">
                <a:solidFill>
                  <a:srgbClr val="7030A0"/>
                </a:solidFill>
              </a:rPr>
              <a:t>ДОО в виде </a:t>
            </a:r>
            <a:r>
              <a:rPr lang="ru-RU" sz="2400" dirty="0" smtClean="0">
                <a:solidFill>
                  <a:srgbClr val="7030A0"/>
                </a:solidFill>
              </a:rPr>
              <a:t>центров</a:t>
            </a:r>
          </a:p>
          <a:p>
            <a:pPr marL="0" indent="0" algn="just">
              <a:buNone/>
            </a:pPr>
            <a:r>
              <a:rPr lang="ru-RU" sz="2400" dirty="0"/>
              <a:t>Центры детской активности, которые обеспечивают все виды детской деятельности, в которых организуется образовательная деятельность. В группах раннего возраста создаются 6 центров детской активности:</a:t>
            </a:r>
          </a:p>
          <a:p>
            <a:pPr marL="0" indent="0" algn="just">
              <a:buNone/>
            </a:pPr>
            <a:r>
              <a:rPr lang="ru-RU" sz="2400" dirty="0"/>
              <a:t>1. Центр </a:t>
            </a:r>
            <a:r>
              <a:rPr lang="ru-RU" sz="2400" dirty="0" smtClean="0">
                <a:solidFill>
                  <a:srgbClr val="7030A0"/>
                </a:solidFill>
              </a:rPr>
              <a:t>двигательной активности </a:t>
            </a:r>
            <a:r>
              <a:rPr lang="ru-RU" sz="2400" dirty="0" smtClean="0"/>
              <a:t>для </a:t>
            </a:r>
            <a:r>
              <a:rPr lang="ru-RU" sz="2400" dirty="0"/>
              <a:t>развития основных движений детей.</a:t>
            </a:r>
          </a:p>
          <a:p>
            <a:pPr marL="0" indent="0" algn="just">
              <a:buNone/>
            </a:pPr>
            <a:r>
              <a:rPr lang="ru-RU" sz="2400" dirty="0"/>
              <a:t>2. Центр </a:t>
            </a:r>
            <a:r>
              <a:rPr lang="ru-RU" sz="2400" dirty="0" err="1">
                <a:solidFill>
                  <a:srgbClr val="7030A0"/>
                </a:solidFill>
              </a:rPr>
              <a:t>сенсорики</a:t>
            </a:r>
            <a:r>
              <a:rPr lang="ru-RU" sz="2400" dirty="0">
                <a:solidFill>
                  <a:srgbClr val="7030A0"/>
                </a:solidFill>
              </a:rPr>
              <a:t> и </a:t>
            </a:r>
            <a:r>
              <a:rPr lang="ru-RU" sz="2400" dirty="0" smtClean="0">
                <a:solidFill>
                  <a:srgbClr val="7030A0"/>
                </a:solidFill>
              </a:rPr>
              <a:t>конструирования </a:t>
            </a:r>
            <a:r>
              <a:rPr lang="ru-RU" sz="2400" dirty="0"/>
              <a:t>для организации предметной деятельности и игры с составными и динамическими игрушками, освоения детьми сенсорных эталонов формы, цвета, размера.</a:t>
            </a:r>
          </a:p>
          <a:p>
            <a:pPr marL="0" indent="0" algn="just">
              <a:buNone/>
            </a:pPr>
            <a:r>
              <a:rPr lang="ru-RU" sz="2400" dirty="0"/>
              <a:t>3. Центр для организации </a:t>
            </a:r>
            <a:r>
              <a:rPr lang="ru-RU" sz="2400" dirty="0">
                <a:solidFill>
                  <a:srgbClr val="7030A0"/>
                </a:solidFill>
              </a:rPr>
              <a:t>предметных и предметно-манипуляторных </a:t>
            </a:r>
            <a:r>
              <a:rPr lang="ru-RU" sz="2400" i="1" dirty="0"/>
              <a:t>игр</a:t>
            </a:r>
            <a:r>
              <a:rPr lang="ru-RU" sz="2400" dirty="0"/>
              <a:t>, совместных игр со сверстниками под руководством взрослого.</a:t>
            </a:r>
          </a:p>
          <a:p>
            <a:pPr marL="0" indent="0" algn="just">
              <a:buNone/>
            </a:pPr>
            <a:r>
              <a:rPr lang="ru-RU" sz="2400" dirty="0"/>
              <a:t>4. Центр </a:t>
            </a:r>
            <a:r>
              <a:rPr lang="ru-RU" sz="2400" dirty="0">
                <a:solidFill>
                  <a:srgbClr val="7030A0"/>
                </a:solidFill>
              </a:rPr>
              <a:t>творчества и продуктивной </a:t>
            </a:r>
            <a:r>
              <a:rPr lang="ru-RU" sz="2400" i="1" dirty="0"/>
              <a:t>деятельности </a:t>
            </a:r>
            <a:r>
              <a:rPr lang="ru-RU" sz="2400" dirty="0"/>
              <a:t>для развития восприятия смысла музыки, поддержки интереса к рисованию и лепке, становлению первых навыков продуктивной деятельности, освоения возможностей разнообразных изобразительных средств.</a:t>
            </a:r>
          </a:p>
          <a:p>
            <a:pPr marL="0" indent="0" algn="just">
              <a:buNone/>
            </a:pPr>
            <a:r>
              <a:rPr lang="ru-RU" sz="2400" dirty="0"/>
              <a:t>5. Центр </a:t>
            </a:r>
            <a:r>
              <a:rPr lang="ru-RU" sz="2400" dirty="0">
                <a:solidFill>
                  <a:srgbClr val="7030A0"/>
                </a:solidFill>
              </a:rPr>
              <a:t>познания и коммуникации</a:t>
            </a:r>
            <a:r>
              <a:rPr lang="ru-RU" sz="2400" dirty="0"/>
              <a:t> (книжный уголок), восприятия смысла сказок, стихов, рассматривания картинок.</a:t>
            </a:r>
          </a:p>
          <a:p>
            <a:pPr marL="0" indent="0" algn="just">
              <a:buNone/>
            </a:pPr>
            <a:r>
              <a:rPr lang="ru-RU" sz="2400" dirty="0"/>
              <a:t>6. Центр </a:t>
            </a:r>
            <a:r>
              <a:rPr lang="ru-RU" sz="2400" dirty="0">
                <a:solidFill>
                  <a:srgbClr val="7030A0"/>
                </a:solidFill>
              </a:rPr>
              <a:t>экспериментирования и труда </a:t>
            </a:r>
            <a:r>
              <a:rPr lang="ru-RU" sz="2400" dirty="0"/>
              <a:t>для организации экспериментальной деятельности с материалами и веществами (песок, вода, тесто и др.), развития навыков самообслуживания и становления действий с бытовыми </a:t>
            </a:r>
            <a:r>
              <a:rPr lang="ru-RU" sz="2400" dirty="0" smtClean="0"/>
              <a:t>предметами-орудиями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931012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6000" y="279000"/>
            <a:ext cx="10927800" cy="6345000"/>
          </a:xfrm>
        </p:spPr>
        <p:txBody>
          <a:bodyPr>
            <a:normAutofit fontScale="40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ru-RU" sz="3300" i="1" dirty="0"/>
              <a:t>В группах для детей дошкольного возраста (от 3 до 7 лет) предусматривается следующий комплекс из 12 центров детской активности: </a:t>
            </a:r>
            <a:endParaRPr lang="ru-RU" sz="3300" dirty="0"/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3300" dirty="0"/>
              <a:t>1. Центр </a:t>
            </a:r>
            <a:r>
              <a:rPr lang="ru-RU" sz="3300" dirty="0">
                <a:solidFill>
                  <a:srgbClr val="7030A0"/>
                </a:solidFill>
              </a:rPr>
              <a:t>двигательной активности </a:t>
            </a:r>
            <a:r>
              <a:rPr lang="ru-RU" sz="3300" dirty="0"/>
              <a:t>(ориентирован на организацию игр средней и малой подвижности в групповых помещениях, средней и интенсивной подвижности в физкультурном и музыкальном залах, интенсивной подвижности на групповых участках, спортивной площадке, всей территории детского сада) в интеграции с содержанием образовательных областей «Физическое развитие», «Социально-коммуникативное развитие», «Речевое развитие».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3300" dirty="0"/>
              <a:t>2. Центр </a:t>
            </a:r>
            <a:r>
              <a:rPr lang="ru-RU" sz="3300" dirty="0">
                <a:solidFill>
                  <a:srgbClr val="7030A0"/>
                </a:solidFill>
              </a:rPr>
              <a:t>безопасности</a:t>
            </a:r>
            <a:r>
              <a:rPr lang="ru-RU" sz="3300" dirty="0"/>
              <a:t>, позволяющий организовать образовательный процесс для развития у детей навыков безопасности жизнедеятельности в интеграции содержания образовательных областей «Физическое развитие», «Познавательное развитие», «Речевое развитие», «Социально-коммуникативное развитие».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3300" dirty="0"/>
              <a:t>3. Центр </a:t>
            </a:r>
            <a:r>
              <a:rPr lang="ru-RU" sz="3300" dirty="0">
                <a:solidFill>
                  <a:srgbClr val="7030A0"/>
                </a:solidFill>
              </a:rPr>
              <a:t>игры</a:t>
            </a:r>
            <a:r>
              <a:rPr lang="ru-RU" sz="3300" dirty="0"/>
              <a:t>, содержащий оборудование для организации сюжетно-ролевых детских игр, предметы-заместители в интеграции с содержанием образовательных областей «Познавательное развитие», «Речевое развитие», «Социально-коммуникативное развитие», «Художественно-эстетическое развитие» и «Физическое развитие»).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3300" dirty="0"/>
              <a:t>4. Центр </a:t>
            </a:r>
            <a:r>
              <a:rPr lang="ru-RU" sz="3300" dirty="0">
                <a:solidFill>
                  <a:srgbClr val="7030A0"/>
                </a:solidFill>
              </a:rPr>
              <a:t>конструирования</a:t>
            </a:r>
            <a:r>
              <a:rPr lang="ru-RU" sz="3300" dirty="0"/>
              <a:t>, в котором есть разнообразные виды строительного материала и детских конструкторов, бросового материала схем, рисунков, картин, демонстрационных материалов для организации конструкторской деятельности детей в интеграции с содержанием образовательных областей «Познавательное развитие», «Речевое развитие», «Социально-коммуникативное развитие» и «Художественно-эстетическое развитие».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3300" dirty="0"/>
              <a:t>5. Центр </a:t>
            </a:r>
            <a:r>
              <a:rPr lang="ru-RU" sz="3300" dirty="0">
                <a:solidFill>
                  <a:srgbClr val="7030A0"/>
                </a:solidFill>
              </a:rPr>
              <a:t>логики и математики</a:t>
            </a:r>
            <a:r>
              <a:rPr lang="ru-RU" sz="3300" dirty="0"/>
              <a:t>, содержащий разнообразный дидактический материал и развивающие игрушки, а также демонстрационные материалы для формирования </a:t>
            </a:r>
            <a:r>
              <a:rPr lang="ru-RU" sz="3300" dirty="0" smtClean="0"/>
              <a:t>элементарных</a:t>
            </a:r>
            <a:r>
              <a:rPr lang="ru-RU" sz="3300" dirty="0"/>
              <a:t> </a:t>
            </a:r>
            <a:r>
              <a:rPr lang="ru-RU" sz="3300" dirty="0" smtClean="0"/>
              <a:t>математических </a:t>
            </a:r>
            <a:r>
              <a:rPr lang="ru-RU" sz="3300" dirty="0"/>
              <a:t>навыков и логических операций в интеграции с содержанием образовательных областей «Познавательное развитие», «Речевое развитие», «Социально-коммуникативное развитие».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3300" dirty="0"/>
              <a:t>6. Центр </a:t>
            </a:r>
            <a:r>
              <a:rPr lang="ru-RU" sz="3300" dirty="0">
                <a:solidFill>
                  <a:srgbClr val="7030A0"/>
                </a:solidFill>
              </a:rPr>
              <a:t>экспериментирования, организации наблюдения и труда</a:t>
            </a:r>
            <a:r>
              <a:rPr lang="ru-RU" sz="3300" dirty="0"/>
              <a:t>, игровое оборудование, демонстрационные материалы и дидактические пособия которого способствуют реализации поисково-экспериментальной и трудовой деятельности детей в интеграции с содержанием образовательных областей «Познавательное развитие», «Речевое развитие», «Социально-коммуникативное развитие»).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065358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369000"/>
            <a:ext cx="10972800" cy="5807963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 smtClean="0"/>
              <a:t>7. Центр </a:t>
            </a:r>
            <a:r>
              <a:rPr lang="ru-RU" dirty="0">
                <a:solidFill>
                  <a:srgbClr val="7030A0"/>
                </a:solidFill>
              </a:rPr>
              <a:t>познания и коммуникации </a:t>
            </a:r>
            <a:r>
              <a:rPr lang="ru-RU" dirty="0"/>
              <a:t>детей, оснащение которого обеспечивает </a:t>
            </a:r>
            <a:r>
              <a:rPr lang="ru-RU" dirty="0" smtClean="0"/>
              <a:t>расширение кругозора </a:t>
            </a:r>
            <a:r>
              <a:rPr lang="ru-RU" dirty="0"/>
              <a:t>детей и их знаний об окружающем мире во взаимодействии детей со взрослыми и сверстниками в интеграции с содержанием образовательных областей «Познавательное развитие», «Речевое развитие», «Социально-коммуникативное развитие».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/>
              <a:t>8. </a:t>
            </a:r>
            <a:r>
              <a:rPr lang="ru-RU" i="1" dirty="0"/>
              <a:t>Книжный уголок</a:t>
            </a:r>
            <a:r>
              <a:rPr lang="ru-RU" dirty="0"/>
              <a:t>, содержащий художественную и документальную литературу для детей, обеспечивающую их духовно-нравственное и этико-эстетическое воспитание, формирование общей культуры, освоение разных жанров художественной литературы, воспитание любви и интереса к художественному слову, удовлетворение познавательных потребностей в интеграции содержания всех образовательных областей.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/>
              <a:t>9. Центр </a:t>
            </a:r>
            <a:r>
              <a:rPr lang="ru-RU" dirty="0">
                <a:solidFill>
                  <a:srgbClr val="7030A0"/>
                </a:solidFill>
              </a:rPr>
              <a:t>театрализации и </a:t>
            </a:r>
            <a:r>
              <a:rPr lang="ru-RU" dirty="0" err="1">
                <a:solidFill>
                  <a:srgbClr val="7030A0"/>
                </a:solidFill>
              </a:rPr>
              <a:t>музицирования</a:t>
            </a:r>
            <a:r>
              <a:rPr lang="ru-RU" dirty="0"/>
              <a:t>, оборудование которого позволяет организовать музыкальную и театрализованную деятельность детей в интеграции с содержанием образовательных областей «Художественно-эстетическое развитие», «Познавательное развитие», «Речевое развитие», «Социально-коммуникативное развитие», «Физическое развитие».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/>
              <a:t>10. Центр </a:t>
            </a:r>
            <a:r>
              <a:rPr lang="ru-RU" dirty="0">
                <a:solidFill>
                  <a:srgbClr val="7030A0"/>
                </a:solidFill>
              </a:rPr>
              <a:t>уединения</a:t>
            </a:r>
            <a:r>
              <a:rPr lang="ru-RU" dirty="0"/>
              <a:t> предназначен для снятия психоэмоционального напряжения воспитанников.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 smtClean="0"/>
              <a:t>11</a:t>
            </a:r>
            <a:r>
              <a:rPr lang="ru-RU" dirty="0"/>
              <a:t>. Центр </a:t>
            </a:r>
            <a:r>
              <a:rPr lang="ru-RU" dirty="0">
                <a:solidFill>
                  <a:srgbClr val="7030A0"/>
                </a:solidFill>
              </a:rPr>
              <a:t>коррекции</a:t>
            </a:r>
            <a:r>
              <a:rPr lang="ru-RU" i="1" dirty="0">
                <a:solidFill>
                  <a:srgbClr val="7030A0"/>
                </a:solidFill>
              </a:rPr>
              <a:t> </a:t>
            </a:r>
            <a:r>
              <a:rPr lang="ru-RU" dirty="0"/>
              <a:t>предназначен для организации совместной деятельности воспитателя и/или специалиста с детьми с ОВЗ, направленный на коррекцию имеющихся у них нарушений.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/>
              <a:t>12. Центр </a:t>
            </a:r>
            <a:r>
              <a:rPr lang="ru-RU" dirty="0">
                <a:solidFill>
                  <a:srgbClr val="7030A0"/>
                </a:solidFill>
              </a:rPr>
              <a:t>творчества</a:t>
            </a:r>
            <a:r>
              <a:rPr lang="ru-RU" dirty="0"/>
              <a:t> детей, предназначенный для реализации продуктивной деятельности детей (рисование, лепка, аппликация, художественный труд) в интеграции с содержанием образовательных областей «Речевое развитие», «Познавательное развитие», «Социально-коммуникативное развитие</a:t>
            </a:r>
            <a:r>
              <a:rPr lang="ru-RU" dirty="0" smtClean="0"/>
              <a:t>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21729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864001"/>
            <a:ext cx="10515600" cy="1215000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solidFill>
                  <a:srgbClr val="7030A0"/>
                </a:solidFill>
                <a:latin typeface="+mn-lt"/>
              </a:rPr>
              <a:t>ИТОГОВЫЙ ПРОТОКОЛ </a:t>
            </a:r>
            <a:r>
              <a:rPr lang="ru-RU" sz="2700" dirty="0" err="1" smtClean="0">
                <a:solidFill>
                  <a:srgbClr val="7030A0"/>
                </a:solidFill>
                <a:latin typeface="+mn-lt"/>
              </a:rPr>
              <a:t>самообследования</a:t>
            </a:r>
            <a:r>
              <a:rPr lang="ru-RU" sz="2700" dirty="0" smtClean="0">
                <a:solidFill>
                  <a:srgbClr val="7030A0"/>
                </a:solidFill>
                <a:latin typeface="+mn-lt"/>
              </a:rPr>
              <a:t> </a:t>
            </a:r>
            <a:r>
              <a:rPr lang="ru-RU" sz="2700" dirty="0">
                <a:solidFill>
                  <a:srgbClr val="7030A0"/>
                </a:solidFill>
                <a:latin typeface="+mn-lt"/>
              </a:rPr>
              <a:t>РППС </a:t>
            </a:r>
            <a:r>
              <a:rPr lang="ru-RU" sz="2700" dirty="0" smtClean="0">
                <a:solidFill>
                  <a:srgbClr val="7030A0"/>
                </a:solidFill>
                <a:latin typeface="+mn-lt"/>
              </a:rPr>
              <a:t>в </a:t>
            </a:r>
            <a:r>
              <a:rPr lang="ru-RU" sz="2700" dirty="0" smtClean="0">
                <a:solidFill>
                  <a:srgbClr val="7030A0"/>
                </a:solidFill>
                <a:latin typeface="+mn-lt"/>
              </a:rPr>
              <a:t>МБДОУ </a:t>
            </a:r>
            <a:r>
              <a:rPr lang="ru-RU" sz="2700" dirty="0" err="1" smtClean="0">
                <a:solidFill>
                  <a:srgbClr val="7030A0"/>
                </a:solidFill>
                <a:latin typeface="+mn-lt"/>
              </a:rPr>
              <a:t>___________________</a:t>
            </a:r>
            <a:r>
              <a:rPr lang="ru-RU" sz="2700" dirty="0" err="1" smtClean="0">
                <a:solidFill>
                  <a:srgbClr val="7030A0"/>
                </a:solidFill>
                <a:latin typeface="+mn-lt"/>
              </a:rPr>
              <a:t>г</a:t>
            </a:r>
            <a:r>
              <a:rPr lang="ru-RU" sz="2700" dirty="0" smtClean="0">
                <a:solidFill>
                  <a:srgbClr val="7030A0"/>
                </a:solidFill>
                <a:latin typeface="+mn-lt"/>
              </a:rPr>
              <a:t>.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ru-RU" sz="2700" dirty="0">
                <a:solidFill>
                  <a:srgbClr val="7030A0"/>
                </a:solidFill>
                <a:latin typeface="+mn-lt"/>
              </a:rPr>
              <a:t>Дата </a:t>
            </a:r>
            <a:r>
              <a:rPr lang="ru-RU" sz="2700" dirty="0" smtClean="0">
                <a:solidFill>
                  <a:srgbClr val="7030A0"/>
                </a:solidFill>
                <a:latin typeface="+mn-lt"/>
              </a:rPr>
              <a:t>________</a:t>
            </a:r>
            <a:r>
              <a:rPr lang="ru-RU" sz="2700" dirty="0">
                <a:latin typeface="+mn-lt"/>
              </a:rPr>
              <a:t>												</a:t>
            </a:r>
            <a:r>
              <a:rPr lang="ru-RU" dirty="0"/>
              <a:t>																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30274273"/>
              </p:ext>
            </p:extLst>
          </p:nvPr>
        </p:nvGraphicFramePr>
        <p:xfrm>
          <a:off x="605999" y="1268998"/>
          <a:ext cx="9854994" cy="53483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937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9187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495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4951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4951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4951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4951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4951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49512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64951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773229">
                  <a:extLst>
                    <a:ext uri="{9D8B030D-6E8A-4147-A177-3AD203B41FA5}">
                      <a16:colId xmlns:a16="http://schemas.microsoft.com/office/drawing/2014/main" xmlns="" val="20028"/>
                    </a:ext>
                  </a:extLst>
                </a:gridCol>
              </a:tblGrid>
              <a:tr h="27804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effectLst/>
                        </a:rPr>
                        <a:t>№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effectLst/>
                        </a:rPr>
                        <a:t>Показатели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effectLst/>
                        </a:rPr>
                        <a:t>Количество баллов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560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effectLst/>
                        </a:rPr>
                        <a:t>2</a:t>
                      </a:r>
                      <a:r>
                        <a:rPr lang="ru-RU" sz="900" b="1" u="none" strike="noStrike" dirty="0" smtClean="0">
                          <a:effectLst/>
                        </a:rPr>
                        <a:t> </a:t>
                      </a:r>
                      <a:r>
                        <a:rPr lang="ru-RU" sz="900" b="1" u="none" strike="noStrike" dirty="0">
                          <a:effectLst/>
                        </a:rPr>
                        <a:t>мл.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>
                          <a:effectLst/>
                        </a:rPr>
                        <a:t>2 мл.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Ст</a:t>
                      </a:r>
                      <a:r>
                        <a:rPr lang="ru-RU" sz="900" b="1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900" b="1" i="0" u="none" strike="noStrike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гр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Ст.гр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 smtClean="0">
                          <a:effectLst/>
                        </a:rPr>
                        <a:t>Ср</a:t>
                      </a:r>
                      <a:r>
                        <a:rPr lang="ru-RU" sz="900" b="1" u="none" strike="noStrike" baseline="0" dirty="0" smtClean="0">
                          <a:effectLst/>
                        </a:rPr>
                        <a:t> </a:t>
                      </a:r>
                      <a:r>
                        <a:rPr lang="ru-RU" sz="900" b="1" u="none" strike="noStrike" baseline="0" dirty="0" err="1" smtClean="0">
                          <a:effectLst/>
                        </a:rPr>
                        <a:t>гр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Ср.гр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 err="1" smtClean="0">
                          <a:effectLst/>
                        </a:rPr>
                        <a:t>подг</a:t>
                      </a:r>
                      <a:r>
                        <a:rPr lang="ru-RU" sz="900" b="1" u="none" strike="noStrike" dirty="0" smtClean="0">
                          <a:effectLst/>
                        </a:rPr>
                        <a:t>.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1мл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>
                          <a:effectLst/>
                        </a:rPr>
                        <a:t>Общий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02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900" b="1" u="none" strike="noStrike">
                          <a:effectLst/>
                        </a:rPr>
                        <a:t>№1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900" b="1" u="none" strike="noStrike">
                          <a:effectLst/>
                        </a:rPr>
                        <a:t>№2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900" b="1" u="none" strike="noStrike">
                          <a:effectLst/>
                        </a:rPr>
                        <a:t>№3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900" b="1" u="none" strike="noStrike">
                          <a:effectLst/>
                        </a:rPr>
                        <a:t>№4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900" b="1" u="none" strike="noStrike">
                          <a:effectLst/>
                        </a:rPr>
                        <a:t>№5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900" b="1" u="none" strike="noStrike">
                          <a:effectLst/>
                        </a:rPr>
                        <a:t>№6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900" b="1" u="none" strike="noStrike">
                          <a:effectLst/>
                        </a:rPr>
                        <a:t>№7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900" b="1" u="none" strike="noStrike">
                          <a:effectLst/>
                        </a:rPr>
                        <a:t>№8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900" b="1" u="none" strike="noStrike" dirty="0">
                          <a:effectLst/>
                        </a:rPr>
                        <a:t> 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48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1.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u="none" strike="noStrike">
                          <a:effectLst/>
                        </a:rPr>
                        <a:t>Насыщенность среды</a:t>
                      </a:r>
                      <a:endParaRPr lang="ru-RU" sz="9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 dirty="0">
                          <a:effectLst/>
                        </a:rPr>
                        <a:t>51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51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51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51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51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51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51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51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b="1" u="none" strike="noStrike" dirty="0">
                          <a:effectLst/>
                        </a:rPr>
                        <a:t>50,61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11216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2.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u="none" strike="noStrike" dirty="0" err="1">
                          <a:effectLst/>
                        </a:rPr>
                        <a:t>Трансформируемость</a:t>
                      </a:r>
                      <a:r>
                        <a:rPr lang="ru-RU" sz="900" b="1" u="none" strike="noStrike" dirty="0">
                          <a:effectLst/>
                        </a:rPr>
                        <a:t> пространства, </a:t>
                      </a:r>
                      <a:r>
                        <a:rPr lang="ru-RU" sz="900" b="1" u="none" strike="noStrike" dirty="0" err="1">
                          <a:effectLst/>
                        </a:rPr>
                        <a:t>полифункциональность</a:t>
                      </a:r>
                      <a:r>
                        <a:rPr lang="ru-RU" sz="900" b="1" u="none" strike="noStrike" dirty="0">
                          <a:effectLst/>
                        </a:rPr>
                        <a:t> материалов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 dirty="0">
                          <a:effectLst/>
                        </a:rPr>
                        <a:t>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 dirty="0">
                          <a:effectLst/>
                        </a:rPr>
                        <a:t>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b="1" u="none" strike="noStrike" dirty="0">
                          <a:effectLst/>
                        </a:rPr>
                        <a:t>8,9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15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3.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u="none" strike="noStrike" dirty="0">
                          <a:effectLst/>
                        </a:rPr>
                        <a:t>Вариативность среды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b="1" u="none" strike="noStrike" dirty="0">
                          <a:effectLst/>
                        </a:rPr>
                        <a:t>11,84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225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4.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u="none" strike="noStrike" dirty="0">
                          <a:effectLst/>
                        </a:rPr>
                        <a:t>Интерактивная среда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b="1" u="none" strike="noStrike" dirty="0">
                          <a:effectLst/>
                        </a:rPr>
                        <a:t>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336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5.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u="none" strike="noStrike" dirty="0">
                          <a:effectLst/>
                        </a:rPr>
                        <a:t>Доступность среды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b="1" u="none" strike="noStrike" dirty="0">
                          <a:effectLst/>
                        </a:rPr>
                        <a:t>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560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6.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u="none" strike="noStrike" dirty="0">
                          <a:effectLst/>
                        </a:rPr>
                        <a:t>Соответствие эстетическим требованиям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b="1" u="none" strike="noStrike" dirty="0">
                          <a:effectLst/>
                        </a:rPr>
                        <a:t>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9483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7.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u="none" strike="noStrike" dirty="0">
                          <a:effectLst/>
                        </a:rPr>
                        <a:t>Безопасность среды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b="1" u="none" strike="noStrike" dirty="0">
                          <a:effectLst/>
                        </a:rPr>
                        <a:t>12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002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8.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u="none" strike="noStrike" dirty="0" err="1">
                          <a:effectLst/>
                        </a:rPr>
                        <a:t>Брендинг</a:t>
                      </a:r>
                      <a:r>
                        <a:rPr lang="ru-RU" sz="900" b="1" u="none" strike="noStrike" dirty="0">
                          <a:effectLst/>
                        </a:rPr>
                        <a:t> ДОУ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b="1" u="none" strike="noStrike" dirty="0">
                          <a:effectLst/>
                        </a:rPr>
                        <a:t>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09" marR="6209" marT="6209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78043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09" marR="6209" marT="62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 dirty="0">
                          <a:effectLst/>
                        </a:rPr>
                        <a:t> 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09" marR="6209" marT="62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u="none" strike="noStrike" dirty="0">
                          <a:effectLst/>
                        </a:rPr>
                        <a:t>110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09" marR="6209" marT="62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u="none" strike="noStrike" dirty="0">
                          <a:effectLst/>
                        </a:rPr>
                        <a:t>110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09" marR="6209" marT="62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u="none" strike="noStrike">
                          <a:effectLst/>
                        </a:rPr>
                        <a:t>110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09" marR="6209" marT="62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u="none" strike="noStrike" dirty="0">
                          <a:effectLst/>
                        </a:rPr>
                        <a:t>110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09" marR="6209" marT="62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u="none" strike="noStrike">
                          <a:effectLst/>
                        </a:rPr>
                        <a:t>110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09" marR="6209" marT="62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u="none" strike="noStrike" dirty="0">
                          <a:effectLst/>
                        </a:rPr>
                        <a:t>110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09" marR="6209" marT="62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u="none" strike="noStrike">
                          <a:effectLst/>
                        </a:rPr>
                        <a:t>110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09" marR="6209" marT="62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u="none" strike="noStrike" dirty="0">
                          <a:effectLst/>
                        </a:rPr>
                        <a:t>110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09" marR="6209" marT="620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u="none" strike="noStrike" dirty="0">
                          <a:effectLst/>
                        </a:rPr>
                        <a:t>109,4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09" marR="6209" marT="6209" marB="0" anchor="b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75265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45D8DFA3-1653-4AC7-8144-55CA92E73217}"/>
              </a:ext>
            </a:extLst>
          </p:cNvPr>
          <p:cNvSpPr/>
          <p:nvPr/>
        </p:nvSpPr>
        <p:spPr>
          <a:xfrm>
            <a:off x="8013750" y="3429000"/>
            <a:ext cx="3932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8" name="Заголовок 17">
            <a:extLst>
              <a:ext uri="{FF2B5EF4-FFF2-40B4-BE49-F238E27FC236}">
                <a16:creationId xmlns:a16="http://schemas.microsoft.com/office/drawing/2014/main" xmlns="" id="{A5D74007-E5AE-44D1-B979-130CA5006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000" y="365126"/>
            <a:ext cx="11565000" cy="6852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</a:rPr>
              <a:t> </a:t>
            </a:r>
            <a:r>
              <a:rPr lang="en-US" b="1" dirty="0" smtClean="0">
                <a:solidFill>
                  <a:srgbClr val="7030A0"/>
                </a:solidFill>
                <a:latin typeface="+mn-lt"/>
              </a:rPr>
              <a:t>IV</a:t>
            </a:r>
            <a:r>
              <a:rPr lang="ru-RU" b="1" dirty="0" smtClean="0">
                <a:solidFill>
                  <a:srgbClr val="7030A0"/>
                </a:solidFill>
                <a:latin typeface="+mn-lt"/>
              </a:rPr>
              <a:t>. Организационный раздел </a:t>
            </a:r>
            <a:br>
              <a:rPr lang="ru-RU" b="1" dirty="0" smtClean="0">
                <a:solidFill>
                  <a:srgbClr val="7030A0"/>
                </a:solidFill>
                <a:latin typeface="+mn-lt"/>
              </a:rPr>
            </a:br>
            <a:r>
              <a:rPr lang="ru-RU" b="1" dirty="0" smtClean="0">
                <a:solidFill>
                  <a:srgbClr val="7030A0"/>
                </a:solidFill>
                <a:latin typeface="+mn-lt"/>
              </a:rPr>
              <a:t>Федеральной программы</a:t>
            </a:r>
            <a:endParaRPr lang="ru-RU" b="1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45D8DFA3-1653-4AC7-8144-55CA92E73217}"/>
              </a:ext>
            </a:extLst>
          </p:cNvPr>
          <p:cNvSpPr/>
          <p:nvPr/>
        </p:nvSpPr>
        <p:spPr>
          <a:xfrm>
            <a:off x="1326000" y="1700421"/>
            <a:ext cx="4860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endParaRPr lang="ru-RU" dirty="0" smtClean="0">
              <a:solidFill>
                <a:srgbClr val="002060"/>
              </a:solidFill>
            </a:endParaRPr>
          </a:p>
          <a:p>
            <a:endParaRPr lang="ru-RU" dirty="0">
              <a:solidFill>
                <a:srgbClr val="002060"/>
              </a:solidFill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14000"/>
            <a:ext cx="10515600" cy="4862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7030A0"/>
                </a:solidFill>
              </a:rPr>
              <a:t>П.31 Особенности организации развивающей предметно-пространственной среды </a:t>
            </a:r>
          </a:p>
          <a:p>
            <a:pPr algn="just"/>
            <a:r>
              <a:rPr lang="ru-RU" sz="2600" dirty="0" smtClean="0"/>
              <a:t>РППС </a:t>
            </a:r>
            <a:r>
              <a:rPr lang="ru-RU" sz="2600" dirty="0"/>
              <a:t>рассматривается как часть образовательной среды и фактор, обогащающий развитие детей. РППС ДОО выступает основой для разнообразной, разносторонне развивающей, содержательной и привлекательной для каждого </a:t>
            </a:r>
            <a:r>
              <a:rPr lang="ru-RU" sz="2600" dirty="0" smtClean="0"/>
              <a:t>ребенка деятельности.</a:t>
            </a:r>
            <a:endParaRPr lang="ru-RU" sz="2600" dirty="0"/>
          </a:p>
          <a:p>
            <a:pPr algn="just"/>
            <a:r>
              <a:rPr lang="ru-RU" sz="2600" dirty="0"/>
              <a:t>РППС включает организованное пространство (территория ДОО, групповые комнаты, специализированные, технологические, административные и иные помещения), материалы, оборудование, электронные образовательные ресурсы и средства обучения и воспитания, охраны и укрепления здоровья детей дошкольного возраста, материалы для организации самостоятельной творческой деятельности детей. РППС создает возможности для </a:t>
            </a:r>
            <a:r>
              <a:rPr lang="ru-RU" sz="2600" dirty="0" smtClean="0"/>
              <a:t>учета </a:t>
            </a:r>
            <a:r>
              <a:rPr lang="ru-RU" sz="2600" dirty="0"/>
              <a:t>особенностей, возможностей и интересов детей, коррекции недостатков их </a:t>
            </a:r>
            <a:r>
              <a:rPr lang="ru-RU" sz="2600" dirty="0" smtClean="0"/>
              <a:t>развития.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xmlns="" val="1310437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1000" y="1269000"/>
            <a:ext cx="10515600" cy="5447963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/>
              <a:t>31.3.	Федеральная программа не выдвигает жестких требований к организации РППС и оставляет за ДОО право самостоятельного проектирования </a:t>
            </a:r>
            <a:r>
              <a:rPr lang="ru-RU" sz="2400" dirty="0" smtClean="0"/>
              <a:t>РППС.</a:t>
            </a:r>
            <a:endParaRPr lang="ru-RU" sz="2400" dirty="0"/>
          </a:p>
          <a:p>
            <a:pPr marL="0" indent="0" algn="just">
              <a:buNone/>
            </a:pPr>
            <a:r>
              <a:rPr lang="ru-RU" sz="2400" dirty="0"/>
              <a:t>В соответствии со ФГОС ДО возможны разные варианты создания </a:t>
            </a:r>
            <a:r>
              <a:rPr lang="ru-RU" sz="2400" dirty="0" smtClean="0"/>
              <a:t>PППС </a:t>
            </a:r>
            <a:r>
              <a:rPr lang="ru-RU" sz="2400" dirty="0"/>
              <a:t>при условии </a:t>
            </a:r>
            <a:r>
              <a:rPr lang="ru-RU" sz="2400" dirty="0" smtClean="0"/>
              <a:t>учета </a:t>
            </a:r>
            <a:r>
              <a:rPr lang="ru-RU" sz="2400" dirty="0"/>
              <a:t>целей и принципов Программы, возрастной и гендерной специфики для реализации образовательной </a:t>
            </a:r>
            <a:r>
              <a:rPr lang="ru-RU" sz="2400" dirty="0" smtClean="0"/>
              <a:t>программы.</a:t>
            </a:r>
          </a:p>
          <a:p>
            <a:pPr marL="0" lvl="1" indent="0" algn="just">
              <a:spcBef>
                <a:spcPts val="1000"/>
              </a:spcBef>
              <a:buNone/>
            </a:pPr>
            <a:r>
              <a:rPr lang="ru-RU" dirty="0" smtClean="0"/>
              <a:t>31.4. РППС </a:t>
            </a:r>
            <a:r>
              <a:rPr lang="ru-RU" dirty="0"/>
              <a:t>ДОО создается как единое пространство, все компоненты которого, как в помещении, так и вне его, согласуются между собой по содержанию, масштабу, художественному </a:t>
            </a:r>
            <a:r>
              <a:rPr lang="ru-RU" dirty="0" smtClean="0"/>
              <a:t>решению.</a:t>
            </a:r>
            <a:endParaRPr lang="ru-RU" dirty="0"/>
          </a:p>
          <a:p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41017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6000" y="279000"/>
            <a:ext cx="10260000" cy="5807963"/>
          </a:xfrm>
        </p:spPr>
        <p:txBody>
          <a:bodyPr>
            <a:noAutofit/>
          </a:bodyPr>
          <a:lstStyle/>
          <a:p>
            <a:pPr algn="just"/>
            <a:r>
              <a:rPr lang="ru-RU" sz="2000" dirty="0"/>
              <a:t>31.5.	При проектировании РППС ДОО нужно учитывать:</a:t>
            </a:r>
          </a:p>
          <a:p>
            <a:pPr algn="just"/>
            <a:r>
              <a:rPr lang="ru-RU" sz="2000" dirty="0"/>
              <a:t>местные этнопсихологические, социокультурные, культурно-исторические и природно-климатические условия, в которых находится ДОО;</a:t>
            </a:r>
          </a:p>
          <a:p>
            <a:pPr algn="just"/>
            <a:r>
              <a:rPr lang="ru-RU" sz="2000" dirty="0"/>
              <a:t>возраст, уровень развития детей и особенности их деятельности, содержание образования;</a:t>
            </a:r>
          </a:p>
          <a:p>
            <a:pPr algn="just"/>
            <a:r>
              <a:rPr lang="ru-RU" sz="2000" dirty="0"/>
              <a:t>задачи образовательной программы для разных возрастных групп;</a:t>
            </a:r>
          </a:p>
          <a:p>
            <a:pPr algn="just"/>
            <a:r>
              <a:rPr lang="ru-RU" sz="2000" dirty="0"/>
              <a:t>возможности и потребности участников образовательной деятельности (детей и их семей, педагогов и других сотрудников ДОО, участников сетевого взаимодействия и других участников образовательной деятельности).</a:t>
            </a:r>
          </a:p>
          <a:p>
            <a:pPr algn="just"/>
            <a:r>
              <a:rPr lang="ru-RU" sz="2000" dirty="0"/>
              <a:t>31.6.	С </a:t>
            </a:r>
            <a:r>
              <a:rPr lang="ru-RU" sz="2000" dirty="0" smtClean="0"/>
              <a:t>учетом </a:t>
            </a:r>
            <a:r>
              <a:rPr lang="ru-RU" sz="2000" dirty="0"/>
              <a:t>возможности реализации образовательной программы ДОО в различных организационных моделях и формах РППС должна соответствовать:</a:t>
            </a:r>
          </a:p>
          <a:p>
            <a:pPr algn="just"/>
            <a:r>
              <a:rPr lang="ru-RU" sz="2000" dirty="0"/>
              <a:t>требованиям ФГОС ДО;</a:t>
            </a:r>
          </a:p>
          <a:p>
            <a:pPr algn="just"/>
            <a:r>
              <a:rPr lang="ru-RU" sz="2000" dirty="0"/>
              <a:t>образовательной программе ДОО;</a:t>
            </a:r>
          </a:p>
          <a:p>
            <a:pPr algn="just"/>
            <a:r>
              <a:rPr lang="ru-RU" sz="2000" dirty="0"/>
              <a:t>материально-техническим и медико-социальным условиям пребывания детей в ДОО;</a:t>
            </a:r>
          </a:p>
          <a:p>
            <a:pPr algn="just"/>
            <a:r>
              <a:rPr lang="ru-RU" sz="2000" dirty="0"/>
              <a:t>возрастным особенностям детей;</a:t>
            </a:r>
          </a:p>
          <a:p>
            <a:pPr algn="just"/>
            <a:r>
              <a:rPr lang="ru-RU" sz="2000" dirty="0"/>
              <a:t>воспитывающему характеру обучения детей в ДОО;</a:t>
            </a:r>
          </a:p>
          <a:p>
            <a:pPr algn="just"/>
            <a:r>
              <a:rPr lang="ru-RU" sz="2000" dirty="0"/>
              <a:t>требованиям безопасности и </a:t>
            </a:r>
            <a:r>
              <a:rPr lang="ru-RU" sz="2000" dirty="0" smtClean="0"/>
              <a:t>надежности.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513101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24000"/>
            <a:ext cx="10515600" cy="5852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/>
              <a:t>31.7.	Определяя наполняемость РППС, следует помнить о целостности образовательного процесса и включать необходимое для реализации содержания каждого из направлений развития и образования детей согласно ФГОС ДО.</a:t>
            </a:r>
          </a:p>
          <a:p>
            <a:pPr marL="0" indent="0">
              <a:buNone/>
            </a:pPr>
            <a:r>
              <a:rPr lang="ru-RU" sz="2200" dirty="0"/>
              <a:t>31.8.	РППС ДОО должна обеспечивать возможность реализации разных видов индивидуальной и коллективной деятельности: игровой, коммуникативной, познавательно-исследовательской, двигательной, продуктивной и прочее, в соответствии с потребностями каждого возрастного этапа детей, охраны и укрепления их здоровья, возможностями </a:t>
            </a:r>
            <a:r>
              <a:rPr lang="ru-RU" sz="2200" dirty="0" smtClean="0"/>
              <a:t>учета </a:t>
            </a:r>
            <a:r>
              <a:rPr lang="ru-RU" sz="2200" dirty="0"/>
              <a:t>особенностей и коррекции недостатков их развития.</a:t>
            </a:r>
          </a:p>
          <a:p>
            <a:pPr marL="0" indent="0">
              <a:buNone/>
            </a:pPr>
            <a:r>
              <a:rPr lang="ru-RU" sz="2200" dirty="0"/>
              <a:t>31.9.	В соответствии с ФГОС ДО РППС должна быть содержательно-насыщенной; трансформируемой; полифункциональной; доступной; безопасной.</a:t>
            </a:r>
          </a:p>
          <a:p>
            <a:pPr marL="0" indent="0">
              <a:buNone/>
            </a:pPr>
            <a:r>
              <a:rPr lang="ru-RU" sz="2200" dirty="0"/>
              <a:t>31.10.	РППС в ДОО должна обеспечивать условия для эмоционального благополучия детей и комфортной работы педагогических и учебно-вспомогательных сотрудников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98784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4000"/>
            <a:ext cx="10515600" cy="6210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200" dirty="0"/>
              <a:t>31.11.	В ДОО должны быть созданы условия для информатизации образовательного процесса. Для этого желательно, чтобы в групповых и прочих помещениях ДОО имелось оборудование для использования </a:t>
            </a:r>
            <a:r>
              <a:rPr lang="ru-RU" sz="2200" dirty="0" smtClean="0"/>
              <a:t>информационно-коммуникационных </a:t>
            </a:r>
            <a:r>
              <a:rPr lang="ru-RU" sz="2200" dirty="0"/>
              <a:t>технологий в образовательном процессе. При наличии условий может быть обеспечено подключение всех групповых, а также иных помещений ДОО к сети Интернет с </a:t>
            </a:r>
            <a:r>
              <a:rPr lang="ru-RU" sz="2200" dirty="0" smtClean="0"/>
              <a:t>учетом </a:t>
            </a:r>
            <a:r>
              <a:rPr lang="ru-RU" sz="2200" dirty="0"/>
              <a:t>регламентов безопасного пользования сетью Интернет и психолого-педагогической экспертизы компьютерных </a:t>
            </a:r>
            <a:r>
              <a:rPr lang="ru-RU" sz="2200" dirty="0" smtClean="0"/>
              <a:t>игр.</a:t>
            </a:r>
            <a:endParaRPr lang="ru-RU" sz="2200" dirty="0"/>
          </a:p>
          <a:p>
            <a:pPr marL="0" indent="0" algn="just">
              <a:buNone/>
            </a:pPr>
            <a:r>
              <a:rPr lang="ru-RU" sz="2200" dirty="0"/>
              <a:t>31.12.	В оснащении РППС могут быть использованы элементы цифровой образовательной среды, интерактивные площадки как пространство сотрудничества и творческой самореализации </a:t>
            </a:r>
            <a:r>
              <a:rPr lang="ru-RU" sz="2200" dirty="0" smtClean="0"/>
              <a:t>ребенка </a:t>
            </a:r>
            <a:r>
              <a:rPr lang="ru-RU" sz="2200" dirty="0"/>
              <a:t>и взрослого (</a:t>
            </a:r>
            <a:r>
              <a:rPr lang="ru-RU" sz="2200" dirty="0" err="1"/>
              <a:t>кванториумы</a:t>
            </a:r>
            <a:r>
              <a:rPr lang="ru-RU" sz="2200" dirty="0"/>
              <a:t>, </a:t>
            </a:r>
            <a:r>
              <a:rPr lang="ru-RU" sz="2200" dirty="0" err="1"/>
              <a:t>мультстудии</a:t>
            </a:r>
            <a:r>
              <a:rPr lang="ru-RU" sz="2200" dirty="0"/>
              <a:t>, роботизированные и технические игрушки и другие</a:t>
            </a:r>
            <a:r>
              <a:rPr lang="ru-RU" sz="2200" dirty="0" smtClean="0"/>
              <a:t>).</a:t>
            </a:r>
            <a:endParaRPr lang="ru-RU" sz="2200" dirty="0"/>
          </a:p>
          <a:p>
            <a:pPr marL="0" indent="0" algn="just">
              <a:buNone/>
            </a:pPr>
            <a:r>
              <a:rPr lang="ru-RU" sz="2200" dirty="0"/>
              <a:t>31.13.	Для детей с ОВЗ в ДОО должна иметься специально приспособленная мебель, позволяющая заниматься разными видами деятельности, общаться и играть со сверстниками и, соответственно, в помещениях ДОО должно быть достаточно места для специального </a:t>
            </a:r>
            <a:r>
              <a:rPr lang="ru-RU" sz="2200" dirty="0" smtClean="0"/>
              <a:t>оборудования.</a:t>
            </a:r>
            <a:endParaRPr lang="ru-RU" sz="22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43411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000" y="99001"/>
            <a:ext cx="10515600" cy="1035000"/>
          </a:xfrm>
        </p:spPr>
        <p:txBody>
          <a:bodyPr>
            <a:normAutofit/>
          </a:bodyPr>
          <a:lstStyle/>
          <a:p>
            <a:pPr algn="just"/>
            <a:r>
              <a:rPr lang="ru-RU" sz="2200" dirty="0" smtClean="0">
                <a:solidFill>
                  <a:srgbClr val="7030A0"/>
                </a:solidFill>
                <a:latin typeface="+mn-lt"/>
              </a:rPr>
              <a:t>Рекомендации по формированию инфраструктуры дошкольных образовательных организаций и комплектации учебно-методических материалов в целях реализации образовательных программ дошкольного образования</a:t>
            </a:r>
            <a:endParaRPr lang="ru-RU" sz="2200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34001"/>
            <a:ext cx="10515600" cy="504296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Содержание</a:t>
            </a:r>
          </a:p>
          <a:p>
            <a:pPr marL="0" indent="0">
              <a:buNone/>
            </a:pPr>
            <a:r>
              <a:rPr lang="ru-RU" dirty="0"/>
              <a:t>1. Введение </a:t>
            </a:r>
          </a:p>
          <a:p>
            <a:pPr marL="0" indent="0">
              <a:buNone/>
            </a:pPr>
            <a:r>
              <a:rPr lang="ru-RU" dirty="0"/>
              <a:t>2. Термины, определения, сокращения </a:t>
            </a:r>
          </a:p>
          <a:p>
            <a:pPr marL="0" indent="0">
              <a:buNone/>
            </a:pPr>
            <a:r>
              <a:rPr lang="ru-RU" dirty="0" smtClean="0"/>
              <a:t>3</a:t>
            </a:r>
            <a:r>
              <a:rPr lang="ru-RU" dirty="0"/>
              <a:t>. Принципы, условия, цель и задачи рекомендаций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4</a:t>
            </a:r>
            <a:r>
              <a:rPr lang="ru-RU" dirty="0"/>
              <a:t>. Пояснения к применению рекомендаций </a:t>
            </a:r>
            <a:r>
              <a:rPr lang="ru-RU" dirty="0" smtClean="0"/>
              <a:t>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4.1. Принципы формирования РППС </a:t>
            </a:r>
            <a:r>
              <a:rPr lang="ru-RU" dirty="0" smtClean="0"/>
              <a:t>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4.2. Составляющие инфраструктуры ДОО: инвариантная и вариативная части17</a:t>
            </a:r>
          </a:p>
          <a:p>
            <a:pPr marL="0" indent="0">
              <a:buNone/>
            </a:pPr>
            <a:r>
              <a:rPr lang="ru-RU" dirty="0"/>
              <a:t>4.3. Комплектация учебно-методических материалов в целях реализации образовательных программ ДО </a:t>
            </a:r>
            <a:r>
              <a:rPr lang="ru-RU" dirty="0" smtClean="0"/>
              <a:t>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5. Типовые локальные нормативные акты образовательной организации для реализации мониторинга инфраструктуры ДОО </a:t>
            </a:r>
            <a:r>
              <a:rPr lang="ru-RU" dirty="0" smtClean="0"/>
              <a:t>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6. Безопасность использования средств обучения и воспитания при формировании инфраструктуры ДОО </a:t>
            </a:r>
            <a:r>
              <a:rPr lang="ru-RU" dirty="0" smtClean="0"/>
              <a:t> 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64168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4000"/>
            <a:ext cx="10515600" cy="6032963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/>
              <a:t>Приложение 1 </a:t>
            </a:r>
            <a:r>
              <a:rPr lang="ru-RU" dirty="0" smtClean="0"/>
              <a:t> </a:t>
            </a:r>
            <a:endParaRPr lang="ru-RU" dirty="0"/>
          </a:p>
          <a:p>
            <a:pPr>
              <a:lnSpc>
                <a:spcPct val="120000"/>
              </a:lnSpc>
            </a:pPr>
            <a:r>
              <a:rPr lang="ru-RU" dirty="0"/>
              <a:t>Нормативно-правовое основание по формированию инфраструктуры и комплектации учебно-методических </a:t>
            </a:r>
            <a:r>
              <a:rPr lang="ru-RU" dirty="0" smtClean="0"/>
              <a:t>материалов </a:t>
            </a:r>
            <a:endParaRPr lang="ru-RU" dirty="0"/>
          </a:p>
          <a:p>
            <a:pPr marL="0" indent="0">
              <a:lnSpc>
                <a:spcPct val="120000"/>
              </a:lnSpc>
              <a:buNone/>
            </a:pPr>
            <a:r>
              <a:rPr lang="ru-RU" dirty="0"/>
              <a:t>Приложение 2 </a:t>
            </a:r>
            <a:r>
              <a:rPr lang="ru-RU" dirty="0" smtClean="0"/>
              <a:t> </a:t>
            </a:r>
            <a:endParaRPr lang="ru-RU" dirty="0"/>
          </a:p>
          <a:p>
            <a:pPr>
              <a:lnSpc>
                <a:spcPct val="120000"/>
              </a:lnSpc>
            </a:pPr>
            <a:r>
              <a:rPr lang="ru-RU" dirty="0"/>
              <a:t>Чек-лист формирования инфраструктуры и комплектации учебно-методических материалов </a:t>
            </a:r>
            <a:r>
              <a:rPr lang="ru-RU" dirty="0" smtClean="0"/>
              <a:t> </a:t>
            </a:r>
            <a:endParaRPr lang="ru-RU" dirty="0"/>
          </a:p>
          <a:p>
            <a:pPr marL="0" indent="0">
              <a:lnSpc>
                <a:spcPct val="120000"/>
              </a:lnSpc>
              <a:buNone/>
            </a:pPr>
            <a:r>
              <a:rPr lang="ru-RU" dirty="0"/>
              <a:t>Приложение 3 </a:t>
            </a:r>
            <a:r>
              <a:rPr lang="ru-RU" dirty="0" smtClean="0"/>
              <a:t> </a:t>
            </a:r>
            <a:endParaRPr lang="ru-RU" dirty="0"/>
          </a:p>
          <a:p>
            <a:pPr>
              <a:lnSpc>
                <a:spcPct val="120000"/>
              </a:lnSpc>
            </a:pPr>
            <a:r>
              <a:rPr lang="ru-RU" dirty="0"/>
              <a:t>Инструкция по формированию инфраструктуры и комплектации учебно-методических материалов в ДОО </a:t>
            </a:r>
            <a:r>
              <a:rPr lang="ru-RU" dirty="0" smtClean="0"/>
              <a:t> </a:t>
            </a:r>
            <a:endParaRPr lang="ru-RU" dirty="0"/>
          </a:p>
          <a:p>
            <a:pPr marL="0" indent="0">
              <a:lnSpc>
                <a:spcPct val="120000"/>
              </a:lnSpc>
              <a:buNone/>
            </a:pPr>
            <a:r>
              <a:rPr lang="ru-RU" dirty="0"/>
              <a:t>Приложение 4 </a:t>
            </a:r>
            <a:r>
              <a:rPr lang="ru-RU" dirty="0" smtClean="0"/>
              <a:t> </a:t>
            </a:r>
            <a:endParaRPr lang="ru-RU" dirty="0"/>
          </a:p>
          <a:p>
            <a:pPr>
              <a:lnSpc>
                <a:spcPct val="120000"/>
              </a:lnSpc>
            </a:pPr>
            <a:r>
              <a:rPr lang="ru-RU" dirty="0"/>
              <a:t>Варианты организации внутренней инфраструктуры ДОО </a:t>
            </a:r>
            <a:r>
              <a:rPr lang="ru-RU" dirty="0" smtClean="0"/>
              <a:t> </a:t>
            </a:r>
            <a:endParaRPr lang="ru-RU" dirty="0"/>
          </a:p>
          <a:p>
            <a:pPr marL="0" indent="0">
              <a:lnSpc>
                <a:spcPct val="120000"/>
              </a:lnSpc>
              <a:buNone/>
            </a:pPr>
            <a:r>
              <a:rPr lang="ru-RU" dirty="0"/>
              <a:t>Приложение 5 </a:t>
            </a:r>
            <a:r>
              <a:rPr lang="ru-RU" dirty="0" smtClean="0"/>
              <a:t> </a:t>
            </a:r>
            <a:endParaRPr lang="ru-RU" dirty="0"/>
          </a:p>
          <a:p>
            <a:pPr>
              <a:lnSpc>
                <a:spcPct val="120000"/>
              </a:lnSpc>
            </a:pPr>
            <a:r>
              <a:rPr lang="ru-RU" dirty="0"/>
              <a:t>Примерные формы и содержание методической работы по повышению профессиональной компетентности педагогов в области создания инфраструктуры и комплектации учебно-методических материалов в ДОО в соответствии с требованиями ФГОС ДО </a:t>
            </a:r>
            <a:r>
              <a:rPr lang="ru-RU" dirty="0" smtClean="0"/>
              <a:t>  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79303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6000" y="234000"/>
            <a:ext cx="9885600" cy="5985000"/>
          </a:xfrm>
        </p:spPr>
        <p:txBody>
          <a:bodyPr>
            <a:normAutofit fontScale="3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3600" dirty="0" smtClean="0"/>
              <a:t>Приложение 6. Примерные </a:t>
            </a:r>
            <a:r>
              <a:rPr lang="ru-RU" sz="3600" dirty="0"/>
              <a:t>перечни оборудования и средств обучения </a:t>
            </a:r>
            <a:endParaRPr lang="ru-RU" sz="3600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ru-RU" sz="3600" dirty="0" smtClean="0"/>
              <a:t>1</a:t>
            </a:r>
            <a:r>
              <a:rPr lang="ru-RU" sz="3600" dirty="0"/>
              <a:t>. Раздел 1. Комплекс оснащения общих помещений ДОО </a:t>
            </a:r>
            <a:endParaRPr lang="ru-RU" sz="3600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ru-RU" sz="3600" dirty="0" smtClean="0"/>
              <a:t>1.1</a:t>
            </a:r>
            <a:r>
              <a:rPr lang="ru-RU" sz="3600" dirty="0"/>
              <a:t>. Входная зона </a:t>
            </a:r>
            <a:endParaRPr lang="ru-RU" sz="3600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ru-RU" sz="3600" dirty="0" smtClean="0"/>
              <a:t>1.2</a:t>
            </a:r>
            <a:r>
              <a:rPr lang="ru-RU" sz="3600" dirty="0"/>
              <a:t>. Система охраны здания </a:t>
            </a:r>
            <a:endParaRPr lang="ru-RU" sz="3600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ru-RU" sz="3600" dirty="0" smtClean="0"/>
              <a:t>1.3</a:t>
            </a:r>
            <a:r>
              <a:rPr lang="ru-RU" sz="3600" dirty="0"/>
              <a:t>. Методический кабинет, библиотечно-информационный центр (с возможностью проведения онлайн-трансляций и собраний) </a:t>
            </a:r>
            <a:endParaRPr lang="ru-RU" sz="3600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ru-RU" sz="3600" dirty="0" smtClean="0"/>
              <a:t>1.4</a:t>
            </a:r>
            <a:r>
              <a:rPr lang="ru-RU" sz="3600" dirty="0"/>
              <a:t>. Многофункциональный актовый/Музыкальный зал </a:t>
            </a:r>
            <a:endParaRPr lang="ru-RU" sz="3600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ru-RU" sz="3600" dirty="0" smtClean="0"/>
              <a:t>1.5</a:t>
            </a:r>
            <a:r>
              <a:rPr lang="ru-RU" sz="3600" dirty="0"/>
              <a:t>. Пищеблок </a:t>
            </a:r>
            <a:endParaRPr lang="ru-RU" sz="3600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ru-RU" sz="3600" dirty="0" smtClean="0"/>
              <a:t>1.6</a:t>
            </a:r>
            <a:r>
              <a:rPr lang="ru-RU" sz="3600" dirty="0"/>
              <a:t>. Спортивный комплекс (включает спортивный и тренажерный зал, кабинет педагога и снарядную) </a:t>
            </a:r>
            <a:endParaRPr lang="ru-RU" sz="3600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ru-RU" sz="3600" dirty="0" smtClean="0"/>
              <a:t>1.7</a:t>
            </a:r>
            <a:r>
              <a:rPr lang="ru-RU" sz="3600" dirty="0"/>
              <a:t>. Плавательный бассейн </a:t>
            </a:r>
            <a:endParaRPr lang="ru-RU" sz="3600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ru-RU" sz="3600" dirty="0" smtClean="0"/>
              <a:t>1.8</a:t>
            </a:r>
            <a:r>
              <a:rPr lang="ru-RU" sz="3600" dirty="0"/>
              <a:t>. Творческая студия/кабинет дополнительного образования (формируется с учетом специфики ДОО, оборудование может дополняться)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600" dirty="0"/>
              <a:t>2. Раздел 2. Комплекс оснащения групповых помещений ДОО </a:t>
            </a:r>
            <a:endParaRPr lang="ru-RU" sz="3600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ru-RU" sz="3600" dirty="0" smtClean="0"/>
              <a:t>2.1</a:t>
            </a:r>
            <a:r>
              <a:rPr lang="ru-RU" sz="3600" dirty="0"/>
              <a:t>. Группа для детей младенческого возраста (до года) </a:t>
            </a:r>
            <a:endParaRPr lang="ru-RU" sz="3600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ru-RU" sz="3600" dirty="0" smtClean="0"/>
              <a:t>2.2</a:t>
            </a:r>
            <a:r>
              <a:rPr lang="ru-RU" sz="3600" dirty="0"/>
              <a:t>. Группа раннего возраста (от 1 года до </a:t>
            </a:r>
            <a:r>
              <a:rPr lang="ru-RU" sz="3600" dirty="0" smtClean="0"/>
              <a:t>2-х </a:t>
            </a:r>
            <a:r>
              <a:rPr lang="ru-RU" sz="3600" dirty="0"/>
              <a:t>лет) </a:t>
            </a:r>
            <a:endParaRPr lang="ru-RU" sz="3600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ru-RU" sz="3600" dirty="0" smtClean="0"/>
              <a:t>2.3 </a:t>
            </a:r>
            <a:r>
              <a:rPr lang="ru-RU" sz="3600" dirty="0"/>
              <a:t>Первая младшая группа (</a:t>
            </a:r>
            <a:r>
              <a:rPr lang="ru-RU" sz="3600" dirty="0" smtClean="0"/>
              <a:t>2-3года</a:t>
            </a:r>
            <a:r>
              <a:rPr lang="ru-RU" sz="3600" dirty="0"/>
              <a:t>) </a:t>
            </a:r>
            <a:endParaRPr lang="ru-RU" sz="3600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ru-RU" sz="3600" dirty="0" smtClean="0"/>
              <a:t>2.4</a:t>
            </a:r>
            <a:r>
              <a:rPr lang="ru-RU" sz="3600" dirty="0"/>
              <a:t>. Вторая младшая группа (</a:t>
            </a:r>
            <a:r>
              <a:rPr lang="ru-RU" sz="3600" dirty="0" smtClean="0"/>
              <a:t>3-4 </a:t>
            </a:r>
            <a:r>
              <a:rPr lang="ru-RU" sz="3600" dirty="0"/>
              <a:t>года) </a:t>
            </a:r>
            <a:endParaRPr lang="ru-RU" sz="3600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ru-RU" sz="3600" dirty="0" smtClean="0"/>
              <a:t>2.5</a:t>
            </a:r>
            <a:r>
              <a:rPr lang="ru-RU" sz="3600" dirty="0"/>
              <a:t>. Группа среднего дошкольного возраста (</a:t>
            </a:r>
            <a:r>
              <a:rPr lang="ru-RU" sz="3600" dirty="0" smtClean="0"/>
              <a:t>4–5 </a:t>
            </a:r>
            <a:r>
              <a:rPr lang="ru-RU" sz="3600" dirty="0"/>
              <a:t>лет) </a:t>
            </a:r>
            <a:endParaRPr lang="ru-RU" sz="3600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ru-RU" sz="3600" dirty="0" smtClean="0"/>
              <a:t>2.6</a:t>
            </a:r>
            <a:r>
              <a:rPr lang="ru-RU" sz="3600" dirty="0"/>
              <a:t>. Группа старшего дошкольного возраста (</a:t>
            </a:r>
            <a:r>
              <a:rPr lang="ru-RU" sz="3600" dirty="0" smtClean="0"/>
              <a:t>5–6 </a:t>
            </a:r>
            <a:r>
              <a:rPr lang="ru-RU" sz="3600" dirty="0"/>
              <a:t>лет) </a:t>
            </a:r>
            <a:endParaRPr lang="ru-RU" sz="3600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ru-RU" sz="3600" dirty="0" smtClean="0"/>
              <a:t>2.7</a:t>
            </a:r>
            <a:r>
              <a:rPr lang="ru-RU" sz="3600" dirty="0"/>
              <a:t>. Группа старшего дошкольного возраста (</a:t>
            </a:r>
            <a:r>
              <a:rPr lang="ru-RU" sz="3600" dirty="0" smtClean="0"/>
              <a:t>6–7 </a:t>
            </a:r>
            <a:r>
              <a:rPr lang="ru-RU" sz="3600" dirty="0"/>
              <a:t>лет) </a:t>
            </a:r>
            <a:endParaRPr lang="ru-RU" sz="3600" dirty="0" smtClean="0"/>
          </a:p>
          <a:p>
            <a:pPr marL="0" indent="0">
              <a:buNone/>
            </a:pPr>
            <a:endParaRPr lang="ru-RU" sz="36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90863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5976322a44a97ac26d815ee62557e8e28e4d658"/>
</p:tagLst>
</file>

<file path=ppt/theme/theme1.xml><?xml version="1.0" encoding="utf-8"?>
<a:theme xmlns:a="http://schemas.openxmlformats.org/drawingml/2006/main" name="Тема Office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3143</TotalTime>
  <Words>1352</Words>
  <Application>Microsoft Office PowerPoint</Application>
  <PresentationFormat>Произвольный</PresentationFormat>
  <Paragraphs>223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 IV. Организационный раздел  Федеральной программы</vt:lpstr>
      <vt:lpstr>Слайд 3</vt:lpstr>
      <vt:lpstr>Слайд 4</vt:lpstr>
      <vt:lpstr>Слайд 5</vt:lpstr>
      <vt:lpstr>Слайд 6</vt:lpstr>
      <vt:lpstr>Рекомендации по формированию инфраструктуры дошкольных образовательных организаций и комплектации учебно-методических материалов в целях реализации образовательных программ дошкольного образования</vt:lpstr>
      <vt:lpstr>Слайд 8</vt:lpstr>
      <vt:lpstr>Слайд 9</vt:lpstr>
      <vt:lpstr>Слайд 10</vt:lpstr>
      <vt:lpstr>Приложение 4</vt:lpstr>
      <vt:lpstr>Слайд 12</vt:lpstr>
      <vt:lpstr>Слайд 13</vt:lpstr>
      <vt:lpstr>ИТОГОВЫЙ ПРОТОКОЛ самообследования РППС в МБДОУ ___________________г.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Дата ________                       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Козырев</dc:creator>
  <cp:lastModifiedBy>DIMM</cp:lastModifiedBy>
  <cp:revision>145</cp:revision>
  <dcterms:created xsi:type="dcterms:W3CDTF">2020-07-14T14:01:38Z</dcterms:created>
  <dcterms:modified xsi:type="dcterms:W3CDTF">2023-11-16T12:01:07Z</dcterms:modified>
</cp:coreProperties>
</file>