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57" r:id="rId5"/>
    <p:sldId id="263" r:id="rId6"/>
    <p:sldId id="271" r:id="rId7"/>
    <p:sldId id="258" r:id="rId8"/>
    <p:sldId id="260" r:id="rId9"/>
    <p:sldId id="264" r:id="rId10"/>
    <p:sldId id="259" r:id="rId11"/>
    <p:sldId id="265" r:id="rId12"/>
    <p:sldId id="267" r:id="rId13"/>
    <p:sldId id="272" r:id="rId14"/>
    <p:sldId id="266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138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xtremesixpack.com/wp-content/uploads/2014/05/Pure-water-spla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714356"/>
            <a:ext cx="70009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МБДОУ детский сад № 29 «Искорка»</a:t>
            </a:r>
          </a:p>
          <a:p>
            <a:pPr algn="ctr"/>
            <a:endParaRPr lang="ru-RU" sz="32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636912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«Волшебная водичка»</a:t>
            </a:r>
            <a:endParaRPr lang="ru-RU" sz="3200" dirty="0"/>
          </a:p>
        </p:txBody>
      </p:sp>
      <p:pic>
        <p:nvPicPr>
          <p:cNvPr id="7" name="Рисунок 6" descr="6e765c323be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09877">
            <a:off x="144637" y="1216183"/>
            <a:ext cx="2586334" cy="25863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143240" y="4500570"/>
            <a:ext cx="50720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3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Опытно-экспериментальная деятельность </a:t>
            </a:r>
          </a:p>
          <a:p>
            <a:pPr algn="ctr"/>
            <a:r>
              <a:rPr lang="ru-RU" sz="2000" b="1" spc="3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второй младшей группе </a:t>
            </a:r>
          </a:p>
          <a:p>
            <a:pPr algn="ctr"/>
            <a:r>
              <a:rPr lang="ru-RU" sz="2000" b="1" spc="3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(3-4 года)</a:t>
            </a:r>
          </a:p>
          <a:p>
            <a:pPr algn="ctr"/>
            <a:endParaRPr lang="ru-RU" sz="2000" b="1" spc="3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spc="3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Воспитатель: </a:t>
            </a:r>
            <a:r>
              <a:rPr lang="ru-RU" sz="2000" b="1" spc="3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Стрекаловская</a:t>
            </a:r>
            <a:r>
              <a:rPr lang="ru-RU" sz="2000" b="1" spc="30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Г.В..</a:t>
            </a:r>
            <a:endParaRPr lang="ru-RU" sz="2000" b="1" spc="30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265/32606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8596" y="142852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>3. Заключительный этап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596" y="2143116"/>
            <a:ext cx="8215370" cy="4429156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ru-RU" dirty="0">
                <a:solidFill>
                  <a:schemeClr val="tx1"/>
                </a:solidFill>
                <a:latin typeface="Arial Narrow" pitchFamily="34" charset="0"/>
              </a:rPr>
              <a:t>Итоговое занятие по теме проекта</a:t>
            </a:r>
          </a:p>
          <a:p>
            <a:pPr marL="514350" indent="-514350" algn="l">
              <a:buAutoNum type="arabicPeriod"/>
            </a:pPr>
            <a:r>
              <a:rPr lang="ru-RU" dirty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Narrow" pitchFamily="34" charset="0"/>
              </a:rPr>
              <a:t>Фотоотчёт</a:t>
            </a: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  <a:p>
            <a:pPr marL="514350" indent="-514350" algn="l">
              <a:buAutoNum type="arabicPeriod"/>
            </a:pPr>
            <a:r>
              <a:rPr lang="ru-RU" dirty="0">
                <a:solidFill>
                  <a:schemeClr val="tx1"/>
                </a:solidFill>
                <a:latin typeface="Arial Narrow" pitchFamily="34" charset="0"/>
              </a:rPr>
              <a:t>Презентация проекта в ДОУ среди воспитателей</a:t>
            </a:r>
          </a:p>
          <a:p>
            <a:pPr marL="514350" indent="-514350" algn="l">
              <a:buAutoNum type="arabicPeriod"/>
            </a:pPr>
            <a:r>
              <a:rPr lang="ru-RU" dirty="0">
                <a:solidFill>
                  <a:schemeClr val="tx1"/>
                </a:solidFill>
                <a:latin typeface="Arial Narrow" pitchFamily="34" charset="0"/>
              </a:rPr>
              <a:t>Публикация проекта в сети Интернет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edsovet.su/_ld/265/32606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7772400" cy="950924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Работа с родителями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42910" y="2071678"/>
            <a:ext cx="8215370" cy="4071966"/>
          </a:xfrm>
        </p:spPr>
        <p:txBody>
          <a:bodyPr>
            <a:normAutofit fontScale="25000" lnSpcReduction="20000"/>
          </a:bodyPr>
          <a:lstStyle/>
          <a:p>
            <a:pPr algn="l" fontAlgn="base">
              <a:lnSpc>
                <a:spcPct val="120000"/>
              </a:lnSpc>
            </a:pPr>
            <a:r>
              <a:rPr lang="ru-RU" sz="9600" dirty="0">
                <a:solidFill>
                  <a:schemeClr val="tx1"/>
                </a:solidFill>
                <a:latin typeface="Arial Narrow" pitchFamily="34" charset="0"/>
              </a:rPr>
              <a:t>1. Пополнение уголка по экспериментальной деятельности;</a:t>
            </a:r>
          </a:p>
          <a:p>
            <a:pPr algn="l">
              <a:lnSpc>
                <a:spcPct val="120000"/>
              </a:lnSpc>
              <a:tabLst>
                <a:tab pos="177800" algn="l"/>
              </a:tabLst>
            </a:pPr>
            <a:r>
              <a:rPr lang="ru-RU" sz="9600" dirty="0">
                <a:solidFill>
                  <a:schemeClr val="tx1"/>
                </a:solidFill>
                <a:latin typeface="Arial Narrow" pitchFamily="34" charset="0"/>
              </a:rPr>
              <a:t>2. Анкета для родителей «Детское экспериментирование в семье»</a:t>
            </a:r>
          </a:p>
          <a:p>
            <a:pPr algn="l">
              <a:lnSpc>
                <a:spcPct val="120000"/>
              </a:lnSpc>
              <a:tabLst>
                <a:tab pos="177800" algn="l"/>
              </a:tabLst>
            </a:pPr>
            <a:r>
              <a:rPr lang="ru-RU" sz="9600" dirty="0">
                <a:solidFill>
                  <a:schemeClr val="tx1"/>
                </a:solidFill>
                <a:latin typeface="Arial Narrow" pitchFamily="34" charset="0"/>
              </a:rPr>
              <a:t>3. Консультация для родителей «Играя, познаём»</a:t>
            </a:r>
          </a:p>
          <a:p>
            <a:pPr algn="l">
              <a:lnSpc>
                <a:spcPct val="120000"/>
              </a:lnSpc>
              <a:tabLst>
                <a:tab pos="177800" algn="l"/>
              </a:tabLst>
            </a:pPr>
            <a:r>
              <a:rPr lang="ru-RU" sz="9600" dirty="0">
                <a:solidFill>
                  <a:schemeClr val="tx1"/>
                </a:solidFill>
                <a:latin typeface="Arial Narrow" pitchFamily="34" charset="0"/>
              </a:rPr>
              <a:t>4. Информация в родительском уголке на тему: ««Экспериментирование с водой»</a:t>
            </a:r>
          </a:p>
          <a:p>
            <a:pPr algn="l" fontAlgn="base">
              <a:lnSpc>
                <a:spcPct val="120000"/>
              </a:lnSpc>
            </a:pPr>
            <a:r>
              <a:rPr lang="ru-RU" sz="9600" dirty="0">
                <a:solidFill>
                  <a:schemeClr val="tx1"/>
                </a:solidFill>
                <a:latin typeface="Arial Narrow" pitchFamily="34" charset="0"/>
              </a:rPr>
              <a:t>5. Памятка для родителей: «Поддержание интереса у детей к познавательному экспериментированию»</a:t>
            </a:r>
          </a:p>
          <a:p>
            <a:pPr algn="l" fontAlgn="t">
              <a:lnSpc>
                <a:spcPct val="120000"/>
              </a:lnSpc>
            </a:pPr>
            <a:r>
              <a:rPr lang="ru-RU" sz="9600" dirty="0">
                <a:solidFill>
                  <a:schemeClr val="tx1"/>
                </a:solidFill>
                <a:latin typeface="Arial Narrow" pitchFamily="34" charset="0"/>
              </a:rPr>
              <a:t>6. Фото отчет для родителей по окончании проекта</a:t>
            </a:r>
          </a:p>
          <a:p>
            <a:pPr>
              <a:tabLst>
                <a:tab pos="177800" algn="l"/>
              </a:tabLst>
            </a:pPr>
            <a:endParaRPr lang="ru-RU" sz="8000" dirty="0">
              <a:solidFill>
                <a:schemeClr val="tx1"/>
              </a:solidFill>
              <a:latin typeface="Arial Narrow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edsovet.su/_ld/265/32606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8496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3600" dirty="0">
                <a:solidFill>
                  <a:srgbClr val="C00000"/>
                </a:solidFill>
              </a:rPr>
              <a:t>Возможные </a:t>
            </a:r>
            <a:r>
              <a:rPr lang="ru-RU" sz="3600">
                <a:solidFill>
                  <a:srgbClr val="C00000"/>
                </a:solidFill>
              </a:rPr>
              <a:t>риски </a:t>
            </a:r>
          </a:p>
          <a:p>
            <a:pPr algn="ctr"/>
            <a:endParaRPr lang="ru-RU" sz="3600" dirty="0">
              <a:solidFill>
                <a:srgbClr val="C00000"/>
              </a:solidFill>
            </a:endParaRPr>
          </a:p>
          <a:p>
            <a:pPr algn="ctr"/>
            <a:r>
              <a:rPr lang="ru-RU" sz="3600" dirty="0"/>
              <a:t>-Низкий уровень познавательного интереса некоторых детей. </a:t>
            </a:r>
          </a:p>
          <a:p>
            <a:pPr algn="ctr"/>
            <a:r>
              <a:rPr lang="ru-RU" sz="3600" dirty="0"/>
              <a:t>- Незаинтересованность родителей в проекте.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edsovet.su/_ld/265/32606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142852"/>
            <a:ext cx="8318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Wingdings" pitchFamily="2" charset="2"/>
              <a:buChar char="Ø"/>
            </a:pPr>
            <a:endParaRPr lang="ru-RU" sz="2000" dirty="0">
              <a:latin typeface="Arial Narrow" pitchFamily="34" charset="0"/>
            </a:endParaRPr>
          </a:p>
          <a:p>
            <a:pPr fontAlgn="base">
              <a:buFont typeface="Wingdings" pitchFamily="2" charset="2"/>
              <a:buChar char="Ø"/>
            </a:pPr>
            <a:endParaRPr lang="ru-RU" sz="2000" dirty="0"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14290"/>
            <a:ext cx="8643998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Литература</a:t>
            </a:r>
          </a:p>
          <a:p>
            <a:pPr algn="ctr"/>
            <a:endParaRPr lang="ru-RU" sz="2400" b="1" dirty="0">
              <a:latin typeface="Arial Black" pitchFamily="34" charset="0"/>
            </a:endParaRPr>
          </a:p>
          <a:p>
            <a:r>
              <a:rPr lang="ru-RU" sz="2400" dirty="0">
                <a:latin typeface="Arial Narrow" pitchFamily="34" charset="0"/>
              </a:rPr>
              <a:t>1. «Федеральный Государственный стандарт  дошкольного образования»</a:t>
            </a:r>
          </a:p>
          <a:p>
            <a:r>
              <a:rPr lang="ru-RU" sz="2400" dirty="0">
                <a:latin typeface="Arial Narrow" pitchFamily="34" charset="0"/>
              </a:rPr>
              <a:t>2. От рождения до школы. Примерная основная общеобразовательная программа дошкольного образования/под ред. Н.Е.Вераксы,Т.С.Комаровой,М.А.Васильевой.-М.,2010.. </a:t>
            </a:r>
          </a:p>
          <a:p>
            <a:r>
              <a:rPr lang="ru-RU" sz="2400" dirty="0">
                <a:latin typeface="Arial Narrow" pitchFamily="34" charset="0"/>
              </a:rPr>
              <a:t> 3. Организация опытно –экспериментальной деятельности детей 2-7лет.Тематическое планирование, рекомендации, конспекты занятий.  Е.А.Мартынова, И.М. Сучкова., -Волгоград , 2013 г.</a:t>
            </a:r>
          </a:p>
          <a:p>
            <a:r>
              <a:rPr lang="ru-RU" sz="2400" dirty="0">
                <a:latin typeface="Arial Narrow" pitchFamily="34" charset="0"/>
              </a:rPr>
              <a:t>4. «Дети раннего возраста в детском саду»  Е. Н. </a:t>
            </a:r>
            <a:r>
              <a:rPr lang="ru-RU" sz="2400" dirty="0" err="1">
                <a:latin typeface="Arial Narrow" pitchFamily="34" charset="0"/>
              </a:rPr>
              <a:t>Жердева</a:t>
            </a:r>
            <a:r>
              <a:rPr lang="ru-RU" sz="2400" dirty="0">
                <a:latin typeface="Arial Narrow" pitchFamily="34" charset="0"/>
              </a:rPr>
              <a:t> </a:t>
            </a:r>
          </a:p>
          <a:p>
            <a:r>
              <a:rPr lang="ru-RU" sz="2400" dirty="0">
                <a:latin typeface="Arial Narrow" pitchFamily="34" charset="0"/>
              </a:rPr>
              <a:t>Дик Н.Ф. «Развивающие занятия по экологии для дошкольников».</a:t>
            </a:r>
          </a:p>
          <a:p>
            <a:pPr lvl="0"/>
            <a:r>
              <a:rPr lang="ru-RU" sz="2400" dirty="0">
                <a:latin typeface="Arial Narrow" pitchFamily="34" charset="0"/>
              </a:rPr>
              <a:t>5. Крылова С.В. «</a:t>
            </a:r>
            <a:r>
              <a:rPr lang="ru-RU" sz="2400" dirty="0" err="1">
                <a:latin typeface="Arial Narrow" pitchFamily="34" charset="0"/>
              </a:rPr>
              <a:t>Здоровьесберегающее</a:t>
            </a:r>
            <a:r>
              <a:rPr lang="ru-RU" sz="2400" dirty="0">
                <a:latin typeface="Arial Narrow" pitchFamily="34" charset="0"/>
              </a:rPr>
              <a:t> пространство в детском саду» (проектирование, тренинги, модели </a:t>
            </a:r>
            <a:r>
              <a:rPr lang="ru-RU" sz="2400">
                <a:latin typeface="Arial Narrow" pitchFamily="34" charset="0"/>
              </a:rPr>
              <a:t>занятий).</a:t>
            </a:r>
            <a:endParaRPr lang="ru-RU" sz="2400" dirty="0"/>
          </a:p>
          <a:p>
            <a:r>
              <a:rPr lang="ru-RU" sz="2400" dirty="0"/>
              <a:t>Интернет ресурсы: http://www.maam.ru/ («Международный образовательный портал </a:t>
            </a:r>
          </a:p>
          <a:p>
            <a:r>
              <a:rPr lang="ru-RU" sz="2400" dirty="0"/>
              <a:t>•http://nsportal.ru/ (Социальная сеть работников образования </a:t>
            </a:r>
          </a:p>
          <a:p>
            <a:pPr lvl="0"/>
            <a:endParaRPr lang="ru-RU" sz="2400" dirty="0">
              <a:latin typeface="Arial Narrow" pitchFamily="34" charset="0"/>
            </a:endParaRPr>
          </a:p>
          <a:p>
            <a:pPr algn="ctr"/>
            <a:endParaRPr lang="ru-RU" sz="2000" b="1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extremesixpack.com/wp-content/uploads/2014/05/Pure-water-spla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357298"/>
            <a:ext cx="8358246" cy="1285884"/>
          </a:xfrm>
        </p:spPr>
        <p:txBody>
          <a:bodyPr/>
          <a:lstStyle/>
          <a:p>
            <a:r>
              <a:rPr lang="ru-RU" b="1" i="1" dirty="0">
                <a:latin typeface="Arial Narrow" pitchFamily="34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edsovet.su/_ld/265/32606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265/32606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500042"/>
            <a:ext cx="7772400" cy="428628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C00000"/>
                </a:solidFill>
                <a:latin typeface="Arial Black" pitchFamily="34" charset="0"/>
              </a:rPr>
              <a:t>Актуальность</a:t>
            </a:r>
            <a:br>
              <a:rPr lang="ru-RU" sz="3200" dirty="0">
                <a:solidFill>
                  <a:srgbClr val="C00000"/>
                </a:solidFill>
                <a:latin typeface="Arial Black" pitchFamily="34" charset="0"/>
              </a:rPr>
            </a:b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7544" y="1000108"/>
            <a:ext cx="8208912" cy="5381220"/>
          </a:xfrm>
        </p:spPr>
        <p:txBody>
          <a:bodyPr>
            <a:normAutofit fontScale="92500"/>
          </a:bodyPr>
          <a:lstStyle/>
          <a:p>
            <a:pPr indent="355600"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Ребенку-дошкольнику по природе присуща ориентация на познание окружающего мира и экспериментирование с объектами и явлениями реальности. Знания, полученные во время проведения опытов, запоминаются надолго, если ребенок делает все сам, а не находится в роли наблюдателя. Чем разнообразнее и интенсивнее поисковая деятельность, тем больше новой информации получает ребёнок, тем быстрее и полноценнее он развивается. </a:t>
            </a:r>
          </a:p>
          <a:p>
            <a:pPr indent="355600" algn="just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Вода это любимый всеми детьми объект для исследования. С водой дети соприкасаются с первых дней жизни. Поэтому первые представления о воде складываются в младшем дошкольном возрасте: вода течёт из крана, в весеннем ручейке, вода растекается, её можно разлить. Но сколько секретов таит в себе вода, когда дети удивляются исчезнувшим лужам на асфальте, своему отражению в воде, запотевшим окнам в раздевалке от сырой одежды и многому другому… Путём экспериментирования мы решили разгадать некоторые секреты воды.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265/32606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810327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Положения ФГОС ДО реализуемые в проекте: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7544" y="857232"/>
            <a:ext cx="8208912" cy="5524096"/>
          </a:xfrm>
        </p:spPr>
        <p:txBody>
          <a:bodyPr>
            <a:noAutofit/>
          </a:bodyPr>
          <a:lstStyle/>
          <a:p>
            <a:pPr algn="l"/>
            <a:r>
              <a:rPr lang="ru-RU" sz="1800" dirty="0">
                <a:solidFill>
                  <a:schemeClr val="tx1"/>
                </a:solidFill>
                <a:latin typeface="Arial Narrow" pitchFamily="34" charset="0"/>
              </a:rPr>
              <a:t>-организация увлекательного дела (эксперимент) с детьми младшего дошкольного возраста совместно с педагогом  и  самостоятельно в свободной деятельности;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Arial Narrow" pitchFamily="34" charset="0"/>
              </a:rPr>
              <a:t>   - интеграция образовательных областей: познавательное развитие, речевое развитие, социально-коммуникативное развитие, художественно-эстетическое развитие;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Arial Narrow" pitchFamily="34" charset="0"/>
              </a:rPr>
              <a:t> - создание благоприятных условий развития детей в соответствии с их возрастными и индивидуальными особенностями и склонностями. Экспериментирование и фиксирование результата происходит в игровой форме,  чтобы ребенок сам захотел принять участие в деятельности (эксперименте) и сюжетно-ролевых играх;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Arial Narrow" pitchFamily="34" charset="0"/>
              </a:rPr>
              <a:t>     -педагог выступает в роли партнера, проявляющего живой интерес к познаваемому объекту;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Arial Narrow" pitchFamily="34" charset="0"/>
              </a:rPr>
              <a:t>  -   экспериментирование призвано развивать познавательный интерес, как потенциал естественнонаучного образования (1 ступень образования-  это дошкольное образование);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Arial Narrow" pitchFamily="34" charset="0"/>
              </a:rPr>
              <a:t>     -свободное общение и перемещение детей во время деятельности, с учетом безопасного поведения во время эксперимента;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Arial Narrow" pitchFamily="34" charset="0"/>
              </a:rPr>
              <a:t>    - время деятельности не ограничено временным интервалом, исключая режимные моменты;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Arial Narrow" pitchFamily="34" charset="0"/>
              </a:rPr>
              <a:t>     -закрепление полученных знаний  и умений происходит в режимные моменты</a:t>
            </a: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rPr>
              <a:t>.</a:t>
            </a:r>
            <a:endParaRPr lang="ru-RU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edsovet.su/_ld/265/32606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197346"/>
            <a:ext cx="8429684" cy="7402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/>
            <a:r>
              <a:rPr lang="ru-RU" sz="23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Вид проекта</a:t>
            </a:r>
            <a:r>
              <a:rPr lang="ru-RU" sz="2300" b="1" dirty="0">
                <a:latin typeface="Arial Narrow" pitchFamily="34" charset="0"/>
                <a:cs typeface="Arial" pitchFamily="34" charset="0"/>
              </a:rPr>
              <a:t>: </a:t>
            </a:r>
            <a:r>
              <a:rPr lang="ru-RU" sz="2300" dirty="0">
                <a:latin typeface="Arial Narrow" pitchFamily="34" charset="0"/>
                <a:cs typeface="Arial" pitchFamily="34" charset="0"/>
              </a:rPr>
              <a:t> Познавательно-исследовательский</a:t>
            </a:r>
          </a:p>
          <a:p>
            <a:pPr indent="450850"/>
            <a:r>
              <a:rPr lang="ru-RU" sz="23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Сроки реализации проекта</a:t>
            </a:r>
            <a:r>
              <a:rPr lang="ru-RU" sz="2300" dirty="0">
                <a:latin typeface="Arial Narrow" pitchFamily="34" charset="0"/>
                <a:cs typeface="Arial" pitchFamily="34" charset="0"/>
              </a:rPr>
              <a:t>: февраль-май 2016 г.</a:t>
            </a:r>
          </a:p>
          <a:p>
            <a:pPr lvl="0"/>
            <a:r>
              <a:rPr lang="ru-RU" sz="2300" b="1" dirty="0">
                <a:latin typeface="Arial Narrow" pitchFamily="34" charset="0"/>
                <a:cs typeface="Arial" pitchFamily="34" charset="0"/>
              </a:rPr>
              <a:t>       </a:t>
            </a:r>
            <a:r>
              <a:rPr lang="ru-RU" sz="23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Участники проекта</a:t>
            </a:r>
            <a:r>
              <a:rPr lang="ru-RU" sz="2300" b="1" dirty="0">
                <a:latin typeface="Arial Narrow" pitchFamily="34" charset="0"/>
                <a:cs typeface="Arial" pitchFamily="34" charset="0"/>
              </a:rPr>
              <a:t>: </a:t>
            </a:r>
            <a:r>
              <a:rPr lang="ru-RU" sz="2300" dirty="0">
                <a:latin typeface="Arial Narrow" pitchFamily="34" charset="0"/>
                <a:cs typeface="Arial" pitchFamily="34" charset="0"/>
              </a:rPr>
              <a:t>Дети дошкольного возраста, воспитатель, родители.</a:t>
            </a:r>
            <a:r>
              <a:rPr lang="ru-RU" sz="2400" dirty="0">
                <a:latin typeface="Arial Narrow" pitchFamily="34" charset="0"/>
              </a:rPr>
              <a:t> </a:t>
            </a:r>
          </a:p>
          <a:p>
            <a:pPr indent="355600"/>
            <a:r>
              <a:rPr lang="ru-RU" sz="2400" b="1" dirty="0">
                <a:latin typeface="Arial Narrow" pitchFamily="34" charset="0"/>
              </a:rPr>
              <a:t>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Цель проекта</a:t>
            </a:r>
            <a:r>
              <a:rPr lang="ru-RU" sz="2400" dirty="0">
                <a:latin typeface="Arial Narrow" pitchFamily="34" charset="0"/>
              </a:rPr>
              <a:t>:  </a:t>
            </a:r>
            <a:r>
              <a:rPr lang="ru-RU" sz="2400" dirty="0"/>
              <a:t>Формирование представления о свойствах воды  и степени её важности в жизни человека и всего живого на земле</a:t>
            </a:r>
            <a:r>
              <a:rPr lang="ru-RU" sz="2400" b="1" dirty="0">
                <a:solidFill>
                  <a:srgbClr val="00B050"/>
                </a:solidFill>
              </a:rPr>
              <a:t>.</a:t>
            </a:r>
          </a:p>
          <a:p>
            <a:pPr indent="355600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Задачи: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lvl="0" indent="355600">
              <a:buFont typeface="Arial" pitchFamily="34" charset="0"/>
              <a:buChar char="•"/>
            </a:pPr>
            <a:r>
              <a:rPr lang="ru-RU" sz="2000" dirty="0">
                <a:latin typeface="Arial Narrow" pitchFamily="34" charset="0"/>
              </a:rPr>
              <a:t>вовлекать детей в элементарную исследовательскую деятельность по изучению качеств и свойств воды;</a:t>
            </a:r>
          </a:p>
          <a:p>
            <a:pPr lvl="0" indent="355600">
              <a:buFont typeface="Arial" pitchFamily="34" charset="0"/>
              <a:buChar char="•"/>
            </a:pPr>
            <a:r>
              <a:rPr lang="ru-RU" sz="2000" dirty="0">
                <a:latin typeface="Arial Narrow" pitchFamily="34" charset="0"/>
              </a:rPr>
              <a:t>обогатить словарь детей за счет слов: вода, водичка, прозрачная, льется, журчит, бежит, капает, мыть, вытирать, поливать, купать;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>
                <a:latin typeface="Arial Narrow" pitchFamily="34" charset="0"/>
              </a:rPr>
              <a:t>    развивать у детей познавательный интерес, наблюдательность, умение сравнивать и делать выводы;</a:t>
            </a:r>
          </a:p>
          <a:p>
            <a:pPr lvl="0" indent="273050">
              <a:buFont typeface="Arial" pitchFamily="34" charset="0"/>
              <a:buChar char="•"/>
            </a:pPr>
            <a:r>
              <a:rPr lang="ru-RU" sz="2000" dirty="0">
                <a:latin typeface="Arial Narrow" pitchFamily="34" charset="0"/>
              </a:rPr>
              <a:t>развивать  мышление, логику, творчество ребенка, мелкую моторику, координацию;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>
                <a:latin typeface="Arial Narrow" pitchFamily="34" charset="0"/>
              </a:rPr>
              <a:t> развивать эмоциональную отзывчивость и разнообразие переживаний детей в процессе общения с природой;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Arial Narrow" pitchFamily="34" charset="0"/>
              </a:rPr>
              <a:t>    получать удовольствие от выполненной работы в коллективе;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Arial Narrow" pitchFamily="34" charset="0"/>
              </a:rPr>
              <a:t>    воспитывать любовь к природе, бережное отношение к воде и растениям.</a:t>
            </a:r>
          </a:p>
          <a:p>
            <a:pPr indent="442913"/>
            <a:endParaRPr lang="ru-RU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indent="442913"/>
            <a:endParaRPr lang="ru-RU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edsovet.su/_ld/265/32606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476672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ctr"/>
            <a:r>
              <a:rPr lang="ru-RU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Реализация данного проекта развивает у детей: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072494" cy="4500594"/>
          </a:xfrm>
        </p:spPr>
        <p:txBody>
          <a:bodyPr>
            <a:normAutofit/>
          </a:bodyPr>
          <a:lstStyle/>
          <a:p>
            <a:pPr indent="355600" algn="l"/>
            <a:r>
              <a:rPr lang="ru-RU" sz="2200" dirty="0"/>
              <a:t>- </a:t>
            </a:r>
            <a:r>
              <a:rPr lang="ru-RU" sz="2200" b="1" dirty="0"/>
              <a:t>инициативность</a:t>
            </a:r>
            <a:r>
              <a:rPr lang="ru-RU" sz="2200" dirty="0"/>
              <a:t> (ребенок предлагает свои пути решения проблемы, высказывает свое мнение, предположение);</a:t>
            </a:r>
            <a:br>
              <a:rPr lang="ru-RU" sz="2200" dirty="0"/>
            </a:br>
            <a:r>
              <a:rPr lang="ru-RU" sz="2200" dirty="0"/>
              <a:t>    </a:t>
            </a:r>
            <a:r>
              <a:rPr lang="ru-RU" sz="2200" b="1" dirty="0"/>
              <a:t>- бытовую и интеллектуальную  самостоятельность  </a:t>
            </a:r>
            <a:r>
              <a:rPr lang="ru-RU" sz="2200" dirty="0"/>
              <a:t>(в процессе эксперимента ребенок все пробует делать сам);</a:t>
            </a:r>
            <a:br>
              <a:rPr lang="ru-RU" sz="2200" dirty="0"/>
            </a:br>
            <a:r>
              <a:rPr lang="ru-RU" sz="2200" dirty="0"/>
              <a:t>   -  </a:t>
            </a:r>
            <a:r>
              <a:rPr lang="ru-RU" sz="2200" b="1" dirty="0"/>
              <a:t>уверенность в себе </a:t>
            </a:r>
            <a:r>
              <a:rPr lang="ru-RU" sz="2200" dirty="0"/>
              <a:t>(«могу, мое мнение уважают»,  снимается страх перед  ошибкой);</a:t>
            </a:r>
            <a:br>
              <a:rPr lang="ru-RU" sz="2200" dirty="0"/>
            </a:br>
            <a:r>
              <a:rPr lang="ru-RU" sz="2200" dirty="0"/>
              <a:t>   - </a:t>
            </a:r>
            <a:r>
              <a:rPr lang="ru-RU" sz="2200" b="1" dirty="0"/>
              <a:t>развитие воображения </a:t>
            </a:r>
            <a:r>
              <a:rPr lang="ru-RU" sz="2200" dirty="0"/>
              <a:t>(всякое эмоциональное возбуждение ведет к работе воображения);</a:t>
            </a:r>
            <a:br>
              <a:rPr lang="ru-RU" sz="2200" dirty="0"/>
            </a:br>
            <a:r>
              <a:rPr lang="ru-RU" sz="2200" dirty="0"/>
              <a:t>    -</a:t>
            </a:r>
            <a:r>
              <a:rPr lang="ru-RU" sz="2200" b="1" dirty="0"/>
              <a:t>волевое усилие </a:t>
            </a:r>
            <a:r>
              <a:rPr lang="ru-RU" sz="2200" dirty="0"/>
              <a:t>(ребенок учиться сдерживать себя, чтобы дать возможность другому высказать свою точку зрения);</a:t>
            </a:r>
            <a:br>
              <a:rPr lang="ru-RU" sz="2200" dirty="0"/>
            </a:br>
            <a:r>
              <a:rPr lang="ru-RU" sz="2200" b="1" dirty="0"/>
              <a:t>    любознательность.;</a:t>
            </a:r>
            <a:br>
              <a:rPr lang="ru-RU" sz="2200" b="1" dirty="0"/>
            </a:br>
            <a:r>
              <a:rPr lang="ru-RU" sz="2200" b="1" dirty="0"/>
              <a:t>    разносторонние интересы.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edsovet.su/_ld/265/32606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476672"/>
            <a:ext cx="75608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Планируемый результат</a:t>
            </a:r>
          </a:p>
          <a:p>
            <a:pPr indent="442913" algn="ctr"/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indent="442913" algn="just"/>
            <a:r>
              <a:rPr lang="ru-RU" sz="3200" dirty="0">
                <a:latin typeface="Arial Narrow" pitchFamily="34" charset="0"/>
                <a:cs typeface="Arial" pitchFamily="34" charset="0"/>
              </a:rPr>
              <a:t>Расширение знаний детей о воде, ее свойствах и ее роли для окружающего мира; обогащение активного и пассивного словаря детей развитие у детей познавательного интереса, наблюдательности; принятие активного участия в продуктивной деятельности; проявление эмоциональной отзывчивости.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edsovet.su/_ld/265/32606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260648"/>
            <a:ext cx="741682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  <a:latin typeface="Arial Black" pitchFamily="34" charset="0"/>
              </a:rPr>
              <a:t>Реализация проекта в три этапа</a:t>
            </a:r>
            <a:br>
              <a:rPr lang="ru-RU" sz="2400" dirty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rgbClr val="00B050"/>
                </a:solidFill>
                <a:latin typeface="Arial Black" pitchFamily="34" charset="0"/>
              </a:rPr>
              <a:t>1.Подготовительный этап</a:t>
            </a:r>
            <a:endParaRPr lang="ru-RU" sz="2400" i="1" dirty="0">
              <a:solidFill>
                <a:srgbClr val="00B05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Arial Narrow" pitchFamily="34" charset="0"/>
              </a:rPr>
              <a:t> Составление проекта.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Arial Narrow" pitchFamily="34" charset="0"/>
                <a:cs typeface="Times New Roman" pitchFamily="18" charset="0"/>
              </a:rPr>
              <a:t> Изучение методической литературы по опытно-экспериментальной деятельности во второй младшей группе.</a:t>
            </a:r>
            <a:r>
              <a:rPr lang="ru-RU" sz="2000" dirty="0"/>
              <a:t> </a:t>
            </a:r>
            <a:r>
              <a:rPr lang="ru-RU" sz="2000" dirty="0">
                <a:latin typeface="Arial Narrow" pitchFamily="34" charset="0"/>
              </a:rPr>
              <a:t>Сбор информации для создания творческой копилки со стихотворениями, загадками, </a:t>
            </a:r>
            <a:r>
              <a:rPr lang="ru-RU" sz="2000" dirty="0" err="1">
                <a:latin typeface="Arial Narrow" pitchFamily="34" charset="0"/>
              </a:rPr>
              <a:t>потешками</a:t>
            </a:r>
            <a:r>
              <a:rPr lang="ru-RU" sz="2000" dirty="0">
                <a:latin typeface="Arial Narrow" pitchFamily="34" charset="0"/>
              </a:rPr>
              <a:t>, рассказами о воде, усилиями педагога, детей и их родителей.</a:t>
            </a:r>
            <a:endParaRPr lang="ru-RU" sz="2000" dirty="0">
              <a:latin typeface="Arial Narrow" pitchFamily="34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b="1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 Narrow" pitchFamily="34" charset="0"/>
                <a:cs typeface="Arial" pitchFamily="34" charset="0"/>
              </a:rPr>
              <a:t>Подбор необходимых материалов и оборудования</a:t>
            </a:r>
            <a:r>
              <a:rPr lang="ru-RU" sz="2000" b="1" dirty="0">
                <a:latin typeface="Arial Narrow" pitchFamily="34" charset="0"/>
                <a:cs typeface="Arial" pitchFamily="34" charset="0"/>
              </a:rPr>
              <a:t>:  </a:t>
            </a:r>
            <a:r>
              <a:rPr lang="ru-RU" sz="2000" dirty="0">
                <a:latin typeface="Arial Narrow" pitchFamily="34" charset="0"/>
                <a:cs typeface="Arial" pitchFamily="34" charset="0"/>
              </a:rPr>
              <a:t>емкости для игр с водой, игрушки, камушки, лейки, ведерки, стаканчики, бутылочки,  гуашь, кисточки, воронки, сито,  бумажные лодочки, шприцы, комнатные растения.</a:t>
            </a:r>
          </a:p>
          <a:p>
            <a:pPr>
              <a:buFont typeface="Wingdings" pitchFamily="2" charset="2"/>
              <a:buChar char="Ø"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условия для экспериментирования\20160419_144604.jpg"/>
          <p:cNvPicPr>
            <a:picLocks noChangeAspect="1" noChangeArrowheads="1"/>
          </p:cNvPicPr>
          <p:nvPr/>
        </p:nvPicPr>
        <p:blipFill>
          <a:blip r:embed="rId3" cstate="print"/>
          <a:srcRect t="9327" b="16061"/>
          <a:stretch>
            <a:fillRect/>
          </a:stretch>
        </p:blipFill>
        <p:spPr bwMode="auto">
          <a:xfrm>
            <a:off x="500034" y="3837588"/>
            <a:ext cx="2428892" cy="3020412"/>
          </a:xfrm>
          <a:prstGeom prst="rect">
            <a:avLst/>
          </a:prstGeom>
          <a:noFill/>
        </p:spPr>
      </p:pic>
      <p:pic>
        <p:nvPicPr>
          <p:cNvPr id="2051" name="Picture 3" descr="G:\условия для экспериментирования\20160419_1447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214818"/>
            <a:ext cx="3071834" cy="1843100"/>
          </a:xfrm>
          <a:prstGeom prst="rect">
            <a:avLst/>
          </a:prstGeom>
          <a:noFill/>
        </p:spPr>
      </p:pic>
      <p:pic>
        <p:nvPicPr>
          <p:cNvPr id="2052" name="Picture 4" descr="G:\условия для экспериментирования\20160419_1446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357694"/>
            <a:ext cx="2357454" cy="1414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edsovet.su/_ld/265/32606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142852"/>
            <a:ext cx="8318728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B050"/>
                </a:solidFill>
                <a:latin typeface="Arial Black" pitchFamily="34" charset="0"/>
                <a:cs typeface="Times New Roman" pitchFamily="18" charset="0"/>
              </a:rPr>
              <a:t>2. Основной этап</a:t>
            </a:r>
            <a:endParaRPr lang="ru-RU" sz="2000" dirty="0">
              <a:solidFill>
                <a:srgbClr val="00B050"/>
              </a:solidFill>
              <a:latin typeface="Arial Narrow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Arial Narrow" pitchFamily="34" charset="0"/>
              </a:rPr>
              <a:t> </a:t>
            </a:r>
            <a:r>
              <a:rPr lang="ru-RU" sz="2200" b="1" dirty="0">
                <a:latin typeface="Arial Narrow" pitchFamily="34" charset="0"/>
              </a:rPr>
              <a:t>Чтение произведений: </a:t>
            </a:r>
            <a:r>
              <a:rPr lang="ru-RU" sz="2200" dirty="0">
                <a:latin typeface="Arial Narrow" pitchFamily="34" charset="0"/>
              </a:rPr>
              <a:t>3. Александрова «Капель», А. </a:t>
            </a:r>
            <a:r>
              <a:rPr lang="ru-RU" sz="2200" dirty="0" err="1">
                <a:latin typeface="Arial Narrow" pitchFamily="34" charset="0"/>
              </a:rPr>
              <a:t>Барто</a:t>
            </a:r>
            <a:r>
              <a:rPr lang="ru-RU" sz="2200" dirty="0">
                <a:latin typeface="Arial Narrow" pitchFamily="34" charset="0"/>
              </a:rPr>
              <a:t> «Девочка чумазая»,К. Чуковский «Мойдодыр», С. Маршак «Дождь», В. Бианки «Купание медвежат». Заучивание </a:t>
            </a:r>
            <a:r>
              <a:rPr lang="ru-RU" sz="2200" dirty="0" err="1">
                <a:latin typeface="Arial Narrow" pitchFamily="34" charset="0"/>
              </a:rPr>
              <a:t>потешек</a:t>
            </a:r>
            <a:r>
              <a:rPr lang="ru-RU" sz="2200" dirty="0">
                <a:latin typeface="Arial Narrow" pitchFamily="34" charset="0"/>
              </a:rPr>
              <a:t> о воде.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2200" dirty="0">
                <a:latin typeface="Arial Narrow" pitchFamily="34" charset="0"/>
              </a:rPr>
              <a:t>  </a:t>
            </a:r>
            <a:r>
              <a:rPr lang="ru-RU" sz="2200" b="1" dirty="0">
                <a:latin typeface="Arial Narrow" pitchFamily="34" charset="0"/>
              </a:rPr>
              <a:t>Беседы</a:t>
            </a:r>
            <a:r>
              <a:rPr lang="ru-RU" sz="2200" dirty="0">
                <a:latin typeface="Arial Narrow" pitchFamily="34" charset="0"/>
              </a:rPr>
              <a:t>:«Водичка, водичка, умой мое личико…», «Зачем нужна вода» 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2200" dirty="0">
                <a:latin typeface="Arial Narrow" pitchFamily="34" charset="0"/>
              </a:rPr>
              <a:t> </a:t>
            </a:r>
            <a:r>
              <a:rPr lang="ru-RU" sz="2200" b="1" dirty="0">
                <a:latin typeface="Arial Narrow" pitchFamily="34" charset="0"/>
              </a:rPr>
              <a:t>Дидактические игры</a:t>
            </a:r>
            <a:r>
              <a:rPr lang="ru-RU" sz="2200" dirty="0">
                <a:latin typeface="Arial Narrow" pitchFamily="34" charset="0"/>
              </a:rPr>
              <a:t>: «Кто где живет» , «Капельки и тучка»,  «Купание куклы».</a:t>
            </a:r>
          </a:p>
          <a:p>
            <a:pPr fontAlgn="base">
              <a:buFont typeface="Wingdings" pitchFamily="2" charset="2"/>
              <a:buChar char="Ø"/>
            </a:pPr>
            <a:r>
              <a:rPr lang="ru-RU" sz="2200" b="1" dirty="0">
                <a:latin typeface="Arial Narrow" pitchFamily="34" charset="0"/>
              </a:rPr>
              <a:t>Презентации</a:t>
            </a:r>
            <a:r>
              <a:rPr lang="ru-RU" sz="2200" dirty="0">
                <a:latin typeface="Arial Narrow" pitchFamily="34" charset="0"/>
              </a:rPr>
              <a:t>:  «Значение воды на планете Земля» и др</a:t>
            </a:r>
            <a:r>
              <a:rPr lang="ru-RU" sz="2200" b="1" dirty="0">
                <a:latin typeface="Arial Narrow" pitchFamily="34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b="1" dirty="0">
                <a:latin typeface="Arial Narrow" pitchFamily="34" charset="0"/>
              </a:rPr>
              <a:t>Наблюдения</a:t>
            </a:r>
            <a:r>
              <a:rPr lang="ru-RU" sz="2200" dirty="0">
                <a:latin typeface="Arial Narrow" pitchFamily="34" charset="0"/>
              </a:rPr>
              <a:t>: «За трудом воспитателя по уходу за комнатными растениями и выполнение трудовых поручений воспитателя»,   «Рождение сосульки», «Образование льда», «За дождем из окна», «На прогулках за лужами».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200" b="1" dirty="0">
                <a:latin typeface="Arial Narrow" pitchFamily="34" charset="0"/>
              </a:rPr>
              <a:t>Проведение опытов, игр -экспериментов: </a:t>
            </a:r>
            <a:r>
              <a:rPr lang="ru-RU" sz="2200" dirty="0">
                <a:latin typeface="Arial Narrow" pitchFamily="34" charset="0"/>
              </a:rPr>
              <a:t>«Свойства воды( прозрачная, без запаха, капает, разливается, льется, плещется)», «Вода теплая и холодная», «Тонет - не тонет, плавает» (легкие предметы плавают, а тяжелые тонут), «Волшебница водица» (значение воды в жизни человека, живых существ и растений),  «Цветные льдинки», «Луковая грядка»,  «Голосок водички» (слуховое восприятие воды), «Попробуй на вкус» (вкусовое восприятие воды) и др.</a:t>
            </a:r>
          </a:p>
          <a:p>
            <a:pPr fontAlgn="base">
              <a:buFont typeface="Wingdings" pitchFamily="2" charset="2"/>
              <a:buChar char="Ø"/>
            </a:pPr>
            <a:endParaRPr lang="ru-RU" sz="2000" dirty="0">
              <a:latin typeface="Arial Narrow" pitchFamily="34" charset="0"/>
            </a:endParaRPr>
          </a:p>
          <a:p>
            <a:pPr fontAlgn="base">
              <a:buFont typeface="Wingdings" pitchFamily="2" charset="2"/>
              <a:buChar char="Ø"/>
            </a:pPr>
            <a:endParaRPr lang="ru-RU" sz="20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edsovet.su/_ld/265/32606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026" name="Picture 2" descr="G:\условия для экспериментирования\20160419_1643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214422"/>
            <a:ext cx="2814605" cy="4691010"/>
          </a:xfrm>
          <a:prstGeom prst="rect">
            <a:avLst/>
          </a:prstGeom>
          <a:noFill/>
        </p:spPr>
      </p:pic>
      <p:pic>
        <p:nvPicPr>
          <p:cNvPr id="1027" name="Picture 3" descr="G:\условия для экспериментирования\20160419_165542.jpg"/>
          <p:cNvPicPr>
            <a:picLocks noChangeAspect="1" noChangeArrowheads="1"/>
          </p:cNvPicPr>
          <p:nvPr/>
        </p:nvPicPr>
        <p:blipFill>
          <a:blip r:embed="rId4" cstate="print"/>
          <a:srcRect b="43824"/>
          <a:stretch>
            <a:fillRect/>
          </a:stretch>
        </p:blipFill>
        <p:spPr bwMode="auto">
          <a:xfrm>
            <a:off x="3071802" y="1214422"/>
            <a:ext cx="2786082" cy="2608520"/>
          </a:xfrm>
          <a:prstGeom prst="rect">
            <a:avLst/>
          </a:prstGeom>
          <a:noFill/>
        </p:spPr>
      </p:pic>
      <p:pic>
        <p:nvPicPr>
          <p:cNvPr id="7" name="Picture 5" descr="G:\условия для экспериментирования\20160419_165652.jpg"/>
          <p:cNvPicPr>
            <a:picLocks noChangeAspect="1" noChangeArrowheads="1"/>
          </p:cNvPicPr>
          <p:nvPr/>
        </p:nvPicPr>
        <p:blipFill>
          <a:blip r:embed="rId5" cstate="print"/>
          <a:srcRect t="5707" r="5977" b="25814"/>
          <a:stretch>
            <a:fillRect/>
          </a:stretch>
        </p:blipFill>
        <p:spPr bwMode="auto">
          <a:xfrm>
            <a:off x="785786" y="1214422"/>
            <a:ext cx="2214578" cy="2606747"/>
          </a:xfrm>
          <a:prstGeom prst="rect">
            <a:avLst/>
          </a:prstGeom>
          <a:noFill/>
        </p:spPr>
      </p:pic>
      <p:pic>
        <p:nvPicPr>
          <p:cNvPr id="1030" name="Picture 6" descr="G:\условия для экспериментирования\20160419_1659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5851" y="3857628"/>
            <a:ext cx="4048153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1234</Words>
  <Application>Microsoft Office PowerPoint</Application>
  <PresentationFormat>Экран (4:3)</PresentationFormat>
  <Paragraphs>77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Arial Narrow</vt:lpstr>
      <vt:lpstr>Calibri</vt:lpstr>
      <vt:lpstr>Times New Roman</vt:lpstr>
      <vt:lpstr>Wingdings</vt:lpstr>
      <vt:lpstr>Тема Office</vt:lpstr>
      <vt:lpstr>Презентация PowerPoint</vt:lpstr>
      <vt:lpstr>Актуальность </vt:lpstr>
      <vt:lpstr>Положения ФГОС ДО реализуемые в проекте: </vt:lpstr>
      <vt:lpstr>Презентация PowerPoint</vt:lpstr>
      <vt:lpstr>- инициативность (ребенок предлагает свои пути решения проблемы, высказывает свое мнение, предположение);     - бытовую и интеллектуальную  самостоятельность  (в процессе эксперимента ребенок все пробует делать сам);    -  уверенность в себе («могу, мое мнение уважают»,  снимается страх перед  ошибкой);    - развитие воображения (всякое эмоциональное возбуждение ведет к работе воображения);     -волевое усилие (ребенок учиться сдерживать себя, чтобы дать возможность другому высказать свою точку зрения);     любознательность.;     разносторонние интересы.</vt:lpstr>
      <vt:lpstr>Презентация PowerPoint</vt:lpstr>
      <vt:lpstr>Презентация PowerPoint</vt:lpstr>
      <vt:lpstr>Презентация PowerPoint</vt:lpstr>
      <vt:lpstr>Презентация PowerPoint</vt:lpstr>
      <vt:lpstr>3. Заключительный этап</vt:lpstr>
      <vt:lpstr>Работа с родителями</vt:lpstr>
      <vt:lpstr>Презентация PowerPoint</vt:lpstr>
      <vt:lpstr>Презентация PowerPoint</vt:lpstr>
      <vt:lpstr>Спасибо за внимание!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ЛЮДА</cp:lastModifiedBy>
  <cp:revision>71</cp:revision>
  <dcterms:modified xsi:type="dcterms:W3CDTF">2025-02-19T07:46:20Z</dcterms:modified>
</cp:coreProperties>
</file>