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70" r:id="rId9"/>
    <p:sldId id="261" r:id="rId10"/>
    <p:sldId id="262" r:id="rId11"/>
    <p:sldId id="263" r:id="rId12"/>
    <p:sldId id="265" r:id="rId13"/>
    <p:sldId id="264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4BA1906-32AB-415F-9948-41D88DE310BE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942A24F-B75C-43D4-8CD7-AD6E396F82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Синквейн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mtClean="0"/>
              <a:t>Сообщение</a:t>
            </a:r>
            <a:r>
              <a:rPr lang="ru-RU" smtClean="0"/>
              <a:t> старшего воспитателя</a:t>
            </a:r>
            <a:r>
              <a:rPr lang="ru-RU" smtClean="0"/>
              <a:t> </a:t>
            </a:r>
            <a:r>
              <a:rPr lang="ru-RU" dirty="0" err="1" smtClean="0"/>
              <a:t>Загузиной</a:t>
            </a:r>
            <a:r>
              <a:rPr lang="ru-RU" dirty="0" smtClean="0"/>
              <a:t> </a:t>
            </a:r>
            <a:r>
              <a:rPr lang="ru-RU" dirty="0" smtClean="0"/>
              <a:t>Л.В.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8582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45224"/>
            <a:ext cx="8640960" cy="726976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/>
              <a:t>Синквейн с точки зрения педагогики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85800"/>
            <a:ext cx="8784976" cy="4543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/>
              <a:t>Написание синквейна является формой свободного творчества, требующей от автора умения находить в информационном материале наиболее существенные элементы, делать выводы и кратко их формулировать. Помимо использования синквейнов на занятиях по ознакомлению с художественной литературой (например, для подведения итогов по пройденному произведению) практикуется и использование синквейна как заключительного задания по пройденному материалу любой другой дисциплины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2994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941168"/>
            <a:ext cx="8568952" cy="1231032"/>
          </a:xfrm>
        </p:spPr>
        <p:txBody>
          <a:bodyPr>
            <a:noAutofit/>
          </a:bodyPr>
          <a:lstStyle/>
          <a:p>
            <a:r>
              <a:rPr lang="ru-RU" sz="4000" b="1" i="1" dirty="0"/>
              <a:t>Синквейн с точки зрения педагогики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85800"/>
            <a:ext cx="7992888" cy="46154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i="1" dirty="0"/>
              <a:t>Простота построения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Простота построения синквейна делает его одним из эффективных методов развития ребенка дошкольного возраста, который позволяет быстро получить результат. В частности, знакомство с самим понятием слова и расширение словарного запаса для более эффективного выражения своей мысли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6602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941168"/>
            <a:ext cx="8568952" cy="1231032"/>
          </a:xfrm>
        </p:spPr>
        <p:txBody>
          <a:bodyPr>
            <a:noAutofit/>
          </a:bodyPr>
          <a:lstStyle/>
          <a:p>
            <a:r>
              <a:rPr lang="ru-RU" sz="4000" b="1" i="1" dirty="0"/>
              <a:t>Синквейн с точки зрения педагогики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85800"/>
            <a:ext cx="8352928" cy="48314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i="1" dirty="0" smtClean="0"/>
              <a:t>Формирование </a:t>
            </a:r>
            <a:r>
              <a:rPr lang="ru-RU" b="1" i="1" dirty="0"/>
              <a:t>аналитических способностей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Составление синквейна, краткого резюме на основе больших объемов информации, полезно для выработки способности к анализу. В отличие от школьного сочинения, синквейн требует меньших временных затрат, хотя и имеет более жёсткие рамки по форме изложения, и его написание требует от составителя реализации практически всех его личностных способностей (интеллектуальные, творческие, образные).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Таким </a:t>
            </a:r>
            <a:r>
              <a:rPr lang="ru-RU" dirty="0"/>
              <a:t>образом, процедура составления синквейна позволяет гармонично сочетать элементы всех трех основных образовательных систем: информационной, деятельностной и личностно ориентированной. </a:t>
            </a:r>
          </a:p>
        </p:txBody>
      </p:sp>
    </p:spTree>
    <p:extLst>
      <p:ext uri="{BB962C8B-B14F-4D97-AF65-F5344CB8AC3E}">
        <p14:creationId xmlns:p14="http://schemas.microsoft.com/office/powerpoint/2010/main" xmlns="" val="36602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941168"/>
            <a:ext cx="8568952" cy="1231032"/>
          </a:xfrm>
        </p:spPr>
        <p:txBody>
          <a:bodyPr>
            <a:noAutofit/>
          </a:bodyPr>
          <a:lstStyle/>
          <a:p>
            <a:r>
              <a:rPr lang="ru-RU" sz="4000" b="1" i="1" dirty="0"/>
              <a:t>Синквейн с точки зрения педагогики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352928" cy="511256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800" b="1" i="1" dirty="0" smtClean="0"/>
              <a:t>Вариативность</a:t>
            </a: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Различные вариации для составления синквейна способствуют разноплановому составлению заданий. Помимо самостоятельного (как и в паре, группе) составления нового синквейна, возможно варианты с:</a:t>
            </a:r>
          </a:p>
          <a:p>
            <a:pPr algn="just"/>
            <a:r>
              <a:rPr lang="ru-RU" sz="2800" dirty="0"/>
              <a:t>составлением краткого рассказа по готовому </a:t>
            </a:r>
            <a:r>
              <a:rPr lang="ru-RU" sz="2800" dirty="0" err="1"/>
              <a:t>синквейну</a:t>
            </a:r>
            <a:r>
              <a:rPr lang="ru-RU" sz="2800" dirty="0"/>
              <a:t> (с использованием слов и фраз, входящих в состав синквейна);</a:t>
            </a:r>
          </a:p>
          <a:p>
            <a:pPr algn="just"/>
            <a:r>
              <a:rPr lang="ru-RU" sz="2800" dirty="0"/>
              <a:t>коррекция и совершенствование готового синквейна;</a:t>
            </a:r>
          </a:p>
          <a:p>
            <a:pPr algn="just"/>
            <a:r>
              <a:rPr lang="ru-RU" sz="2800" dirty="0"/>
              <a:t>анализ неполного синквейна для определения отсутствующей части (например, дан синквейн без указания темы — без первой строки, необходимо на основе существующих ее определить).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02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685800"/>
            <a:ext cx="8462268" cy="5551512"/>
          </a:xfrm>
        </p:spPr>
        <p:txBody>
          <a:bodyPr>
            <a:noAutofit/>
          </a:bodyPr>
          <a:lstStyle/>
          <a:p>
            <a:r>
              <a:rPr lang="ru-RU" sz="2800" dirty="0"/>
              <a:t>Синквейн – это не простое стихотворение, а стихотворение, написанное по следующим правилам:</a:t>
            </a:r>
          </a:p>
          <a:p>
            <a:r>
              <a:rPr lang="ru-RU" sz="2800" dirty="0"/>
              <a:t>1 строка – одно существительное, выражающее главную тему </a:t>
            </a:r>
            <a:r>
              <a:rPr lang="ru-RU" sz="2800" dirty="0" smtClean="0"/>
              <a:t>синквейна.</a:t>
            </a:r>
            <a:endParaRPr lang="ru-RU" sz="2800" dirty="0"/>
          </a:p>
          <a:p>
            <a:r>
              <a:rPr lang="ru-RU" sz="2800" dirty="0"/>
              <a:t>2 строка – два прилагательных, выражающих главную мысль.</a:t>
            </a:r>
          </a:p>
          <a:p>
            <a:r>
              <a:rPr lang="ru-RU" sz="2800" dirty="0"/>
              <a:t>3 строка – три глагола, описывающие действия в рамках темы.</a:t>
            </a:r>
          </a:p>
          <a:p>
            <a:r>
              <a:rPr lang="ru-RU" sz="2800" dirty="0"/>
              <a:t>4 строка – фраза, несущая определенный смысл.</a:t>
            </a:r>
          </a:p>
          <a:p>
            <a:r>
              <a:rPr lang="ru-RU" sz="2800" dirty="0"/>
              <a:t>5 строка – заключение в форме существительного (ассоциация с первым словом</a:t>
            </a:r>
            <a:r>
              <a:rPr lang="ru-RU" sz="2800" dirty="0" smtClean="0"/>
              <a:t>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0178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229200"/>
            <a:ext cx="7770440" cy="943000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85800"/>
            <a:ext cx="8712968" cy="4687416"/>
          </a:xfrm>
        </p:spPr>
        <p:txBody>
          <a:bodyPr>
            <a:normAutofit/>
          </a:bodyPr>
          <a:lstStyle/>
          <a:p>
            <a:r>
              <a:rPr lang="ru-RU" dirty="0" smtClean="0"/>
              <a:t>Составлять </a:t>
            </a:r>
            <a:r>
              <a:rPr lang="ru-RU" dirty="0" err="1"/>
              <a:t>cинквейн</a:t>
            </a:r>
            <a:r>
              <a:rPr lang="ru-RU" dirty="0"/>
              <a:t> очень просто и интересно. И к тому же, работа над созданием синквейна развивает образное мышление</a:t>
            </a:r>
            <a:r>
              <a:rPr lang="ru-RU" dirty="0" smtClean="0"/>
              <a:t>.</a:t>
            </a:r>
          </a:p>
          <a:p>
            <a:pPr algn="ctr"/>
            <a:r>
              <a:rPr lang="ru-RU" sz="3200" dirty="0"/>
              <a:t>Кошка.</a:t>
            </a:r>
          </a:p>
          <a:p>
            <a:pPr marL="0" indent="0" algn="ctr">
              <a:buNone/>
            </a:pPr>
            <a:r>
              <a:rPr lang="ru-RU" sz="3200" dirty="0"/>
              <a:t>Пушистая, ласковая.</a:t>
            </a:r>
          </a:p>
          <a:p>
            <a:pPr marL="0" indent="0" algn="ctr">
              <a:buNone/>
            </a:pPr>
            <a:r>
              <a:rPr lang="ru-RU" sz="3200" dirty="0" err="1"/>
              <a:t>Мурлыкает</a:t>
            </a:r>
            <a:r>
              <a:rPr lang="ru-RU" sz="3200" dirty="0"/>
              <a:t>, играет, бегает.</a:t>
            </a:r>
          </a:p>
          <a:p>
            <a:pPr marL="0" indent="0" algn="ctr">
              <a:buNone/>
            </a:pPr>
            <a:r>
              <a:rPr lang="ru-RU" sz="3200" dirty="0"/>
              <a:t>Любимый домашний питомец.</a:t>
            </a:r>
          </a:p>
          <a:p>
            <a:pPr marL="0" indent="0" algn="ctr">
              <a:buNone/>
            </a:pPr>
            <a:r>
              <a:rPr lang="ru-RU" sz="3200" dirty="0"/>
              <a:t>Животное.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78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085184"/>
            <a:ext cx="7626424" cy="1087016"/>
          </a:xfrm>
        </p:spPr>
        <p:txBody>
          <a:bodyPr>
            <a:normAutofit/>
          </a:bodyPr>
          <a:lstStyle/>
          <a:p>
            <a:pPr algn="ctr"/>
            <a:r>
              <a:rPr lang="ru-RU" b="1" i="1" dirty="0"/>
              <a:t>История возникновения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Синквейн (от фр. </a:t>
            </a:r>
            <a:r>
              <a:rPr lang="ru-RU" sz="3200" dirty="0" err="1"/>
              <a:t>cinquains</a:t>
            </a:r>
            <a:r>
              <a:rPr lang="ru-RU" sz="3200" dirty="0"/>
              <a:t>, англ. </a:t>
            </a:r>
            <a:r>
              <a:rPr lang="ru-RU" sz="3200" dirty="0" err="1"/>
              <a:t>cinquain</a:t>
            </a:r>
            <a:r>
              <a:rPr lang="ru-RU" sz="3200" dirty="0"/>
              <a:t>) — </a:t>
            </a:r>
            <a:r>
              <a:rPr lang="ru-RU" sz="3200" dirty="0" smtClean="0"/>
              <a:t>пяти строчная </a:t>
            </a:r>
            <a:r>
              <a:rPr lang="ru-RU" sz="3200" dirty="0"/>
              <a:t>стихотворная форма, возникшая </a:t>
            </a:r>
            <a:r>
              <a:rPr lang="ru-RU" sz="3200" dirty="0" smtClean="0"/>
              <a:t>в</a:t>
            </a:r>
          </a:p>
          <a:p>
            <a:pPr marL="0" indent="0" algn="just">
              <a:buNone/>
            </a:pPr>
            <a:r>
              <a:rPr lang="ru-RU" sz="3200" dirty="0" smtClean="0"/>
              <a:t> </a:t>
            </a:r>
            <a:r>
              <a:rPr lang="ru-RU" sz="3200" dirty="0"/>
              <a:t>США в начале XX века под влиянием японской поэзии.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78771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01208"/>
            <a:ext cx="7626424" cy="8709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История </a:t>
            </a:r>
            <a:r>
              <a:rPr lang="ru-RU" b="1" i="1" dirty="0" smtClean="0"/>
              <a:t>возникновения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7594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В начале XX века форму синквейна разработала американская поэтесса Аделаида </a:t>
            </a:r>
            <a:r>
              <a:rPr lang="ru-RU" sz="3200" dirty="0" err="1"/>
              <a:t>Крэпси</a:t>
            </a:r>
            <a:r>
              <a:rPr lang="ru-RU" sz="3200" dirty="0"/>
              <a:t> (</a:t>
            </a:r>
            <a:r>
              <a:rPr lang="ru-RU" sz="3200" dirty="0" err="1"/>
              <a:t>Adelaide</a:t>
            </a:r>
            <a:r>
              <a:rPr lang="ru-RU" sz="3200" dirty="0"/>
              <a:t> </a:t>
            </a:r>
            <a:r>
              <a:rPr lang="ru-RU" sz="3200" dirty="0" err="1"/>
              <a:t>Crapsey</a:t>
            </a:r>
            <a:r>
              <a:rPr lang="ru-RU" sz="3200" dirty="0"/>
              <a:t>), опиравшаяся на знакомство с японскими миниатюрами хайку и танка. </a:t>
            </a:r>
            <a:r>
              <a:rPr lang="ru-RU" sz="3200" dirty="0" err="1"/>
              <a:t>Синквейны</a:t>
            </a:r>
            <a:r>
              <a:rPr lang="ru-RU" sz="3200" dirty="0"/>
              <a:t> вошли в её посмертное собрание стихотворений, изданное в 1914 году и несколько раз </a:t>
            </a:r>
            <a:r>
              <a:rPr lang="ru-RU" sz="3200" dirty="0" smtClean="0"/>
              <a:t>переиздававшийся.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80124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229200"/>
            <a:ext cx="7626424" cy="943000"/>
          </a:xfrm>
        </p:spPr>
        <p:txBody>
          <a:bodyPr/>
          <a:lstStyle/>
          <a:p>
            <a:pPr algn="ctr"/>
            <a:r>
              <a:rPr lang="ru-RU" i="1" dirty="0" smtClean="0"/>
              <a:t>Виды синквейнов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/>
              <a:t>Традиционный синквейн </a:t>
            </a:r>
            <a:r>
              <a:rPr lang="ru-RU" sz="2800" dirty="0"/>
              <a:t>состоит из пяти строк и основан на подсчёте слогов в каждом стихе: его слоговая структура — 2—4—6—8—2, всего 22 слога (в хайку 17, в танка — </a:t>
            </a:r>
            <a:r>
              <a:rPr lang="ru-RU" sz="2800" dirty="0" smtClean="0"/>
              <a:t>31)</a:t>
            </a:r>
          </a:p>
          <a:p>
            <a:pPr marL="0" indent="0" algn="ctr">
              <a:buNone/>
            </a:pPr>
            <a:r>
              <a:rPr lang="ru-RU" sz="2800" dirty="0" smtClean="0"/>
              <a:t>Бог </a:t>
            </a:r>
            <a:r>
              <a:rPr lang="ru-RU" sz="2800" dirty="0"/>
              <a:t>дал</a:t>
            </a:r>
          </a:p>
          <a:p>
            <a:pPr marL="0" indent="0" algn="ctr">
              <a:buNone/>
            </a:pPr>
            <a:r>
              <a:rPr lang="ru-RU" sz="2800" dirty="0" smtClean="0"/>
              <a:t>Вороне </a:t>
            </a:r>
            <a:r>
              <a:rPr lang="ru-RU" sz="2800" dirty="0"/>
              <a:t>сыр,</a:t>
            </a:r>
          </a:p>
          <a:p>
            <a:pPr marL="0" indent="0" algn="ctr">
              <a:buNone/>
            </a:pPr>
            <a:r>
              <a:rPr lang="ru-RU" sz="2800" dirty="0" smtClean="0"/>
              <a:t>Польстилась </a:t>
            </a:r>
            <a:r>
              <a:rPr lang="ru-RU" sz="2800" dirty="0"/>
              <a:t>та на </a:t>
            </a:r>
            <a:r>
              <a:rPr lang="ru-RU" sz="2800" dirty="0" smtClean="0"/>
              <a:t>лесть</a:t>
            </a:r>
          </a:p>
          <a:p>
            <a:pPr marL="0" indent="0" algn="ctr">
              <a:buNone/>
            </a:pPr>
            <a:r>
              <a:rPr lang="ru-RU" sz="2800" dirty="0" smtClean="0"/>
              <a:t>Не </a:t>
            </a:r>
            <a:r>
              <a:rPr lang="ru-RU" sz="2800" dirty="0"/>
              <a:t>надо разевать свой </a:t>
            </a:r>
            <a:r>
              <a:rPr lang="ru-RU" sz="2800" dirty="0" smtClean="0"/>
              <a:t>рот</a:t>
            </a:r>
          </a:p>
          <a:p>
            <a:pPr marL="0" indent="0" algn="ctr">
              <a:buNone/>
            </a:pPr>
            <a:r>
              <a:rPr lang="ru-RU" sz="2800" dirty="0"/>
              <a:t>Зазря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1673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229200"/>
            <a:ext cx="7626424" cy="943000"/>
          </a:xfrm>
        </p:spPr>
        <p:txBody>
          <a:bodyPr/>
          <a:lstStyle/>
          <a:p>
            <a:pPr algn="ctr"/>
            <a:r>
              <a:rPr lang="ru-RU" i="1" dirty="0" smtClean="0"/>
              <a:t>Виды синквейнов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 smtClean="0"/>
              <a:t>Авторы</a:t>
            </a:r>
            <a:r>
              <a:rPr lang="ru-RU" sz="2800" dirty="0"/>
              <a:t>, развивавшие форму в дальнейшем, предложили ряд её вариаций:</a:t>
            </a:r>
          </a:p>
          <a:p>
            <a:pPr algn="just"/>
            <a:r>
              <a:rPr lang="ru-RU" sz="2800" b="1" i="1" dirty="0"/>
              <a:t>Обратный синквейн</a:t>
            </a:r>
            <a:r>
              <a:rPr lang="ru-RU" sz="2800" dirty="0"/>
              <a:t> (</a:t>
            </a:r>
            <a:r>
              <a:rPr lang="ru-RU" sz="2800" dirty="0" err="1"/>
              <a:t>Reverse</a:t>
            </a:r>
            <a:r>
              <a:rPr lang="ru-RU" sz="2800" dirty="0"/>
              <a:t> </a:t>
            </a:r>
            <a:r>
              <a:rPr lang="ru-RU" sz="2800" dirty="0" err="1"/>
              <a:t>cinquain</a:t>
            </a:r>
            <a:r>
              <a:rPr lang="ru-RU" sz="2800" dirty="0"/>
              <a:t>) — с обратной последовательностью стихов (2—8—6—4—2</a:t>
            </a:r>
            <a:r>
              <a:rPr lang="ru-RU" sz="2800" dirty="0" smtClean="0"/>
              <a:t>);</a:t>
            </a:r>
          </a:p>
          <a:p>
            <a:pPr marL="0" indent="0" algn="ctr">
              <a:buNone/>
            </a:pPr>
            <a:r>
              <a:rPr lang="ru-RU" sz="2800" dirty="0" smtClean="0"/>
              <a:t>Прямо</a:t>
            </a:r>
            <a:endParaRPr lang="ru-RU" sz="2800" dirty="0"/>
          </a:p>
          <a:p>
            <a:pPr marL="0" indent="0" algn="ctr">
              <a:buNone/>
            </a:pPr>
            <a:r>
              <a:rPr lang="ru-RU" sz="2800" dirty="0" smtClean="0"/>
              <a:t>Предстаёт </a:t>
            </a:r>
            <a:r>
              <a:rPr lang="ru-RU" sz="2800" dirty="0"/>
              <a:t>гроза пред нами</a:t>
            </a:r>
          </a:p>
          <a:p>
            <a:pPr marL="0" indent="0" algn="ctr">
              <a:buNone/>
            </a:pPr>
            <a:r>
              <a:rPr lang="ru-RU" sz="2800" dirty="0" smtClean="0"/>
              <a:t>Превращая </a:t>
            </a:r>
            <a:r>
              <a:rPr lang="ru-RU" sz="2800" dirty="0"/>
              <a:t>в </a:t>
            </a:r>
            <a:r>
              <a:rPr lang="ru-RU" sz="2800" dirty="0" smtClean="0"/>
              <a:t>реку</a:t>
            </a:r>
          </a:p>
          <a:p>
            <a:pPr marL="0" indent="0" algn="ctr">
              <a:buNone/>
            </a:pPr>
            <a:r>
              <a:rPr lang="ru-RU" sz="2800" dirty="0" smtClean="0"/>
              <a:t>Автострады</a:t>
            </a:r>
          </a:p>
          <a:p>
            <a:pPr marL="0" indent="0" algn="ctr">
              <a:buNone/>
            </a:pPr>
            <a:r>
              <a:rPr lang="ru-RU" sz="2800" dirty="0"/>
              <a:t>Вектор</a:t>
            </a:r>
          </a:p>
          <a:p>
            <a:pPr marL="0" indent="0" algn="ctr">
              <a:buNone/>
            </a:pPr>
            <a:r>
              <a:rPr lang="ru-RU" sz="2800" dirty="0" smtClean="0"/>
              <a:t>Зеркальный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1673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229200"/>
            <a:ext cx="7626424" cy="943000"/>
          </a:xfrm>
        </p:spPr>
        <p:txBody>
          <a:bodyPr/>
          <a:lstStyle/>
          <a:p>
            <a:pPr algn="ctr"/>
            <a:r>
              <a:rPr lang="ru-RU" i="1" dirty="0" smtClean="0"/>
              <a:t>Виды синквейнов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04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i="1" dirty="0" smtClean="0"/>
              <a:t>Зеркальный </a:t>
            </a:r>
            <a:r>
              <a:rPr lang="ru-RU" sz="2800" b="1" i="1" dirty="0"/>
              <a:t>синквейн</a:t>
            </a:r>
            <a:r>
              <a:rPr lang="ru-RU" sz="2800" dirty="0"/>
              <a:t> (</a:t>
            </a:r>
            <a:r>
              <a:rPr lang="ru-RU" sz="2800" dirty="0" err="1"/>
              <a:t>Mirror</a:t>
            </a:r>
            <a:r>
              <a:rPr lang="ru-RU" sz="2800" dirty="0"/>
              <a:t> </a:t>
            </a:r>
            <a:r>
              <a:rPr lang="ru-RU" sz="2800" dirty="0" err="1"/>
              <a:t>cinquain</a:t>
            </a:r>
            <a:r>
              <a:rPr lang="ru-RU" sz="2800" dirty="0"/>
              <a:t>) — форма из двух </a:t>
            </a:r>
            <a:r>
              <a:rPr lang="ru-RU" sz="2800" dirty="0" err="1"/>
              <a:t>пятистрочных</a:t>
            </a:r>
            <a:r>
              <a:rPr lang="ru-RU" sz="2800" dirty="0"/>
              <a:t> строф, где первая — это традиционный, а вторая — обратный </a:t>
            </a:r>
            <a:r>
              <a:rPr lang="ru-RU" sz="2800" dirty="0" err="1"/>
              <a:t>синквейны</a:t>
            </a:r>
            <a:r>
              <a:rPr lang="ru-RU" dirty="0" smtClean="0"/>
              <a:t>;</a:t>
            </a:r>
          </a:p>
          <a:p>
            <a:pPr marL="0" indent="0" algn="ctr">
              <a:buNone/>
            </a:pPr>
            <a:r>
              <a:rPr lang="ru-RU" dirty="0"/>
              <a:t>Грозен</a:t>
            </a:r>
          </a:p>
          <a:p>
            <a:pPr marL="0" indent="0" algn="ctr">
              <a:buNone/>
            </a:pPr>
            <a:r>
              <a:rPr lang="ru-RU" dirty="0" smtClean="0"/>
              <a:t>Грома </a:t>
            </a:r>
            <a:r>
              <a:rPr lang="ru-RU" dirty="0"/>
              <a:t>грохот</a:t>
            </a:r>
          </a:p>
          <a:p>
            <a:pPr marL="0" indent="0" algn="ctr">
              <a:buNone/>
            </a:pPr>
            <a:r>
              <a:rPr lang="ru-RU" dirty="0" smtClean="0"/>
              <a:t>Будто </a:t>
            </a:r>
            <a:r>
              <a:rPr lang="ru-RU" dirty="0"/>
              <a:t>в тучах порох</a:t>
            </a:r>
          </a:p>
          <a:p>
            <a:pPr marL="0" indent="0" algn="ctr">
              <a:buNone/>
            </a:pPr>
            <a:r>
              <a:rPr lang="ru-RU" dirty="0" smtClean="0"/>
              <a:t>Взорван </a:t>
            </a:r>
            <a:r>
              <a:rPr lang="ru-RU" dirty="0"/>
              <a:t>искрой метеора</a:t>
            </a:r>
          </a:p>
          <a:p>
            <a:pPr marL="0" indent="0" algn="ctr">
              <a:buNone/>
            </a:pPr>
            <a:r>
              <a:rPr lang="ru-RU" dirty="0" smtClean="0"/>
              <a:t>Просто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Скоро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Небо </a:t>
            </a:r>
            <a:r>
              <a:rPr lang="ru-RU" dirty="0"/>
              <a:t>станет чёрным морем</a:t>
            </a:r>
          </a:p>
          <a:p>
            <a:pPr marL="0" indent="0" algn="ctr">
              <a:buNone/>
            </a:pPr>
            <a:r>
              <a:rPr lang="ru-RU" dirty="0" smtClean="0"/>
              <a:t>Даже </a:t>
            </a:r>
            <a:r>
              <a:rPr lang="ru-RU" dirty="0"/>
              <a:t>жабры эха</a:t>
            </a:r>
          </a:p>
          <a:p>
            <a:pPr marL="0" indent="0" algn="ctr">
              <a:buNone/>
            </a:pPr>
            <a:r>
              <a:rPr lang="ru-RU" dirty="0" smtClean="0"/>
              <a:t>Пахнут рыбьим</a:t>
            </a:r>
          </a:p>
          <a:p>
            <a:pPr marL="0" indent="0" algn="ctr">
              <a:buNone/>
            </a:pPr>
            <a:r>
              <a:rPr lang="ru-RU" dirty="0" smtClean="0"/>
              <a:t>Смехом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73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877272"/>
            <a:ext cx="7626424" cy="798984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Виды синквейнов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332656"/>
            <a:ext cx="7986464" cy="5328592"/>
          </a:xfrm>
        </p:spPr>
        <p:txBody>
          <a:bodyPr>
            <a:noAutofit/>
          </a:bodyPr>
          <a:lstStyle/>
          <a:p>
            <a:r>
              <a:rPr lang="ru-RU" b="1" i="1" dirty="0" smtClean="0"/>
              <a:t>Синквейн-бабочка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Butterfly</a:t>
            </a:r>
            <a:r>
              <a:rPr lang="ru-RU" dirty="0"/>
              <a:t> </a:t>
            </a:r>
            <a:r>
              <a:rPr lang="ru-RU" dirty="0" err="1"/>
              <a:t>cinquain</a:t>
            </a:r>
            <a:r>
              <a:rPr lang="ru-RU" dirty="0"/>
              <a:t>) — </a:t>
            </a:r>
            <a:r>
              <a:rPr lang="ru-RU" dirty="0" err="1"/>
              <a:t>девятистрочная</a:t>
            </a:r>
            <a:r>
              <a:rPr lang="ru-RU" dirty="0"/>
              <a:t> форма со слоговой структурой 2—4—6—8—2—8—6—4—2</a:t>
            </a:r>
            <a:r>
              <a:rPr lang="ru-RU" dirty="0" smtClean="0"/>
              <a:t>;</a:t>
            </a:r>
          </a:p>
          <a:p>
            <a:pPr marL="0" indent="0" algn="ctr">
              <a:buNone/>
            </a:pPr>
            <a:r>
              <a:rPr lang="ru-RU" dirty="0"/>
              <a:t>В диком</a:t>
            </a:r>
          </a:p>
          <a:p>
            <a:pPr marL="0" indent="0" algn="ctr">
              <a:buNone/>
            </a:pPr>
            <a:r>
              <a:rPr lang="ru-RU" dirty="0" smtClean="0"/>
              <a:t>Странном </a:t>
            </a:r>
            <a:r>
              <a:rPr lang="ru-RU" dirty="0"/>
              <a:t>танце</a:t>
            </a:r>
          </a:p>
          <a:p>
            <a:pPr marL="0" indent="0" algn="ctr">
              <a:buNone/>
            </a:pPr>
            <a:r>
              <a:rPr lang="ru-RU" dirty="0" smtClean="0"/>
              <a:t>Как </a:t>
            </a:r>
            <a:r>
              <a:rPr lang="ru-RU" dirty="0"/>
              <a:t>протуберанцы</a:t>
            </a:r>
          </a:p>
          <a:p>
            <a:pPr marL="0" indent="0" algn="ctr">
              <a:buNone/>
            </a:pPr>
            <a:r>
              <a:rPr lang="ru-RU" dirty="0" smtClean="0"/>
              <a:t>Скачут </a:t>
            </a:r>
            <a:r>
              <a:rPr lang="ru-RU" dirty="0"/>
              <a:t>молнии-скелеты</a:t>
            </a:r>
          </a:p>
          <a:p>
            <a:pPr marL="0" indent="0" algn="ctr">
              <a:buNone/>
            </a:pPr>
            <a:r>
              <a:rPr lang="ru-RU" dirty="0" smtClean="0"/>
              <a:t>Это</a:t>
            </a:r>
          </a:p>
          <a:p>
            <a:pPr marL="0" indent="0" algn="ctr">
              <a:buNone/>
            </a:pPr>
            <a:r>
              <a:rPr lang="ru-RU" dirty="0" smtClean="0"/>
              <a:t>Видно </a:t>
            </a:r>
            <a:r>
              <a:rPr lang="ru-RU" dirty="0"/>
              <a:t>из пучины Леты</a:t>
            </a:r>
          </a:p>
          <a:p>
            <a:pPr marL="0" indent="0" algn="ctr">
              <a:buNone/>
            </a:pPr>
            <a:r>
              <a:rPr lang="ru-RU" dirty="0" smtClean="0"/>
              <a:t>Атлантиды </a:t>
            </a:r>
            <a:r>
              <a:rPr lang="ru-RU" dirty="0"/>
              <a:t>бесы</a:t>
            </a:r>
          </a:p>
          <a:p>
            <a:pPr marL="0" indent="0" algn="ctr">
              <a:buNone/>
            </a:pPr>
            <a:r>
              <a:rPr lang="ru-RU" dirty="0" smtClean="0"/>
              <a:t>Вышли </a:t>
            </a:r>
            <a:r>
              <a:rPr lang="ru-RU" dirty="0"/>
              <a:t>шпарить</a:t>
            </a:r>
          </a:p>
          <a:p>
            <a:pPr marL="0" indent="0" algn="ctr">
              <a:buNone/>
            </a:pPr>
            <a:r>
              <a:rPr lang="ru-RU" dirty="0" smtClean="0"/>
              <a:t>Мессу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73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229200"/>
            <a:ext cx="7626424" cy="943000"/>
          </a:xfrm>
        </p:spPr>
        <p:txBody>
          <a:bodyPr/>
          <a:lstStyle/>
          <a:p>
            <a:pPr algn="ctr"/>
            <a:r>
              <a:rPr lang="ru-RU" i="1" dirty="0" smtClean="0"/>
              <a:t>Виды синквейнов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698432" cy="461540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/>
          </a:p>
          <a:p>
            <a:r>
              <a:rPr lang="ru-RU" sz="2800" b="1" i="1" dirty="0"/>
              <a:t>Корона синквейнов</a:t>
            </a:r>
            <a:r>
              <a:rPr lang="ru-RU" sz="2800" dirty="0"/>
              <a:t> (</a:t>
            </a:r>
            <a:r>
              <a:rPr lang="ru-RU" sz="2800" dirty="0" err="1"/>
              <a:t>Crown</a:t>
            </a:r>
            <a:r>
              <a:rPr lang="ru-RU" sz="2800" dirty="0"/>
              <a:t> </a:t>
            </a:r>
            <a:r>
              <a:rPr lang="ru-RU" sz="2800" dirty="0" err="1"/>
              <a:t>cinquain</a:t>
            </a:r>
            <a:r>
              <a:rPr lang="ru-RU" sz="2800" dirty="0"/>
              <a:t>) — 5 традиционных синквейнов, образующих завершенное стихотворение;</a:t>
            </a:r>
          </a:p>
          <a:p>
            <a:r>
              <a:rPr lang="ru-RU" sz="2800" b="1" i="1" dirty="0"/>
              <a:t>Гирлянда синквейнов</a:t>
            </a:r>
            <a:r>
              <a:rPr lang="ru-RU" sz="2800" dirty="0"/>
              <a:t> (</a:t>
            </a:r>
            <a:r>
              <a:rPr lang="ru-RU" sz="2800" dirty="0" err="1"/>
              <a:t>Garland</a:t>
            </a:r>
            <a:r>
              <a:rPr lang="ru-RU" sz="2800" dirty="0"/>
              <a:t> </a:t>
            </a:r>
            <a:r>
              <a:rPr lang="ru-RU" sz="2800" dirty="0" err="1"/>
              <a:t>cinquain</a:t>
            </a:r>
            <a:r>
              <a:rPr lang="ru-RU" sz="2800" dirty="0"/>
              <a:t>) — аналог венка сонетов, корона синквейнов, к которой добавлен шестой синквейн, где первая строка взята из первого синквейна, вторая строка из второго, и т. д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1673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626424" cy="1600200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Дидактический </a:t>
            </a:r>
            <a:r>
              <a:rPr lang="ru-RU" b="1" i="1" dirty="0" smtClean="0"/>
              <a:t>синквейн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548680"/>
            <a:ext cx="7543800" cy="4896544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Дидактический синквейн развился в практике американской школы. В этом жанре текст основывается не на слоговой зависимости, а на содержательной и синтаксической заданности каждой строки.</a:t>
            </a:r>
          </a:p>
          <a:p>
            <a:pPr algn="just"/>
            <a:r>
              <a:rPr lang="ru-RU" dirty="0"/>
              <a:t>Первая строка — тема синквейна, заключает в себе одно слово (обычно существительное или местоимение), которое обозначает объект или предмет, о котором пойдет речь.</a:t>
            </a:r>
          </a:p>
          <a:p>
            <a:pPr algn="just"/>
            <a:r>
              <a:rPr lang="ru-RU" dirty="0"/>
              <a:t>Вторая строка — два слова (чаще всего прилагательные или причастия), они дают описание признаков и свойств выбранного в </a:t>
            </a:r>
            <a:r>
              <a:rPr lang="ru-RU" dirty="0" err="1"/>
              <a:t>синквейне</a:t>
            </a:r>
            <a:r>
              <a:rPr lang="ru-RU" dirty="0"/>
              <a:t> предмета или объекта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994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50</TotalTime>
  <Words>765</Words>
  <Application>Microsoft Office PowerPoint</Application>
  <PresentationFormat>Экран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NewsPrint</vt:lpstr>
      <vt:lpstr>Синквейн</vt:lpstr>
      <vt:lpstr>История возникновения</vt:lpstr>
      <vt:lpstr>История возникновения</vt:lpstr>
      <vt:lpstr>Виды синквейнов</vt:lpstr>
      <vt:lpstr>Виды синквейнов</vt:lpstr>
      <vt:lpstr>Виды синквейнов</vt:lpstr>
      <vt:lpstr>Виды синквейнов</vt:lpstr>
      <vt:lpstr>Виды синквейнов</vt:lpstr>
      <vt:lpstr>Дидактический синквейн</vt:lpstr>
      <vt:lpstr>Синквейн с точки зрения педагогики</vt:lpstr>
      <vt:lpstr>Синквейн с точки зрения педагогики</vt:lpstr>
      <vt:lpstr>Синквейн с точки зрения педагогики</vt:lpstr>
      <vt:lpstr>Синквейн с точки зрения педагогики</vt:lpstr>
      <vt:lpstr>Слайд 14</vt:lpstr>
      <vt:lpstr>Вывод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Синквейн</dc:title>
  <dc:creator>user</dc:creator>
  <cp:lastModifiedBy>Люда</cp:lastModifiedBy>
  <cp:revision>5</cp:revision>
  <dcterms:created xsi:type="dcterms:W3CDTF">2012-12-19T01:16:56Z</dcterms:created>
  <dcterms:modified xsi:type="dcterms:W3CDTF">2018-11-26T09:23:05Z</dcterms:modified>
</cp:coreProperties>
</file>