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6"/>
  </p:notesMasterIdLst>
  <p:sldIdLst>
    <p:sldId id="268" r:id="rId2"/>
    <p:sldId id="297" r:id="rId3"/>
    <p:sldId id="300" r:id="rId4"/>
    <p:sldId id="299" r:id="rId5"/>
  </p:sldIdLst>
  <p:sldSz cx="12192000" cy="6858000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9D5E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57" autoAdjust="0"/>
    <p:restoredTop sz="93861" autoAdjust="0"/>
  </p:normalViewPr>
  <p:slideViewPr>
    <p:cSldViewPr>
      <p:cViewPr varScale="1">
        <p:scale>
          <a:sx n="66" d="100"/>
          <a:sy n="66" d="100"/>
        </p:scale>
        <p:origin x="-57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6080363" cy="460803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rgbClr val="FF33CC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14E-4252-8A2F-8F11E2294D0C}"/>
              </c:ext>
            </c:extLst>
          </c:dPt>
          <c:dPt>
            <c:idx val="1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14E-4252-8A2F-8F11E2294D0C}"/>
              </c:ext>
            </c:extLst>
          </c:dPt>
          <c:dPt>
            <c:idx val="2"/>
            <c:spPr>
              <a:solidFill>
                <a:srgbClr val="00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14E-4252-8A2F-8F11E2294D0C}"/>
              </c:ext>
            </c:extLst>
          </c:dPt>
          <c:dPt>
            <c:idx val="3"/>
            <c:spPr>
              <a:solidFill>
                <a:srgbClr val="FF993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14E-4252-8A2F-8F11E2294D0C}"/>
              </c:ext>
            </c:extLst>
          </c:dPt>
          <c:dPt>
            <c:idx val="4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14E-4252-8A2F-8F11E2294D0C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8D969E7-C09E-4D68-BD21-8102C679FC1A}" type="PERCENTAGE">
                      <a:rPr lang="en-US" sz="1800"/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 w="15875">
                  <a:solidFill>
                    <a:schemeClr val="accent1">
                      <a:alpha val="96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3384333759046401E-2"/>
                      <c:h val="6.986884363202430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4E-4252-8A2F-8F11E2294D0C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278FA3-B93E-4FDB-9118-207927F35D53}" type="PERCENTAGE">
                      <a:rPr lang="en-US" sz="1800"/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 w="15875">
                  <a:solidFill>
                    <a:schemeClr val="accent1">
                      <a:alpha val="96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4.6896466581524056E-2"/>
                      <c:h val="7.486392819349620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4E-4252-8A2F-8F11E2294D0C}"/>
                </c:ext>
              </c:extLst>
            </c:dLbl>
            <c:dLbl>
              <c:idx val="2"/>
              <c:layout>
                <c:manualLayout>
                  <c:x val="6.6365857811834836E-2"/>
                  <c:y val="0.195661297081867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1E271B-4244-46B8-9031-3364E7C69400}" type="PERCENTAGE">
                      <a:rPr lang="en-US" sz="1800"/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 w="15875">
                  <a:solidFill>
                    <a:srgbClr val="0066FF">
                      <a:alpha val="96000"/>
                    </a:srgb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9.5740740740740737E-2"/>
                      <c:h val="0.12779777527809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14E-4252-8A2F-8F11E2294D0C}"/>
                </c:ext>
              </c:extLst>
            </c:dLbl>
            <c:dLbl>
              <c:idx val="3"/>
              <c:layout>
                <c:manualLayout>
                  <c:x val="1.6455087271179187E-2"/>
                  <c:y val="0.137364825440476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2B8C369-FDFA-4C3A-9DC2-FAEF05E2BF4E}" type="PERCENTAGE">
                      <a:rPr lang="en-US" sz="1800"/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 w="15875">
                  <a:solidFill>
                    <a:schemeClr val="accent1">
                      <a:alpha val="96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4.6384674329501913E-2"/>
                      <c:h val="0.123497959389962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4E-4252-8A2F-8F11E2294D0C}"/>
                </c:ext>
              </c:extLst>
            </c:dLbl>
            <c:dLbl>
              <c:idx val="4"/>
              <c:layout>
                <c:manualLayout>
                  <c:x val="-1.5617454235845084E-2"/>
                  <c:y val="4.455399106273179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D332DC4-58DC-48BC-A677-03BFEBD5799D}" type="PERCENTAGE">
                      <a:rPr lang="en-US" sz="1800">
                        <a:solidFill>
                          <a:schemeClr val="bg1"/>
                        </a:solidFill>
                      </a:rPr>
                      <a:pPr>
                        <a:defRPr sz="10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[ПРОЦЕНТ]</a:t>
                    </a:fld>
                    <a:endParaRPr lang="ru-RU"/>
                  </a:p>
                </c:rich>
              </c:tx>
              <c:spPr>
                <a:noFill/>
                <a:ln w="15875">
                  <a:solidFill>
                    <a:schemeClr val="accent1">
                      <a:alpha val="96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4.5804342273307791E-2"/>
                      <c:h val="9.79162434446889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14E-4252-8A2F-8F11E2294D0C}"/>
                </c:ext>
              </c:extLst>
            </c:dLbl>
            <c:spPr>
              <a:noFill/>
              <a:ln w="15875">
                <a:solidFill>
                  <a:schemeClr val="accent1">
                    <a:alpha val="96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4 - владею отлично</c:v>
                </c:pt>
                <c:pt idx="1">
                  <c:v>3 - знаю хорошо</c:v>
                </c:pt>
                <c:pt idx="2">
                  <c:v>2 - частичные знания</c:v>
                </c:pt>
                <c:pt idx="3">
                  <c:v>1 - скудные знания</c:v>
                </c:pt>
                <c:pt idx="4">
                  <c:v>0 - знания отсутствуют по данному разделу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33.130000000000003</c:v>
                </c:pt>
                <c:pt idx="1">
                  <c:v>50.160000000000004</c:v>
                </c:pt>
                <c:pt idx="2">
                  <c:v>13.129999999999999</c:v>
                </c:pt>
                <c:pt idx="3">
                  <c:v>0.9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414E-4252-8A2F-8F11E2294D0C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58469720799167169"/>
          <c:y val="4.4400699912510507E-4"/>
          <c:w val="0.38616670411297704"/>
          <c:h val="0.97123484564429441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E562-E05A-4626-B3AF-5F0B868819D9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19D9-560B-443C-B598-BE18CE88D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82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3325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7111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1366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xmlns="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xmlns="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3" y="233363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xmlns="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3" y="2528888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3188260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xmlns="" val="234495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xmlns="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xmlns="" val="1544978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xmlns="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1295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ECD6CA42-8F84-4EF7-AC44-C6D7CA7B5256}"/>
              </a:ext>
            </a:extLst>
          </p:cNvPr>
          <p:cNvGrpSpPr/>
          <p:nvPr userDrawn="1"/>
        </p:nvGrpSpPr>
        <p:grpSpPr>
          <a:xfrm>
            <a:off x="0" y="49500"/>
            <a:ext cx="2844750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xmlns="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xmlns="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251451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xmlns="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044881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xmlns="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xmlns="" id="{73640FF5-D492-4210-9DE4-D7B66426125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xmlns="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D1C3AA05-E7C7-4C27-A908-2E47AFEBA600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xmlns="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xmlns="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541582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устой слайд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81E132A-DAAE-4C5A-9799-9BEDDD0FBE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05ABEC81-0435-44F8-AC84-9AA06776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2E9A5681-179B-43EF-A41E-7921E27CA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4075"/>
            <a:ext cx="10515600" cy="15303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38154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60A1B-7C75-48B0-B3D0-D27775F6F40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E0B6-A684-4FF2-B1F5-28B763E740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xmlns="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57469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758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6216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433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6566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626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6950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6538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hyperlink" Target="https://presentation-creation.ru/" TargetMode="Externa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1"/>
            <a:extLst>
              <a:ext uri="{FF2B5EF4-FFF2-40B4-BE49-F238E27FC236}">
                <a16:creationId xmlns:a16="http://schemas.microsoft.com/office/drawing/2014/main" xmlns="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5155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60" r:id="rId12"/>
    <p:sldLayoutId id="2147483655" r:id="rId13"/>
    <p:sldLayoutId id="2147483664" r:id="rId14"/>
    <p:sldLayoutId id="2147483663" r:id="rId15"/>
    <p:sldLayoutId id="2147483665" r:id="rId16"/>
    <p:sldLayoutId id="2147483667" r:id="rId17"/>
    <p:sldLayoutId id="2147483666" r:id="rId18"/>
    <p:sldLayoutId id="2147483669" r:id="rId19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>
            <a:extLst>
              <a:ext uri="{FF2B5EF4-FFF2-40B4-BE49-F238E27FC236}">
                <a16:creationId xmlns:a16="http://schemas.microsoft.com/office/drawing/2014/main" xmlns="" id="{63BD5CF2-629F-40A3-A70D-28143C9C92C9}"/>
              </a:ext>
            </a:extLst>
          </p:cNvPr>
          <p:cNvSpPr/>
          <p:nvPr/>
        </p:nvSpPr>
        <p:spPr>
          <a:xfrm rot="5400000" flipH="1">
            <a:off x="1295868" y="-1290111"/>
            <a:ext cx="5407043" cy="802671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xmlns="" id="{B64AA22A-B50C-48B0-8F79-C67BD8E26428}"/>
              </a:ext>
            </a:extLst>
          </p:cNvPr>
          <p:cNvSpPr/>
          <p:nvPr/>
        </p:nvSpPr>
        <p:spPr>
          <a:xfrm rot="16200000">
            <a:off x="2632127" y="-2583406"/>
            <a:ext cx="6983999" cy="12187712"/>
          </a:xfrm>
          <a:prstGeom prst="triangle">
            <a:avLst>
              <a:gd name="adj" fmla="val 50000"/>
            </a:avLst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xmlns="" id="{E1D757C1-6766-4E7C-915C-54C563837BD8}"/>
              </a:ext>
            </a:extLst>
          </p:cNvPr>
          <p:cNvSpPr/>
          <p:nvPr/>
        </p:nvSpPr>
        <p:spPr>
          <a:xfrm rot="5400000" flipH="1">
            <a:off x="-59609" y="2546163"/>
            <a:ext cx="4357479" cy="4266194"/>
          </a:xfrm>
          <a:prstGeom prst="triangle">
            <a:avLst/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75DBEC4E-C82D-4689-91D4-77AC82D86C33}"/>
              </a:ext>
            </a:extLst>
          </p:cNvPr>
          <p:cNvSpPr/>
          <p:nvPr/>
        </p:nvSpPr>
        <p:spPr>
          <a:xfrm>
            <a:off x="3444173" y="2308725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xmlns="" id="{C2F92FFE-F753-45D6-8F3D-5C3DED8044D2}"/>
              </a:ext>
            </a:extLst>
          </p:cNvPr>
          <p:cNvSpPr/>
          <p:nvPr/>
        </p:nvSpPr>
        <p:spPr>
          <a:xfrm>
            <a:off x="3351000" y="3474000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xmlns="" id="{1E89EBAB-8796-4F02-921B-3A1E3F84948F}"/>
              </a:ext>
            </a:extLst>
          </p:cNvPr>
          <p:cNvSpPr txBox="1">
            <a:spLocks noChangeArrowheads="1"/>
          </p:cNvSpPr>
          <p:nvPr/>
        </p:nvSpPr>
        <p:spPr>
          <a:xfrm>
            <a:off x="2856000" y="5110763"/>
            <a:ext cx="4530725" cy="1728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C2F92FFE-F753-45D6-8F3D-5C3DED8044D2}"/>
              </a:ext>
            </a:extLst>
          </p:cNvPr>
          <p:cNvSpPr/>
          <p:nvPr/>
        </p:nvSpPr>
        <p:spPr>
          <a:xfrm>
            <a:off x="606000" y="1629000"/>
            <a:ext cx="10705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</a:rPr>
              <a:t>Диагностика </a:t>
            </a:r>
            <a:r>
              <a:rPr lang="ru-RU" sz="5400" b="1" dirty="0">
                <a:solidFill>
                  <a:srgbClr val="7030A0"/>
                </a:solidFill>
              </a:rPr>
              <a:t>профессиональных компетенций педагогов по реализации ОП ДО</a:t>
            </a:r>
            <a:endParaRPr lang="ru-RU" sz="4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120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000" y="174799"/>
            <a:ext cx="114300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+mn-lt"/>
              </a:rPr>
              <a:t>Цель: выявить возможности и затруднения педагога по реализации ОП ДО</a:t>
            </a:r>
            <a:endParaRPr lang="ru-RU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000" y="1670452"/>
            <a:ext cx="4086212" cy="487837"/>
          </a:xfrm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dirty="0" smtClean="0">
                <a:cs typeface="Calibri Light" panose="020F0302020204030204" pitchFamily="34" charset="0"/>
              </a:rPr>
              <a:t>Участвовало </a:t>
            </a:r>
            <a:r>
              <a:rPr lang="ru-RU" dirty="0" smtClean="0"/>
              <a:t> </a:t>
            </a:r>
            <a:r>
              <a:rPr lang="ru-RU" dirty="0"/>
              <a:t>1</a:t>
            </a:r>
            <a:r>
              <a:rPr lang="ru-RU" dirty="0" smtClean="0"/>
              <a:t>6 </a:t>
            </a:r>
            <a:r>
              <a:rPr lang="ru-RU" dirty="0" smtClean="0"/>
              <a:t>педагогов: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000" y="2158289"/>
            <a:ext cx="4086212" cy="2255767"/>
          </a:xfrm>
          <a:ln>
            <a:solidFill>
              <a:srgbClr val="79D5EB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sz="24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smtClean="0"/>
              <a:t>музыкальных  </a:t>
            </a:r>
            <a:r>
              <a:rPr lang="ru-RU" sz="2400" dirty="0"/>
              <a:t>руководителя, </a:t>
            </a:r>
            <a:endParaRPr lang="ru-RU" sz="2400" dirty="0" smtClean="0"/>
          </a:p>
          <a:p>
            <a:r>
              <a:rPr lang="ru-RU" sz="24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smtClean="0"/>
              <a:t>педагога-психолога</a:t>
            </a:r>
            <a:r>
              <a:rPr lang="ru-RU" sz="2400" dirty="0"/>
              <a:t>, </a:t>
            </a:r>
            <a:endParaRPr lang="ru-RU" sz="2400" dirty="0" smtClean="0"/>
          </a:p>
          <a:p>
            <a:r>
              <a:rPr lang="ru-RU" sz="2400" dirty="0" smtClean="0"/>
              <a:t>1</a:t>
            </a:r>
            <a:r>
              <a:rPr lang="ru-RU" sz="2400" dirty="0" smtClean="0"/>
              <a:t> </a:t>
            </a:r>
            <a:r>
              <a:rPr lang="ru-RU" sz="2400" dirty="0" smtClean="0"/>
              <a:t>учителя-логопеда</a:t>
            </a:r>
            <a:r>
              <a:rPr lang="ru-RU" sz="2400" dirty="0"/>
              <a:t>, </a:t>
            </a:r>
            <a:endParaRPr lang="ru-RU" sz="2400" dirty="0" smtClean="0"/>
          </a:p>
          <a:p>
            <a:r>
              <a:rPr lang="ru-RU" sz="2400" dirty="0" smtClean="0"/>
              <a:t>1 учитель </a:t>
            </a:r>
            <a:r>
              <a:rPr lang="ru-RU" sz="2400" dirty="0" err="1" smtClean="0"/>
              <a:t>бур.языка</a:t>
            </a:r>
            <a:endParaRPr lang="ru-RU" sz="2400" dirty="0" smtClean="0"/>
          </a:p>
          <a:p>
            <a:r>
              <a:rPr lang="ru-RU" sz="2400" dirty="0" smtClean="0"/>
              <a:t>1 педагог-психолог</a:t>
            </a:r>
            <a:endParaRPr lang="ru-RU" sz="2400" dirty="0" smtClean="0"/>
          </a:p>
          <a:p>
            <a:r>
              <a:rPr lang="ru-RU" sz="2400" dirty="0" smtClean="0"/>
              <a:t>10</a:t>
            </a:r>
            <a:r>
              <a:rPr lang="ru-RU" sz="2400" dirty="0" smtClean="0"/>
              <a:t> </a:t>
            </a:r>
            <a:r>
              <a:rPr lang="ru-RU" sz="2400" dirty="0" smtClean="0"/>
              <a:t>воспитателей</a:t>
            </a:r>
            <a:r>
              <a:rPr lang="ru-RU" sz="2400" dirty="0"/>
              <a:t>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51000" y="1670452"/>
            <a:ext cx="6750000" cy="469679"/>
          </a:xfrm>
          <a:ln>
            <a:solidFill>
              <a:srgbClr val="79D5EB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Оценка по </a:t>
            </a:r>
            <a:r>
              <a:rPr lang="ru-RU" dirty="0"/>
              <a:t>4 бальной </a:t>
            </a:r>
            <a:r>
              <a:rPr lang="ru-RU" dirty="0" smtClean="0"/>
              <a:t>системе: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51000" y="2140131"/>
            <a:ext cx="6750000" cy="3301498"/>
          </a:xfrm>
          <a:ln>
            <a:solidFill>
              <a:srgbClr val="79D5EB"/>
            </a:solidFill>
          </a:ln>
        </p:spPr>
        <p:txBody>
          <a:bodyPr>
            <a:normAutofit/>
          </a:bodyPr>
          <a:lstStyle/>
          <a:p>
            <a:r>
              <a:rPr lang="ru-RU" sz="2400" b="1" dirty="0"/>
              <a:t>могу обобщить свой опыт и поделиться</a:t>
            </a:r>
            <a:r>
              <a:rPr lang="ru-RU" sz="2400" dirty="0"/>
              <a:t> </a:t>
            </a:r>
            <a:r>
              <a:rPr lang="ru-RU" sz="2400" dirty="0" smtClean="0"/>
              <a:t>– </a:t>
            </a:r>
          </a:p>
          <a:p>
            <a:r>
              <a:rPr lang="ru-RU" sz="2400" dirty="0" smtClean="0"/>
              <a:t>4 – </a:t>
            </a:r>
            <a:r>
              <a:rPr lang="ru-RU" sz="2400" dirty="0"/>
              <a:t>владею отлично; </a:t>
            </a:r>
            <a:endParaRPr lang="ru-RU" sz="2400" dirty="0" smtClean="0"/>
          </a:p>
          <a:p>
            <a:r>
              <a:rPr lang="ru-RU" sz="2400" dirty="0" smtClean="0"/>
              <a:t>3 </a:t>
            </a:r>
            <a:r>
              <a:rPr lang="ru-RU" sz="2400" dirty="0"/>
              <a:t>– знаю хорошо</a:t>
            </a:r>
            <a:r>
              <a:rPr lang="ru-RU" sz="2400" dirty="0" smtClean="0"/>
              <a:t>;</a:t>
            </a:r>
          </a:p>
          <a:p>
            <a:r>
              <a:rPr lang="ru-RU" sz="2400" b="1" dirty="0"/>
              <a:t>необходима помощь</a:t>
            </a:r>
            <a:r>
              <a:rPr lang="ru-RU" sz="2400" dirty="0"/>
              <a:t> </a:t>
            </a:r>
            <a:r>
              <a:rPr lang="ru-RU" sz="2400" dirty="0" smtClean="0"/>
              <a:t>– </a:t>
            </a:r>
          </a:p>
          <a:p>
            <a:r>
              <a:rPr lang="ru-RU" sz="2400" dirty="0" smtClean="0"/>
              <a:t>2 </a:t>
            </a:r>
            <a:r>
              <a:rPr lang="ru-RU" sz="2400" dirty="0"/>
              <a:t>– частичные знания; </a:t>
            </a:r>
            <a:endParaRPr lang="ru-RU" sz="2400" dirty="0" smtClean="0"/>
          </a:p>
          <a:p>
            <a:r>
              <a:rPr lang="ru-RU" sz="2400" dirty="0"/>
              <a:t>1 – скудные знания, скорее не разбираюсь; </a:t>
            </a:r>
            <a:endParaRPr lang="ru-RU" sz="2400" dirty="0" smtClean="0"/>
          </a:p>
          <a:p>
            <a:r>
              <a:rPr lang="ru-RU" sz="2400" dirty="0" smtClean="0"/>
              <a:t>0 </a:t>
            </a:r>
            <a:r>
              <a:rPr lang="ru-RU" sz="2400" dirty="0"/>
              <a:t>– знания  отсутствуют по данному </a:t>
            </a:r>
            <a:r>
              <a:rPr lang="ru-RU" sz="2400" dirty="0" smtClean="0"/>
              <a:t>разделу</a:t>
            </a:r>
            <a:endParaRPr lang="ru-RU" sz="2400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471000" y="4696428"/>
            <a:ext cx="4086212" cy="1875146"/>
          </a:xfrm>
          <a:prstGeom prst="rect">
            <a:avLst/>
          </a:prstGeom>
          <a:ln>
            <a:solidFill>
              <a:srgbClr val="79D5EB"/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27 вопросов </a:t>
            </a:r>
            <a:r>
              <a:rPr lang="ru-RU" dirty="0"/>
              <a:t>в рамках </a:t>
            </a:r>
            <a:r>
              <a:rPr lang="ru-RU" dirty="0" smtClean="0"/>
              <a:t>профессиональной деятельности по представленным разделам образовательной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1504439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891"/>
            <a:ext cx="12192000" cy="1395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Итоговый результат</a:t>
            </a:r>
            <a:endParaRPr lang="ru-RU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43440614"/>
              </p:ext>
            </p:extLst>
          </p:nvPr>
        </p:nvGraphicFramePr>
        <p:xfrm>
          <a:off x="0" y="1584000"/>
          <a:ext cx="11745000" cy="5084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57482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113" y="20817"/>
            <a:ext cx="10897309" cy="618183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+mn-lt"/>
              </a:rPr>
              <a:t>Рекомендации:</a:t>
            </a:r>
            <a:endParaRPr lang="ru-RU" dirty="0">
              <a:latin typeface="+mn-lt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0999" y="766017"/>
            <a:ext cx="11991339" cy="6075000"/>
          </a:xfrm>
          <a:ln>
            <a:solidFill>
              <a:schemeClr val="bg1"/>
            </a:solidFill>
          </a:ln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6400" dirty="0" smtClean="0"/>
              <a:t>1. При </a:t>
            </a:r>
            <a:r>
              <a:rPr lang="ru-RU" sz="6400" dirty="0"/>
              <a:t>выстраивании плана работы учреждения на учебный год включить в работу вопросы по таким разделам деятельности как: </a:t>
            </a:r>
          </a:p>
          <a:p>
            <a:pPr lvl="1"/>
            <a:r>
              <a:rPr lang="ru-RU" sz="6400" dirty="0"/>
              <a:t>п</a:t>
            </a:r>
            <a:r>
              <a:rPr lang="ru-RU" sz="6400" dirty="0" smtClean="0"/>
              <a:t>равовое </a:t>
            </a:r>
            <a:r>
              <a:rPr lang="ru-RU" sz="6400" dirty="0"/>
              <a:t>воспитание дошкольников, </a:t>
            </a:r>
          </a:p>
          <a:p>
            <a:pPr lvl="1"/>
            <a:r>
              <a:rPr lang="ru-RU" sz="6400" dirty="0"/>
              <a:t>ф</a:t>
            </a:r>
            <a:r>
              <a:rPr lang="ru-RU" sz="6400" dirty="0" smtClean="0"/>
              <a:t>ормирование </a:t>
            </a:r>
            <a:r>
              <a:rPr lang="ru-RU" sz="6400" dirty="0"/>
              <a:t>математических представлений, финансовой грамотности, </a:t>
            </a:r>
          </a:p>
          <a:p>
            <a:pPr lvl="1"/>
            <a:r>
              <a:rPr lang="ru-RU" sz="6400" dirty="0"/>
              <a:t>о</a:t>
            </a:r>
            <a:r>
              <a:rPr lang="ru-RU" sz="6400" dirty="0" smtClean="0"/>
              <a:t>рганизация </a:t>
            </a:r>
            <a:r>
              <a:rPr lang="ru-RU" sz="6400" dirty="0"/>
              <a:t>образовательной деятельности с детьми на основе системно-</a:t>
            </a:r>
            <a:r>
              <a:rPr lang="ru-RU" sz="6400" dirty="0" err="1"/>
              <a:t>деятельностного</a:t>
            </a:r>
            <a:r>
              <a:rPr lang="ru-RU" sz="6400" dirty="0"/>
              <a:t> подхода, </a:t>
            </a:r>
          </a:p>
          <a:p>
            <a:pPr lvl="1"/>
            <a:r>
              <a:rPr lang="ru-RU" sz="6400" dirty="0"/>
              <a:t>с</a:t>
            </a:r>
            <a:r>
              <a:rPr lang="ru-RU" sz="6400" dirty="0" smtClean="0"/>
              <a:t>оздание </a:t>
            </a:r>
            <a:r>
              <a:rPr lang="ru-RU" sz="6400" dirty="0"/>
              <a:t>условий для развития инициативности у дошкольников через проектную деятельность, </a:t>
            </a:r>
          </a:p>
          <a:p>
            <a:pPr lvl="1"/>
            <a:r>
              <a:rPr lang="ru-RU" sz="6400" dirty="0"/>
              <a:t>з</a:t>
            </a:r>
            <a:r>
              <a:rPr lang="ru-RU" sz="6400" dirty="0" smtClean="0"/>
              <a:t>нание </a:t>
            </a:r>
            <a:r>
              <a:rPr lang="ru-RU" sz="6400" dirty="0"/>
              <a:t>и применение современных педагогических технологий для повышения качества предоставляемых услуг в ДОУ, </a:t>
            </a:r>
          </a:p>
          <a:p>
            <a:pPr lvl="1"/>
            <a:r>
              <a:rPr lang="ru-RU" sz="6400" dirty="0"/>
              <a:t>с</a:t>
            </a:r>
            <a:r>
              <a:rPr lang="ru-RU" sz="6400" dirty="0" smtClean="0"/>
              <a:t>оздание </a:t>
            </a:r>
            <a:r>
              <a:rPr lang="ru-RU" sz="6400" dirty="0"/>
              <a:t>и развитие интерактивной предметно-развивающей среды в ДОУ.</a:t>
            </a:r>
          </a:p>
          <a:p>
            <a:pPr marL="0" indent="0">
              <a:buNone/>
            </a:pPr>
            <a:r>
              <a:rPr lang="ru-RU" sz="6400" dirty="0"/>
              <a:t>Срок: </a:t>
            </a:r>
            <a:r>
              <a:rPr lang="ru-RU" sz="6400" dirty="0" smtClean="0"/>
              <a:t>2023/24 </a:t>
            </a:r>
            <a:r>
              <a:rPr lang="ru-RU" sz="6400" dirty="0"/>
              <a:t>учебный год. Ответственные: </a:t>
            </a:r>
            <a:r>
              <a:rPr lang="ru-RU" sz="6400" dirty="0" smtClean="0"/>
              <a:t>старший воспитатель. </a:t>
            </a:r>
            <a:endParaRPr lang="ru-RU" sz="6400" dirty="0"/>
          </a:p>
          <a:p>
            <a:pPr marL="0" lvl="0" indent="0">
              <a:buNone/>
            </a:pPr>
            <a:r>
              <a:rPr lang="ru-RU" sz="6400" dirty="0" smtClean="0"/>
              <a:t>    2. Выстраивание </a:t>
            </a:r>
            <a:r>
              <a:rPr lang="ru-RU" sz="6400" dirty="0"/>
              <a:t>индивидуальных образовательных маршрутов педагогов по формированию профессиональных компетенций по выходу из проблемного «поля». </a:t>
            </a:r>
          </a:p>
          <a:p>
            <a:pPr marL="0" lvl="0" indent="0">
              <a:buNone/>
            </a:pPr>
            <a:r>
              <a:rPr lang="ru-RU" sz="6400" dirty="0" smtClean="0"/>
              <a:t>    3. Продолжить </a:t>
            </a:r>
            <a:r>
              <a:rPr lang="ru-RU" sz="6400" dirty="0"/>
              <a:t>работу по повышению уровня профессионального мастерства педагогов через курсы повышения квалификации, посещение </a:t>
            </a:r>
            <a:r>
              <a:rPr lang="ru-RU" sz="6400" dirty="0" smtClean="0"/>
              <a:t>ММО</a:t>
            </a:r>
            <a:r>
              <a:rPr lang="ru-RU" sz="6400" dirty="0"/>
              <a:t>, </a:t>
            </a:r>
            <a:r>
              <a:rPr lang="ru-RU" sz="6400" dirty="0" err="1"/>
              <a:t>вебинаров</a:t>
            </a:r>
            <a:r>
              <a:rPr lang="ru-RU" sz="6400" dirty="0"/>
              <a:t>, мастер-классов, реализацию плана по наставничеству. Срок: </a:t>
            </a:r>
            <a:r>
              <a:rPr lang="ru-RU" sz="6400" dirty="0" smtClean="0"/>
              <a:t>2023/24 </a:t>
            </a:r>
            <a:r>
              <a:rPr lang="ru-RU" sz="6400" dirty="0"/>
              <a:t>учебный год. Ответственные: старшие воспитатели.</a:t>
            </a:r>
          </a:p>
          <a:p>
            <a:pPr marL="0" lvl="0" indent="0">
              <a:buNone/>
            </a:pPr>
            <a:r>
              <a:rPr lang="ru-RU" sz="6400" dirty="0" smtClean="0"/>
              <a:t>    4.  </a:t>
            </a:r>
            <a:r>
              <a:rPr lang="ru-RU" sz="6400" dirty="0"/>
              <a:t>Принимать активное участие в методических мероприятиях ДОУ (педсоветах, семинарах, мастер-классах, консультациях для воспитателей, и др.). Срок: постоянно. Ответственные: педагоги. </a:t>
            </a:r>
          </a:p>
          <a:p>
            <a:pPr marL="0" lvl="0" indent="0">
              <a:buNone/>
            </a:pPr>
            <a:r>
              <a:rPr lang="ru-RU" sz="6400" dirty="0" smtClean="0"/>
              <a:t>    5. С </a:t>
            </a:r>
            <a:r>
              <a:rPr lang="ru-RU" sz="6400" dirty="0"/>
              <a:t>целью повышения собственного профессионального уровня, обобщения и распространения собственного педагогического опыта публиковать свои   наработки на педагогических сайтах сети Интернет, официальном сайте ДОУ. Срок в течение года. Ответственные: педагоги.</a:t>
            </a:r>
          </a:p>
          <a:p>
            <a:pPr marL="0" lvl="0" indent="0">
              <a:buNone/>
            </a:pPr>
            <a:r>
              <a:rPr lang="ru-RU" sz="6400" dirty="0" smtClean="0"/>
              <a:t>    6. Продолжить </a:t>
            </a:r>
            <a:r>
              <a:rPr lang="ru-RU" sz="6400" dirty="0"/>
              <a:t>работу в рамках проекта «Наставничество» и «Школа молодого педагога». Срок: учебный год. Ответственные: </a:t>
            </a:r>
            <a:r>
              <a:rPr lang="ru-RU" sz="6400" dirty="0" err="1" smtClean="0"/>
              <a:t>ст</a:t>
            </a:r>
            <a:r>
              <a:rPr lang="ru-RU" sz="6400" dirty="0" smtClean="0"/>
              <a:t> воспитатель</a:t>
            </a:r>
            <a:endParaRPr lang="ru-RU" sz="6400" dirty="0" smtClean="0"/>
          </a:p>
          <a:p>
            <a:pPr marL="0" lvl="0" indent="0">
              <a:buNone/>
            </a:pPr>
            <a:r>
              <a:rPr lang="ru-RU" sz="6400" dirty="0"/>
              <a:t> </a:t>
            </a:r>
            <a:r>
              <a:rPr lang="ru-RU" sz="6400" dirty="0" smtClean="0"/>
              <a:t>   7. Для </a:t>
            </a:r>
            <a:r>
              <a:rPr lang="ru-RU" sz="6400" dirty="0"/>
              <a:t>привлечения внимания родительской общественности к образовательному процессу, создания положительного имиджа учреждения, вовлекать воспитанников и их родителей (законных представителей) к участию в мероприятиях разного уровня. Срок: постоянно. Ответственные: педагоги.</a:t>
            </a:r>
          </a:p>
          <a:p>
            <a:pPr marL="0" indent="0">
              <a:buNone/>
            </a:pPr>
            <a:r>
              <a:rPr lang="ru-RU" sz="6400" dirty="0" smtClean="0"/>
              <a:t>    8. Создать </a:t>
            </a:r>
            <a:r>
              <a:rPr lang="ru-RU" sz="6400" dirty="0"/>
              <a:t>условия в детском саду для достижения качества образования, для прохождения мониторингов ВСОКО, НОКО, МКДО на высоком уровне. Срок: постоянно. Ответственные: заведующий, </a:t>
            </a:r>
            <a:r>
              <a:rPr lang="ru-RU" sz="6400" dirty="0" err="1" smtClean="0"/>
              <a:t>ст</a:t>
            </a:r>
            <a:r>
              <a:rPr lang="ru-RU" sz="6400" dirty="0" smtClean="0"/>
              <a:t> воспитатель</a:t>
            </a:r>
            <a:endParaRPr lang="ru-RU" sz="6400" dirty="0" smtClean="0"/>
          </a:p>
        </p:txBody>
      </p:sp>
    </p:spTree>
    <p:extLst>
      <p:ext uri="{BB962C8B-B14F-4D97-AF65-F5344CB8AC3E}">
        <p14:creationId xmlns:p14="http://schemas.microsoft.com/office/powerpoint/2010/main" xmlns="" val="1494638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5976322a44a97ac26d815ee62557e8e28e4d65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3107</TotalTime>
  <Words>427</Words>
  <Application>Microsoft Office PowerPoint</Application>
  <PresentationFormat>Произвольный</PresentationFormat>
  <Paragraphs>45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Цель: выявить возможности и затруднения педагога по реализации ОП ДО</vt:lpstr>
      <vt:lpstr>Итоговый результат</vt:lpstr>
      <vt:lpstr>Рекомендации: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DIMM</cp:lastModifiedBy>
  <cp:revision>149</cp:revision>
  <dcterms:created xsi:type="dcterms:W3CDTF">2020-07-14T14:01:38Z</dcterms:created>
  <dcterms:modified xsi:type="dcterms:W3CDTF">2023-11-16T11:53:30Z</dcterms:modified>
</cp:coreProperties>
</file>