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73" r:id="rId16"/>
    <p:sldId id="274" r:id="rId17"/>
    <p:sldId id="275" r:id="rId18"/>
    <p:sldId id="277" r:id="rId19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1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8014CDF-43E6-415E-B975-FB1CBEDA9CAA}" type="datetimeFigureOut">
              <a:rPr lang="ru-RU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650A1AE-07E6-4B25-84AB-DF91B5E5179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8014CDF-43E6-415E-B975-FB1CBEDA9CAA}" type="datetimeFigureOut">
              <a:rPr lang="ru-RU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650A1AE-07E6-4B25-84AB-DF91B5E5179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8014CDF-43E6-415E-B975-FB1CBEDA9CAA}" type="datetimeFigureOut">
              <a:rPr lang="ru-RU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650A1AE-07E6-4B25-84AB-DF91B5E5179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8014CDF-43E6-415E-B975-FB1CBEDA9CAA}" type="datetimeFigureOut">
              <a:rPr lang="ru-RU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650A1AE-07E6-4B25-84AB-DF91B5E5179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8014CDF-43E6-415E-B975-FB1CBEDA9CAA}" type="datetimeFigureOut">
              <a:rPr lang="ru-RU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650A1AE-07E6-4B25-84AB-DF91B5E5179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8014CDF-43E6-415E-B975-FB1CBEDA9CAA}" type="datetimeFigureOut">
              <a:rPr lang="ru-RU"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650A1AE-07E6-4B25-84AB-DF91B5E5179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8014CDF-43E6-415E-B975-FB1CBEDA9CAA}" type="datetimeFigureOut">
              <a:rPr lang="ru-RU"/>
              <a:t>01.04.2025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650A1AE-07E6-4B25-84AB-DF91B5E5179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8014CDF-43E6-415E-B975-FB1CBEDA9CAA}" type="datetimeFigureOut">
              <a:rPr lang="ru-RU"/>
              <a:t>01.04.2025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650A1AE-07E6-4B25-84AB-DF91B5E5179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8014CDF-43E6-415E-B975-FB1CBEDA9CAA}" type="datetimeFigureOut">
              <a:rPr lang="ru-RU"/>
              <a:t>01.04.2025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650A1AE-07E6-4B25-84AB-DF91B5E5179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8014CDF-43E6-415E-B975-FB1CBEDA9CAA}" type="datetimeFigureOut">
              <a:rPr lang="ru-RU"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650A1AE-07E6-4B25-84AB-DF91B5E5179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8014CDF-43E6-415E-B975-FB1CBEDA9CAA}" type="datetimeFigureOut">
              <a:rPr lang="ru-RU"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650A1AE-07E6-4B25-84AB-DF91B5E5179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8014CDF-43E6-415E-B975-FB1CBEDA9CAA}" type="datetimeFigureOut">
              <a:rPr lang="ru-RU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650A1AE-07E6-4B25-84AB-DF91B5E5179A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 bwMode="auto">
          <a:xfrm>
            <a:off x="263237" y="346364"/>
            <a:ext cx="11748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i="1">
                <a:solidFill>
                  <a:schemeClr val="accent1">
                    <a:lumMod val="75000"/>
                  </a:schemeClr>
                </a:solidFill>
              </a:rPr>
              <a:t>Муниципальное бюджетное дошкольное образовательное учреждение</a:t>
            </a:r>
            <a:endParaRPr/>
          </a:p>
          <a:p>
            <a:pPr algn="ctr">
              <a:defRPr/>
            </a:pPr>
            <a:r>
              <a:rPr lang="ru-RU" sz="2400" b="1" i="1">
                <a:solidFill>
                  <a:schemeClr val="accent1">
                    <a:lumMod val="75000"/>
                  </a:schemeClr>
                </a:solidFill>
              </a:rPr>
              <a:t>Детский сад №29 «Искорка» г. Улан-Удэ комбинированного вида</a:t>
            </a:r>
            <a:endParaRPr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263237" y="3244334"/>
            <a:ext cx="143120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b="1" i="1">
                <a:solidFill>
                  <a:srgbClr val="00B050"/>
                </a:solidFill>
              </a:rPr>
              <a:t>Проект «Семья. Генеалогическое древо семьи»</a:t>
            </a:r>
            <a:endParaRPr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827314" y="1611086"/>
            <a:ext cx="109873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br>
              <a:rPr lang="ru-RU"/>
            </a:br>
            <a:endParaRPr lang="ru-RU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3831771" y="2534417"/>
            <a:ext cx="59508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br>
              <a:rPr lang="ru-RU" sz="4000" b="1">
                <a:solidFill>
                  <a:srgbClr val="FF0000"/>
                </a:solidFill>
              </a:rPr>
            </a:br>
            <a:endParaRPr lang="ru-RU" sz="40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20321" t="20497" r="23988"/>
          <a:stretch/>
        </p:blipFill>
        <p:spPr bwMode="auto">
          <a:xfrm>
            <a:off x="4585648" y="101096"/>
            <a:ext cx="3452883" cy="32004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 l="33333" t="6170" r="21293" b="9254"/>
          <a:stretch/>
        </p:blipFill>
        <p:spPr bwMode="auto">
          <a:xfrm>
            <a:off x="8302380" y="101096"/>
            <a:ext cx="3470520" cy="32004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 l="20797" t="5573" r="29948" b="11840"/>
          <a:stretch/>
        </p:blipFill>
        <p:spPr bwMode="auto">
          <a:xfrm>
            <a:off x="838200" y="3376283"/>
            <a:ext cx="3483596" cy="33248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rcRect l="35124" t="22488" r="29950" b="16816"/>
          <a:stretch/>
        </p:blipFill>
        <p:spPr bwMode="auto">
          <a:xfrm>
            <a:off x="838200" y="101096"/>
            <a:ext cx="3442648" cy="32004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rcRect l="7570" t="24277" r="-1362" b="9454"/>
          <a:stretch/>
        </p:blipFill>
        <p:spPr bwMode="auto">
          <a:xfrm rot="5400000">
            <a:off x="8333249" y="3345418"/>
            <a:ext cx="3427544" cy="34892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rcRect l="22139" t="597" r="15772" b="5474"/>
          <a:stretch/>
        </p:blipFill>
        <p:spPr bwMode="auto">
          <a:xfrm>
            <a:off x="4585647" y="3376283"/>
            <a:ext cx="3452883" cy="332481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-97810" y="0"/>
            <a:ext cx="12192000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16766" t="27065" r="3533" b="17013"/>
          <a:stretch/>
        </p:blipFill>
        <p:spPr bwMode="auto">
          <a:xfrm rot="5400000">
            <a:off x="-310486" y="597135"/>
            <a:ext cx="4715301" cy="38350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986928" y="2709125"/>
            <a:ext cx="3987130" cy="40328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rcRect l="28009" t="16318" r="30144" b="15025"/>
          <a:stretch/>
        </p:blipFill>
        <p:spPr bwMode="auto">
          <a:xfrm>
            <a:off x="4102646" y="1211237"/>
            <a:ext cx="3737213" cy="470847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35935" y="1690688"/>
            <a:ext cx="3986230" cy="27363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 l="-1" t="17515" r="-94" b="25772"/>
          <a:stretch/>
        </p:blipFill>
        <p:spPr bwMode="auto">
          <a:xfrm rot="10800000">
            <a:off x="4258099" y="204716"/>
            <a:ext cx="7656395" cy="659186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6916" t="10348" r="1293" b="5274"/>
          <a:stretch/>
        </p:blipFill>
        <p:spPr bwMode="auto">
          <a:xfrm rot="5400000">
            <a:off x="2852386" y="-2429300"/>
            <a:ext cx="6537271" cy="1166883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5075" t="15124" r="954" b="6468"/>
          <a:stretch/>
        </p:blipFill>
        <p:spPr bwMode="auto">
          <a:xfrm>
            <a:off x="409432" y="259307"/>
            <a:ext cx="11341289" cy="64280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t="17512" r="-2897" b="9454"/>
          <a:stretch/>
        </p:blipFill>
        <p:spPr bwMode="auto">
          <a:xfrm>
            <a:off x="203384" y="122831"/>
            <a:ext cx="4846039" cy="50087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 l="4625" t="6770" r="2852" b="4680"/>
          <a:stretch/>
        </p:blipFill>
        <p:spPr bwMode="auto">
          <a:xfrm>
            <a:off x="5252806" y="1721394"/>
            <a:ext cx="3234520" cy="39851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644828" y="2292677"/>
            <a:ext cx="3389670" cy="440169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6020" r="7760" b="2984"/>
          <a:stretch/>
        </p:blipFill>
        <p:spPr bwMode="auto">
          <a:xfrm>
            <a:off x="76769" y="159813"/>
            <a:ext cx="6059607" cy="57496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 t="1593" r="8756" b="2090"/>
          <a:stretch/>
        </p:blipFill>
        <p:spPr bwMode="auto">
          <a:xfrm rot="5400000">
            <a:off x="6030057" y="693786"/>
            <a:ext cx="6244946" cy="587877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l="6916" t="1194"/>
          <a:stretch/>
        </p:blipFill>
        <p:spPr bwMode="auto">
          <a:xfrm rot="5400000">
            <a:off x="2777320" y="-2313297"/>
            <a:ext cx="6537277" cy="1154600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284813" y="365125"/>
            <a:ext cx="885918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i="1">
                <a:solidFill>
                  <a:srgbClr val="7030A0"/>
                </a:solidFill>
                <a:latin typeface="Times New Roman"/>
                <a:cs typeface="Times New Roman"/>
              </a:rPr>
              <a:t>Тип проекта:</a:t>
            </a:r>
            <a:br>
              <a:rPr lang="ru-RU" sz="2800" b="1" i="1">
                <a:solidFill>
                  <a:srgbClr val="7030A0"/>
                </a:solidFill>
                <a:latin typeface="Times New Roman"/>
                <a:cs typeface="Times New Roman"/>
              </a:rPr>
            </a:br>
            <a:r>
              <a:rPr lang="ru-RU" sz="2800">
                <a:latin typeface="Times New Roman"/>
                <a:cs typeface="Times New Roman"/>
              </a:rPr>
              <a:t>Творческо-исследовательский </a:t>
            </a:r>
            <a:br>
              <a:rPr lang="ru-RU" sz="2800">
                <a:latin typeface="Times New Roman"/>
                <a:cs typeface="Times New Roman"/>
              </a:rPr>
            </a:br>
            <a:r>
              <a:rPr lang="ru-RU" sz="2800" b="1" i="1">
                <a:solidFill>
                  <a:srgbClr val="7030A0"/>
                </a:solidFill>
                <a:latin typeface="Times New Roman"/>
                <a:cs typeface="Times New Roman"/>
              </a:rPr>
              <a:t>Длительность: </a:t>
            </a:r>
            <a:br>
              <a:rPr lang="ru-RU" sz="2800">
                <a:latin typeface="Times New Roman"/>
                <a:cs typeface="Times New Roman"/>
              </a:rPr>
            </a:br>
            <a:r>
              <a:rPr lang="ru-RU" sz="2800">
                <a:latin typeface="Times New Roman"/>
                <a:cs typeface="Times New Roman"/>
              </a:rPr>
              <a:t>Краткосрочный</a:t>
            </a:r>
            <a:br>
              <a:rPr lang="ru-RU" sz="2800">
                <a:latin typeface="Times New Roman"/>
                <a:cs typeface="Times New Roman"/>
              </a:rPr>
            </a:br>
            <a:r>
              <a:rPr lang="ru-RU" sz="2800" b="1" i="1">
                <a:solidFill>
                  <a:srgbClr val="7030A0"/>
                </a:solidFill>
                <a:latin typeface="Times New Roman"/>
                <a:cs typeface="Times New Roman"/>
              </a:rPr>
              <a:t>Участники проекта: </a:t>
            </a:r>
          </a:p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дети средней группы(4-5 лет), воспитатели, родители.</a:t>
            </a:r>
            <a:endParaRPr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84813" y="3042781"/>
            <a:ext cx="114674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b="1" i="1">
                <a:solidFill>
                  <a:srgbClr val="7030A0"/>
                </a:solidFill>
                <a:latin typeface="Times New Roman"/>
                <a:cs typeface="Times New Roman"/>
              </a:rPr>
              <a:t>Цель:</a:t>
            </a:r>
            <a:r>
              <a:rPr lang="ru-RU" sz="280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endParaRPr lang="en-US" sz="28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lvl="0" algn="just">
              <a:defRPr/>
            </a:pPr>
            <a:r>
              <a:rPr lang="ru-RU" sz="2800">
                <a:solidFill>
                  <a:prstClr val="black"/>
                </a:solidFill>
                <a:latin typeface="Times New Roman"/>
                <a:cs typeface="Times New Roman"/>
              </a:rPr>
              <a:t>Узнать о предках, собрать информацию и оформить. Составить генеалогическое древо. Представить к защите.</a:t>
            </a:r>
            <a:endParaRPr/>
          </a:p>
          <a:p>
            <a:pPr lvl="0" algn="just">
              <a:defRPr/>
            </a:pPr>
            <a:r>
              <a:rPr lang="ru-RU" sz="2800" b="1" i="1">
                <a:solidFill>
                  <a:srgbClr val="7030A0"/>
                </a:solidFill>
                <a:latin typeface="Times New Roman"/>
                <a:cs typeface="Times New Roman"/>
              </a:rPr>
              <a:t>Задачи:</a:t>
            </a:r>
            <a:endParaRPr/>
          </a:p>
          <a:p>
            <a:pPr lvl="0" algn="just">
              <a:defRPr/>
            </a:pPr>
            <a:r>
              <a:rPr lang="ru-RU" sz="2800">
                <a:solidFill>
                  <a:prstClr val="black"/>
                </a:solidFill>
                <a:latin typeface="Times New Roman"/>
                <a:cs typeface="Times New Roman"/>
              </a:rPr>
              <a:t> Раскрытие роли семьи в жизни каждого человека. Углубить представление воспитанников о ценности семьи и соблюдение добрых традиций, объединяющих родных и близких. Учить разбираться в родственных связях. Знакомство с понятием «Древо семьи».</a:t>
            </a:r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134911" y="0"/>
            <a:ext cx="11917181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4000">
                <a:latin typeface="Times New Roman"/>
                <a:cs typeface="Times New Roman"/>
              </a:rPr>
              <a:t>  </a:t>
            </a:r>
            <a:r>
              <a:rPr lang="ru-RU" sz="2800" b="1" i="1">
                <a:solidFill>
                  <a:srgbClr val="7030A0"/>
                </a:solidFill>
                <a:latin typeface="Times New Roman"/>
                <a:cs typeface="Times New Roman"/>
              </a:rPr>
              <a:t>Актуальность:</a:t>
            </a:r>
            <a:endParaRPr/>
          </a:p>
          <a:p>
            <a:pPr algn="just">
              <a:defRPr/>
            </a:pPr>
            <a:r>
              <a:rPr lang="en-US" sz="4000">
                <a:latin typeface="Times New Roman"/>
                <a:cs typeface="Times New Roman"/>
              </a:rPr>
              <a:t> </a:t>
            </a:r>
            <a:r>
              <a:rPr lang="ru-RU" sz="2400">
                <a:latin typeface="Times New Roman"/>
                <a:cs typeface="Times New Roman"/>
              </a:rPr>
              <a:t>Современное общество нуждается в восстановлении традиционных ценностей, включающих бережное отношение к семье, пропаганду семейного образа жизни. </a:t>
            </a:r>
            <a:endParaRPr lang="en-US" sz="2400">
              <a:latin typeface="Times New Roman"/>
              <a:cs typeface="Times New Roman"/>
            </a:endParaRPr>
          </a:p>
          <a:p>
            <a:pPr algn="just">
              <a:defRPr/>
            </a:pPr>
            <a:endParaRPr lang="ru-RU" sz="24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2400">
                <a:latin typeface="Times New Roman"/>
                <a:cs typeface="Times New Roman"/>
              </a:rPr>
              <a:t>   Необходимо учить ребенка любить своих родителей с первых лет его жизни, поскольку эти качества не являются врожденными и не возникают сами собой.   В детском саду нередко приходится наблюдать, как вместо приветствия ребенок обращается к пришедшей за ним вечером маме: «А что ты мне купила? Что ты мне принесла?» Уже в дошкольном возрасте ребенок должен понять, что любовь выражается в заботе о своих родных и друзьях, в сочувствии и помощи им</a:t>
            </a:r>
            <a:r>
              <a:rPr lang="ru-RU" sz="2800">
                <a:latin typeface="Times New Roman"/>
                <a:cs typeface="Times New Roman"/>
              </a:rPr>
              <a:t>. </a:t>
            </a:r>
            <a:endParaRPr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34911" y="4317166"/>
            <a:ext cx="120570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prstClr val="black"/>
                </a:solidFill>
                <a:latin typeface="Times New Roman"/>
                <a:cs typeface="Times New Roman"/>
              </a:rPr>
              <a:t>   </a:t>
            </a:r>
            <a:r>
              <a:rPr lang="ru-RU" sz="2400">
                <a:solidFill>
                  <a:prstClr val="black"/>
                </a:solidFill>
                <a:latin typeface="Times New Roman"/>
                <a:cs typeface="Times New Roman"/>
              </a:rPr>
              <a:t>Если у него целенаправленно не формируют социальные и нравственные качества, то биологически врожденные потребности, развиваясь, перерастают в потребительское отношение к окружающим людям, к родным и близким, к обществу в целом. В традиционной культуре в условиях большой многопоколенной семьи бабушки и дедушки, старшие братья и сестры объясняли ребенку, как нужно относиться к родителям, заботиться о них, помогать им. Малыша учили не только брать, но и отдавать, быть внимательным к своим близким, замечать их состояние, сострадать. </a:t>
            </a:r>
            <a:endParaRPr lang="en-US" sz="24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0" y="494674"/>
            <a:ext cx="1197714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>
                <a:latin typeface="Times New Roman"/>
                <a:cs typeface="Times New Roman"/>
              </a:rPr>
              <a:t>   </a:t>
            </a:r>
            <a:r>
              <a:rPr lang="ru-RU" sz="2400">
                <a:latin typeface="Times New Roman"/>
                <a:cs typeface="Times New Roman"/>
              </a:rPr>
              <a:t>Сегодня зачастую некому обратить на это внимание ребенка в силу занятости родителей, усталости и стрессовых состояний, сопровождающих современную жизнь, поэтому к решению этих проблем должны более активно подключаться образовательные учреждения.</a:t>
            </a:r>
            <a:endParaRPr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104931" y="2255438"/>
            <a:ext cx="118722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prstClr val="black"/>
                </a:solidFill>
              </a:rPr>
              <a:t> </a:t>
            </a:r>
            <a:r>
              <a:rPr lang="ru-RU" sz="2400">
                <a:solidFill>
                  <a:prstClr val="black"/>
                </a:solidFill>
                <a:latin typeface="Times New Roman"/>
                <a:cs typeface="Times New Roman"/>
              </a:rPr>
              <a:t>Необходимо воспитывать у ребенка любовь к его семье, такой, какая она есть, к родным и близким. Все люди разные, и семьи тоже бывают большие и маленькие, каждая семья уникальна и замечательна по-своему, отношения в семье тоже могут строиться по-разному. Очень важно принять, полюбить свою семью, своих родственников, знать их, проявлять к ним терпение, заботу и уважение. </a:t>
            </a:r>
            <a:endParaRPr lang="en-US" sz="24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104931" y="4323978"/>
            <a:ext cx="118722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prstClr val="black"/>
                </a:solidFill>
                <a:latin typeface="Times New Roman"/>
                <a:cs typeface="Times New Roman"/>
              </a:rPr>
              <a:t>   </a:t>
            </a:r>
            <a:r>
              <a:rPr lang="ru-RU" sz="2400">
                <a:solidFill>
                  <a:prstClr val="black"/>
                </a:solidFill>
                <a:latin typeface="Times New Roman"/>
                <a:cs typeface="Times New Roman"/>
              </a:rPr>
              <a:t>Важной особенностью института семьи является преемственность семейных поколений. Семья каждого человека развивается с течением времени, постепенно создается семейная история, которую принято называть родословной. К сожалению, как отмечают многие историки, исследователи в области генеалогии, традиция изучения родословной почти утрачена, нарушена связь и преемственность поколений.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314792" y="1528997"/>
            <a:ext cx="1172230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i="1">
                <a:solidFill>
                  <a:srgbClr val="7030A0"/>
                </a:solidFill>
                <a:latin typeface="Times New Roman"/>
                <a:cs typeface="Times New Roman"/>
              </a:rPr>
              <a:t>Проведена подготовительная работа:</a:t>
            </a:r>
            <a:endParaRPr/>
          </a:p>
          <a:p>
            <a:pPr>
              <a:defRPr/>
            </a:pPr>
            <a:r>
              <a:rPr lang="ru-RU" sz="2400">
                <a:latin typeface="Times New Roman"/>
                <a:cs typeface="Times New Roman"/>
              </a:rPr>
              <a:t>Воспитатель: изучение материала о генеалогии, видах генеалогических древ, их оформление, подбор методической литературы и т.д.</a:t>
            </a:r>
            <a:endParaRPr/>
          </a:p>
          <a:p>
            <a:pPr>
              <a:defRPr/>
            </a:pPr>
            <a:r>
              <a:rPr lang="ru-RU" sz="2400">
                <a:latin typeface="Times New Roman"/>
                <a:cs typeface="Times New Roman"/>
              </a:rPr>
              <a:t>С детьми:</a:t>
            </a:r>
            <a:endParaRPr/>
          </a:p>
          <a:p>
            <a:pPr>
              <a:defRPr/>
            </a:pPr>
            <a:r>
              <a:rPr lang="ru-RU" sz="2400">
                <a:latin typeface="Times New Roman"/>
                <a:cs typeface="Times New Roman"/>
              </a:rPr>
              <a:t>1.Беседы на тему «Я и моя семья», «Как мы отдыхали всей семьей», «Семейные традиции», «Легко ли человеку, когда он один».</a:t>
            </a:r>
            <a:endParaRPr/>
          </a:p>
          <a:p>
            <a:pPr>
              <a:defRPr/>
            </a:pPr>
            <a:r>
              <a:rPr lang="ru-RU" sz="2400">
                <a:latin typeface="Times New Roman"/>
                <a:cs typeface="Times New Roman"/>
              </a:rPr>
              <a:t>2.Рассматривание фото с изображением членов семьи и их занятий.</a:t>
            </a:r>
            <a:endParaRPr/>
          </a:p>
          <a:p>
            <a:pPr>
              <a:defRPr/>
            </a:pPr>
            <a:r>
              <a:rPr lang="ru-RU" sz="2400">
                <a:latin typeface="Times New Roman"/>
                <a:cs typeface="Times New Roman"/>
              </a:rPr>
              <a:t>3.Чтение художественной литературы: А.Яковлев «Мама», К.Ушинский «Петушок с семьей», </a:t>
            </a:r>
            <a:endParaRPr/>
          </a:p>
          <a:p>
            <a:pPr>
              <a:defRPr/>
            </a:pPr>
            <a:r>
              <a:rPr lang="ru-RU" sz="2400">
                <a:latin typeface="Times New Roman"/>
                <a:cs typeface="Times New Roman"/>
              </a:rPr>
              <a:t>4.Разучивание загадок и стихов о семье.</a:t>
            </a:r>
            <a:endParaRPr/>
          </a:p>
          <a:p>
            <a:pPr>
              <a:defRPr/>
            </a:pPr>
            <a:r>
              <a:rPr lang="ru-RU" sz="2400">
                <a:latin typeface="Times New Roman"/>
                <a:cs typeface="Times New Roman"/>
              </a:rPr>
              <a:t>5.Игровые ситуации «Мамины помощники», "Строим дом на даче"</a:t>
            </a:r>
            <a:endParaRPr/>
          </a:p>
          <a:p>
            <a:pPr>
              <a:defRPr/>
            </a:pPr>
            <a:r>
              <a:rPr lang="ru-RU" sz="2400">
                <a:latin typeface="Times New Roman"/>
                <a:cs typeface="Times New Roman"/>
              </a:rPr>
              <a:t>6.Дидактические игры «Назови ласково», "Кто что делает?"</a:t>
            </a:r>
            <a:endParaRPr/>
          </a:p>
          <a:p>
            <a:pPr>
              <a:defRPr/>
            </a:pPr>
            <a:r>
              <a:rPr lang="ru-RU" sz="2400">
                <a:latin typeface="Times New Roman"/>
                <a:cs typeface="Times New Roman"/>
              </a:rPr>
              <a:t>7.Пальчиковые игры «Моя семья», «Дом», «Десять внучат».</a:t>
            </a:r>
            <a:endParaRPr/>
          </a:p>
          <a:p>
            <a:pPr>
              <a:defRPr/>
            </a:pPr>
            <a:r>
              <a:rPr lang="ru-RU" sz="2400">
                <a:latin typeface="Times New Roman"/>
                <a:cs typeface="Times New Roman"/>
              </a:rPr>
              <a:t>8. Заучивание стихотворений о маме, папе и других членах семьи.</a:t>
            </a:r>
            <a:endParaRPr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314792" y="0"/>
            <a:ext cx="882920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b="1" i="1">
                <a:solidFill>
                  <a:srgbClr val="7030A0"/>
                </a:solidFill>
                <a:latin typeface="Times New Roman"/>
                <a:cs typeface="Times New Roman"/>
              </a:rPr>
              <a:t>Ход проекта:</a:t>
            </a:r>
            <a:endParaRPr/>
          </a:p>
          <a:p>
            <a:pPr lvl="0">
              <a:defRPr/>
            </a:pPr>
            <a:r>
              <a:rPr lang="ru-RU" sz="2000">
                <a:solidFill>
                  <a:prstClr val="black"/>
                </a:solidFill>
                <a:latin typeface="Times New Roman"/>
                <a:cs typeface="Times New Roman"/>
              </a:rPr>
              <a:t>1.Изучение старинных фотографий</a:t>
            </a:r>
            <a:endParaRPr/>
          </a:p>
          <a:p>
            <a:pPr lvl="0">
              <a:defRPr/>
            </a:pPr>
            <a:r>
              <a:rPr lang="ru-RU" sz="2000">
                <a:solidFill>
                  <a:prstClr val="black"/>
                </a:solidFill>
                <a:latin typeface="Times New Roman"/>
                <a:cs typeface="Times New Roman"/>
              </a:rPr>
              <a:t>2.Опрос родственников</a:t>
            </a:r>
            <a:endParaRPr/>
          </a:p>
          <a:p>
            <a:pPr lvl="0">
              <a:defRPr/>
            </a:pPr>
            <a:r>
              <a:rPr lang="ru-RU" sz="2000">
                <a:solidFill>
                  <a:prstClr val="black"/>
                </a:solidFill>
                <a:latin typeface="Times New Roman"/>
                <a:cs typeface="Times New Roman"/>
              </a:rPr>
              <a:t>3. Оформление древ</a:t>
            </a:r>
            <a:endParaRPr/>
          </a:p>
          <a:p>
            <a:pPr lvl="0">
              <a:defRPr/>
            </a:pPr>
            <a:r>
              <a:rPr lang="ru-RU" sz="2000">
                <a:solidFill>
                  <a:prstClr val="black"/>
                </a:solidFill>
                <a:latin typeface="Times New Roman"/>
                <a:cs typeface="Times New Roman"/>
              </a:rPr>
              <a:t>4. Защита генеалогических древ.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179881" y="224852"/>
            <a:ext cx="11827239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i="1">
                <a:solidFill>
                  <a:srgbClr val="7030A0"/>
                </a:solidFill>
                <a:latin typeface="Times New Roman"/>
                <a:cs typeface="Times New Roman"/>
              </a:rPr>
              <a:t>С родителями было:</a:t>
            </a:r>
            <a:endParaRPr/>
          </a:p>
          <a:p>
            <a:pPr>
              <a:defRPr/>
            </a:pPr>
            <a:endParaRPr lang="ru-RU" sz="2400" b="1" i="1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2400">
                <a:latin typeface="Times New Roman"/>
                <a:cs typeface="Times New Roman"/>
              </a:rPr>
              <a:t>1. Проведено анкетирование  по теме </a:t>
            </a:r>
          </a:p>
          <a:p>
            <a:pPr algn="just">
              <a:defRPr/>
            </a:pPr>
            <a:endParaRPr lang="ru-RU" sz="24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2400">
                <a:latin typeface="Times New Roman"/>
                <a:cs typeface="Times New Roman"/>
              </a:rPr>
              <a:t>2. Предложено составить с детьми рассказы о своих родственниках, принести семейные фотографии.</a:t>
            </a:r>
            <a:endParaRPr/>
          </a:p>
          <a:p>
            <a:pPr algn="just">
              <a:defRPr/>
            </a:pPr>
            <a:endParaRPr lang="ru-RU" sz="24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2400">
                <a:latin typeface="Times New Roman"/>
                <a:cs typeface="Times New Roman"/>
              </a:rPr>
              <a:t>3. Проведена консультация «Составление генеалогического дерева».</a:t>
            </a:r>
            <a:endParaRPr/>
          </a:p>
          <a:p>
            <a:pPr algn="just">
              <a:defRPr/>
            </a:pPr>
            <a:endParaRPr lang="ru-RU" sz="24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2400">
                <a:latin typeface="Times New Roman"/>
                <a:cs typeface="Times New Roman"/>
              </a:rPr>
              <a:t>4.  Изготовление совместно с детьми «Генеалогического древа» их семьи.</a:t>
            </a:r>
            <a:endParaRPr/>
          </a:p>
          <a:p>
            <a:pPr algn="just">
              <a:defRPr/>
            </a:pPr>
            <a:endParaRPr lang="ru-RU" sz="240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2400">
                <a:latin typeface="Times New Roman"/>
                <a:cs typeface="Times New Roman"/>
              </a:rPr>
              <a:t>   Итогом проекта было проведено открытое занятие. Где родители, совместно с детьми подготовили генеалогическое древо своей семьи, рассказали детям об их предках, где они жили, кем работали. Рассказали о  своих семейных традициях. Родители совместно с детьми составили рассказ о семье. Одну из семей очень сильно заинтересовал наш проект, ими была проведена колоссальная работа, в создании генеалогического древа своей семьи они дошли до 4 поколения.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224852" y="239843"/>
            <a:ext cx="116923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i="1">
                <a:solidFill>
                  <a:srgbClr val="7030A0"/>
                </a:solidFill>
                <a:latin typeface="Times New Roman"/>
                <a:cs typeface="Times New Roman"/>
              </a:rPr>
              <a:t>Результаты проекта:</a:t>
            </a:r>
            <a:endParaRPr/>
          </a:p>
          <a:p>
            <a:pPr algn="just">
              <a:defRPr/>
            </a:pPr>
            <a:r>
              <a:rPr lang="ru-RU" sz="2400">
                <a:solidFill>
                  <a:srgbClr val="7030A0"/>
                </a:solidFill>
                <a:latin typeface="Times New Roman"/>
                <a:cs typeface="Times New Roman"/>
              </a:rPr>
              <a:t>Воспитатель: </a:t>
            </a:r>
            <a:r>
              <a:rPr lang="ru-RU" sz="2400">
                <a:latin typeface="Times New Roman"/>
                <a:cs typeface="Times New Roman"/>
              </a:rPr>
              <a:t>Меня очень порадовали результаты проекта. 79% семей от списочного состава группы приняли активное участие в проекте. Про мою группу смело можно сказать, что родители- не зрители, а полноценные участники образовательного процесса, активно участвующие в жизни ДОУ. </a:t>
            </a:r>
            <a:endParaRPr/>
          </a:p>
          <a:p>
            <a:pPr algn="just">
              <a:defRPr/>
            </a:pPr>
            <a:r>
              <a:rPr lang="ru-RU" sz="2400">
                <a:latin typeface="Times New Roman"/>
                <a:cs typeface="Times New Roman"/>
              </a:rPr>
              <a:t>В процессе самообразования по данной теме, я получила много новой, ценной информации; получила важный педагогический опыт.</a:t>
            </a:r>
            <a:endParaRPr/>
          </a:p>
          <a:p>
            <a:pPr algn="just">
              <a:defRPr/>
            </a:pPr>
            <a:r>
              <a:rPr lang="ru-RU" sz="2400">
                <a:latin typeface="Times New Roman"/>
                <a:cs typeface="Times New Roman"/>
              </a:rPr>
              <a:t> С семьями воспитанников установились партнерские, доверительные отношения. Удалось создать атмосферу взаимопонимания, позитивный настрой на общение.</a:t>
            </a:r>
            <a:endParaRPr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24852" y="4641048"/>
            <a:ext cx="11572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>
                <a:latin typeface="Times New Roman"/>
                <a:cs typeface="Times New Roman"/>
              </a:rPr>
              <a:t>   </a:t>
            </a:r>
            <a:endParaRPr lang="ru-RU" sz="2800">
              <a:latin typeface="Times New Roman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224852" y="3842999"/>
            <a:ext cx="115724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2400">
                <a:solidFill>
                  <a:prstClr val="black"/>
                </a:solidFill>
                <a:latin typeface="Times New Roman"/>
                <a:cs typeface="Times New Roman"/>
              </a:rPr>
              <a:t>  Очень порадовала реакция детей, их желание рассказать  всем о своей замечательной семье.</a:t>
            </a:r>
            <a:endParaRPr/>
          </a:p>
          <a:p>
            <a:pPr lvl="0" algn="just">
              <a:defRPr/>
            </a:pPr>
            <a:r>
              <a:rPr lang="ru-RU" sz="2400">
                <a:solidFill>
                  <a:srgbClr val="7030A0"/>
                </a:solidFill>
                <a:latin typeface="Times New Roman"/>
                <a:cs typeface="Times New Roman"/>
              </a:rPr>
              <a:t>Дети:</a:t>
            </a:r>
            <a:r>
              <a:rPr lang="ru-RU" sz="2400">
                <a:solidFill>
                  <a:prstClr val="black"/>
                </a:solidFill>
                <a:latin typeface="Times New Roman"/>
                <a:cs typeface="Times New Roman"/>
              </a:rPr>
              <a:t> Расширили представление о своей семье, о нравственном отношении к семейным традициям. Познакомились с понятием род, родословие, родственники, генеалогическое древо. Приобрели умение презентовать свои работы. Все это способствовало развитию понимания, взаимопомощи, доброжелательности в семье. У детей повысился интерес к истории и традициям своей семьи.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 bwMode="auto">
          <a:xfrm>
            <a:off x="254833" y="149903"/>
            <a:ext cx="117073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>
                <a:latin typeface="Times New Roman"/>
                <a:cs typeface="Times New Roman"/>
              </a:rPr>
              <a:t>   </a:t>
            </a:r>
            <a:endParaRPr lang="ru-RU" sz="2400">
              <a:latin typeface="Times New Roman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254833" y="149903"/>
            <a:ext cx="118122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7030A0"/>
                </a:solidFill>
                <a:latin typeface="Times New Roman"/>
                <a:cs typeface="Times New Roman"/>
              </a:rPr>
              <a:t>Родители:</a:t>
            </a:r>
            <a:endParaRPr/>
          </a:p>
          <a:p>
            <a:pPr algn="just">
              <a:defRPr/>
            </a:pPr>
            <a:r>
              <a:rPr lang="ru-RU" sz="2400">
                <a:latin typeface="Times New Roman"/>
                <a:cs typeface="Times New Roman"/>
              </a:rPr>
              <a:t>Повысили свою компетентность в вопросе воспитания детей. Совместное творчество с детьми сблизило семьи  и установились доверительные отношения.   Родители осознали значимость этой работы и ответственность перед детьми.</a:t>
            </a:r>
            <a:endParaRPr/>
          </a:p>
          <a:p>
            <a:pPr algn="just">
              <a:defRPr/>
            </a:pPr>
            <a:r>
              <a:rPr lang="ru-RU" sz="2400">
                <a:latin typeface="Times New Roman"/>
                <a:cs typeface="Times New Roman"/>
              </a:rPr>
              <a:t>   В результате такой работы все участники   пополнили  свои знания по истории своей семьи. Работа в этом направлении способствовала активному сплочению детского коллектива, коллектива  родителей, сплочению семей.</a:t>
            </a:r>
            <a:endParaRPr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254833" y="3042781"/>
            <a:ext cx="1142250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>
                <a:solidFill>
                  <a:srgbClr val="7030A0"/>
                </a:solidFill>
                <a:latin typeface="Times New Roman"/>
                <a:cs typeface="Times New Roman"/>
              </a:rPr>
              <a:t>Заключение</a:t>
            </a:r>
            <a:endParaRPr/>
          </a:p>
          <a:p>
            <a:pPr lvl="0" algn="just">
              <a:defRPr/>
            </a:pPr>
            <a:r>
              <a:rPr lang="ru-RU" sz="2400">
                <a:solidFill>
                  <a:prstClr val="black"/>
                </a:solidFill>
                <a:latin typeface="Times New Roman"/>
                <a:cs typeface="Times New Roman"/>
              </a:rPr>
              <a:t>   Работая над данным проектом поставленные мною задачи выполнены. Составлены генеалогические древа, изучены истории семей, дети рассказали о своих семейных древах.</a:t>
            </a:r>
          </a:p>
          <a:p>
            <a:pPr lvl="0" algn="just">
              <a:defRPr/>
            </a:pPr>
            <a:r>
              <a:rPr lang="ru-RU" sz="2400">
                <a:solidFill>
                  <a:prstClr val="black"/>
                </a:solidFill>
                <a:latin typeface="Times New Roman"/>
                <a:cs typeface="Times New Roman"/>
              </a:rPr>
              <a:t>  Так как в проекте участвовали дети 4-5 лет, эта работа будет иметь продолжение..</a:t>
            </a:r>
            <a:endParaRPr/>
          </a:p>
          <a:p>
            <a:pPr lvl="0" algn="just">
              <a:defRPr/>
            </a:pPr>
            <a:endParaRPr lang="ru-RU" sz="24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lvl="0" algn="just">
              <a:defRPr/>
            </a:pPr>
            <a:r>
              <a:rPr lang="ru-RU" sz="2800" b="1" i="1">
                <a:solidFill>
                  <a:srgbClr val="7030A0"/>
                </a:solidFill>
                <a:latin typeface="Times New Roman"/>
                <a:cs typeface="Times New Roman"/>
              </a:rPr>
              <a:t>   В заключение хочется сказать:  для любого человека очень важно знать историю своей семьи, чувствовать себя частью большого рода, гордиться своими предками.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26916" t="2387" r="10248" b="3682"/>
          <a:stretch/>
        </p:blipFill>
        <p:spPr bwMode="auto">
          <a:xfrm>
            <a:off x="238780" y="156846"/>
            <a:ext cx="3690526" cy="31561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 l="8192" t="2769" r="9055" b="792"/>
          <a:stretch/>
        </p:blipFill>
        <p:spPr bwMode="auto">
          <a:xfrm rot="5400000">
            <a:off x="427543" y="3240235"/>
            <a:ext cx="3312998" cy="36905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rcRect l="7363" t="4380" r="3382" b="20994"/>
          <a:stretch/>
        </p:blipFill>
        <p:spPr bwMode="auto">
          <a:xfrm rot="5400000">
            <a:off x="8474688" y="3374979"/>
            <a:ext cx="3312997" cy="34210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rcRect l="10497" t="22089" r="7561" b="7462"/>
          <a:stretch/>
        </p:blipFill>
        <p:spPr bwMode="auto">
          <a:xfrm rot="5400000">
            <a:off x="8564549" y="35842"/>
            <a:ext cx="3133276" cy="34210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120456" y="179723"/>
            <a:ext cx="4109060" cy="31332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120456" y="3428999"/>
            <a:ext cx="4109060" cy="33129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1056</Words>
  <Application>Microsoft Office PowerPoint</Application>
  <DocSecurity>0</DocSecurity>
  <PresentationFormat>Широкоэкранный</PresentationFormat>
  <Paragraphs>62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фикс</dc:creator>
  <cp:keywords/>
  <dc:description/>
  <cp:lastModifiedBy>ЛЮДА</cp:lastModifiedBy>
  <cp:revision>34</cp:revision>
  <dcterms:created xsi:type="dcterms:W3CDTF">2022-01-16T10:04:19Z</dcterms:created>
  <dcterms:modified xsi:type="dcterms:W3CDTF">2025-04-01T04:46:53Z</dcterms:modified>
  <cp:category/>
  <dc:identifier/>
  <cp:contentStatus/>
  <dc:language/>
  <cp:version/>
</cp:coreProperties>
</file>