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256" r:id="rId2"/>
    <p:sldId id="273" r:id="rId3"/>
    <p:sldId id="271" r:id="rId4"/>
    <p:sldId id="274" r:id="rId5"/>
    <p:sldId id="257" r:id="rId6"/>
    <p:sldId id="260" r:id="rId7"/>
    <p:sldId id="275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77" r:id="rId16"/>
  </p:sldIdLst>
  <p:sldSz cx="9144000" cy="6858000" type="screen4x3"/>
  <p:notesSz cx="6797675" cy="99314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3106"/>
            <a:ext cx="2945659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33106"/>
            <a:ext cx="2945659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C336E9-0193-4054-B9EE-E74C64214B8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7415"/>
            <a:ext cx="5438140" cy="4469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45659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3106"/>
            <a:ext cx="2945659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09671D6-0B08-4FBD-A4B3-31DFB9A976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09671D6-0B08-4FBD-A4B3-31DFB9A976D3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dirty="0" smtClean="0"/>
              <a:t>1 команда: найти портрет художника В.М.Васнецова</a:t>
            </a:r>
          </a:p>
          <a:p>
            <a:pPr>
              <a:spcBef>
                <a:spcPct val="0"/>
              </a:spcBef>
            </a:pPr>
            <a:r>
              <a:rPr lang="ru-RU" dirty="0" smtClean="0"/>
              <a:t>2 команда: найти портрет художника И.И.Шишкина</a:t>
            </a:r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1FC6960-03FD-4FEF-AB7A-0D36D534A2C4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>
              <a:cs typeface="Arial" charset="0"/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Найти репродукции картин  И.И.Шишкина </a:t>
            </a:r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4A8BB01-1C0E-4DD6-B60B-E5E61A31ACE1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>
              <a:cs typeface="Arial" charset="0"/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Найти репродукции картин И.И.Левитана</a:t>
            </a:r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114BDCB-3A4C-40C3-83D0-D99156E136DD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>
              <a:cs typeface="Arial" charset="0"/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dirty="0" smtClean="0"/>
              <a:t>Выберите из представленных репродукций картины, написанные в теплых тонах</a:t>
            </a:r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B88BF39-CD43-4B2D-B7FD-31D5AE2AB4A4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>
              <a:cs typeface="Arial" charset="0"/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Найти среди портретов композиторов  портрет композитора П.И.Чайковского, Н. А. Римского-Корсакова. </a:t>
            </a:r>
            <a:endParaRPr lang="ru-RU" sz="1200" kern="120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09671D6-0B08-4FBD-A4B3-31DFB9A976D3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Группа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Полилиния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38F113A1-367C-40D8-8116-1F4B44A64BE4}" type="datetimeFigureOut">
              <a:rPr lang="ru-RU"/>
              <a:pPr>
                <a:defRPr/>
              </a:pPr>
              <a:t>14.10.2015</a:t>
            </a:fld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2BDF900B-6C5F-401A-A8FB-0112D18FB5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C79A2B-82C2-4019-B2B6-09781FE5962B}" type="datetimeFigureOut">
              <a:rPr lang="ru-RU"/>
              <a:pPr>
                <a:defRPr/>
              </a:pPr>
              <a:t>14.10.2015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653F9-76E3-4FF3-B8D6-356FAB6229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D5132A-4488-4939-B86D-CBF88127796F}" type="datetimeFigureOut">
              <a:rPr lang="ru-RU"/>
              <a:pPr>
                <a:defRPr/>
              </a:pPr>
              <a:t>14.10.2015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112E3D-0927-49EB-911B-8EDADDC028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6DC5C-5CB5-4679-916B-DEEE106B7BEF}" type="datetimeFigureOut">
              <a:rPr lang="ru-RU"/>
              <a:pPr>
                <a:defRPr/>
              </a:pPr>
              <a:t>14.10.2015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A9E5C-1CEE-489F-A738-229E0FCAEF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Нашивка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E5CA92D-5C85-4401-899E-2D235454A090}" type="datetimeFigureOut">
              <a:rPr lang="ru-RU"/>
              <a:pPr>
                <a:defRPr/>
              </a:pPr>
              <a:t>14.10.2015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372E520-0CD8-4909-8BD6-1B29B82869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E2980EC-87B3-4D7B-BB7E-0D8B4418E19D}" type="datetimeFigureOut">
              <a:rPr lang="ru-RU"/>
              <a:pPr>
                <a:defRPr/>
              </a:pPr>
              <a:t>14.10.2015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5192D4C-128C-4A6C-984D-58EADBA4D4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3FD27BD-2BA5-4466-A2BC-0C84192A871F}" type="datetimeFigureOut">
              <a:rPr lang="ru-RU"/>
              <a:pPr>
                <a:defRPr/>
              </a:pPr>
              <a:t>14.10.2015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891F39D-86D6-436A-8ED1-7E5DADE126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5E18211-5D89-4307-9284-092922DB1022}" type="datetimeFigureOut">
              <a:rPr lang="ru-RU"/>
              <a:pPr>
                <a:defRPr/>
              </a:pPr>
              <a:t>14.10.2015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492B472-48F8-4D54-B674-D890B4C591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5C3D9-C69D-4200-A413-5C397D2C28DF}" type="datetimeFigureOut">
              <a:rPr lang="ru-RU"/>
              <a:pPr>
                <a:defRPr/>
              </a:pPr>
              <a:t>14.10.2015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B17C0-B887-4DA5-AC67-5143CFC522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D4E9205-C19F-4CDB-ADDD-008887569BF9}" type="datetimeFigureOut">
              <a:rPr lang="ru-RU"/>
              <a:pPr>
                <a:defRPr/>
              </a:pPr>
              <a:t>14.10.2015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8D18987-F64D-4BD8-839D-C20959E7EB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7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олилиния 8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Нашивка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B6FB08F2-A7CD-415D-BCCF-833E4E6FC089}" type="datetimeFigureOut">
              <a:rPr lang="ru-RU"/>
              <a:pPr>
                <a:defRPr/>
              </a:pPr>
              <a:t>14.10.2015</a:t>
            </a:fld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56136F04-7625-46E3-8664-745D402FBF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6B9EA61A-FA6E-4581-B1E1-7E16857B991A}" type="datetimeFigureOut">
              <a:rPr lang="ru-RU"/>
              <a:pPr>
                <a:defRPr/>
              </a:pPr>
              <a:t>14.10.2015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 smtClean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66D05740-1310-44F0-86AC-DB9BFDCE5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4" r:id="rId4"/>
    <p:sldLayoutId id="2147483675" r:id="rId5"/>
    <p:sldLayoutId id="2147483676" r:id="rId6"/>
    <p:sldLayoutId id="2147483670" r:id="rId7"/>
    <p:sldLayoutId id="2147483677" r:id="rId8"/>
    <p:sldLayoutId id="2147483678" r:id="rId9"/>
    <p:sldLayoutId id="2147483669" r:id="rId10"/>
    <p:sldLayoutId id="2147483668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fontAlgn="base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fontAlgn="base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gif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5325" y="1271644"/>
            <a:ext cx="7772400" cy="1861308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dirty="0" smtClean="0">
                <a:latin typeface="Cambria" pitchFamily="18" charset="0"/>
              </a:rPr>
              <a:t>Педагогический совет на тему «Развитие художественно-творческих способностей дошкольников»</a:t>
            </a:r>
            <a:endParaRPr lang="ru-RU" sz="3200" dirty="0">
              <a:latin typeface="Cambria" pitchFamily="18" charset="0"/>
            </a:endParaRP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3611563"/>
            <a:ext cx="7772400" cy="1200150"/>
          </a:xfrm>
        </p:spPr>
        <p:txBody>
          <a:bodyPr/>
          <a:lstStyle/>
          <a:p>
            <a:pPr marR="0">
              <a:lnSpc>
                <a:spcPct val="80000"/>
              </a:lnSpc>
            </a:pPr>
            <a:endParaRPr lang="ru-RU" sz="900" dirty="0" smtClean="0"/>
          </a:p>
          <a:p>
            <a:pPr marR="0" algn="ctr">
              <a:lnSpc>
                <a:spcPct val="80000"/>
              </a:lnSpc>
            </a:pPr>
            <a:endParaRPr lang="ru-RU" sz="900" b="1" dirty="0" smtClean="0">
              <a:latin typeface="Cambria" pitchFamily="18" charset="0"/>
            </a:endParaRPr>
          </a:p>
          <a:p>
            <a:pPr marR="0" algn="ctr">
              <a:lnSpc>
                <a:spcPct val="80000"/>
              </a:lnSpc>
            </a:pPr>
            <a:r>
              <a:rPr lang="ru-RU" sz="1800" b="1" dirty="0" smtClean="0">
                <a:solidFill>
                  <a:schemeClr val="tx1"/>
                </a:solidFill>
                <a:latin typeface="Cambria" pitchFamily="18" charset="0"/>
              </a:rPr>
              <a:t>«Истоки творческих способностей и дарования детей – на кончиках их пальцев. Другими словами: чем больше мастерства в детской руке, тем умнее ребенок».</a:t>
            </a:r>
          </a:p>
          <a:p>
            <a:pPr marR="0">
              <a:lnSpc>
                <a:spcPct val="80000"/>
              </a:lnSpc>
            </a:pPr>
            <a:r>
              <a:rPr lang="ru-RU" sz="1800" b="1" dirty="0" smtClean="0">
                <a:solidFill>
                  <a:schemeClr val="tx1"/>
                </a:solidFill>
                <a:latin typeface="Cambria" pitchFamily="18" charset="0"/>
              </a:rPr>
              <a:t>/В. А. Сухомлинский/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143000"/>
            <a:ext cx="8472488" cy="5500688"/>
          </a:xfrm>
        </p:spPr>
        <p:txBody>
          <a:bodyPr>
            <a:normAutofit fontScale="25000" lnSpcReduction="20000"/>
          </a:bodyPr>
          <a:lstStyle/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sz="6400" dirty="0" smtClean="0">
                <a:latin typeface="Cambria" pitchFamily="18" charset="0"/>
              </a:rPr>
              <a:t>Заполнив строки кроссворда, в выделенных строках  Вы сможете прочитать название русского праздника – торга, на котором все посетители от мала до велика считали своим долгом посвистеть в глиняную свистульку или берестяную дудку.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endParaRPr lang="en-US" sz="6400" dirty="0" smtClean="0">
              <a:latin typeface="Cambria" pitchFamily="18" charset="0"/>
            </a:endParaRP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sz="6400" dirty="0" smtClean="0">
                <a:latin typeface="Cambria" pitchFamily="18" charset="0"/>
              </a:rPr>
              <a:t>По горизонтали:</a:t>
            </a:r>
          </a:p>
          <a:p>
            <a:pPr marL="1252728" indent="-1143000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sz="6400" dirty="0" smtClean="0">
                <a:latin typeface="Cambria" pitchFamily="18" charset="0"/>
              </a:rPr>
              <a:t>1.Одно из</a:t>
            </a:r>
            <a:r>
              <a:rPr lang="en-US" sz="6400" dirty="0" smtClean="0">
                <a:latin typeface="Cambria" pitchFamily="18" charset="0"/>
              </a:rPr>
              <a:t> </a:t>
            </a:r>
            <a:r>
              <a:rPr lang="ru-RU" sz="6400" dirty="0" smtClean="0">
                <a:latin typeface="Cambria" pitchFamily="18" charset="0"/>
              </a:rPr>
              <a:t>главных качеств, присущих изделиям художественных народных промыслов.</a:t>
            </a:r>
          </a:p>
          <a:p>
            <a:pPr marL="1252728" indent="-1143000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sz="6400" dirty="0" smtClean="0">
                <a:latin typeface="Cambria" pitchFamily="18" charset="0"/>
              </a:rPr>
              <a:t>2. Гжель всем нравится своим цветом. Какой он? </a:t>
            </a:r>
          </a:p>
          <a:p>
            <a:pPr marL="1252728" indent="-1143000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sz="6400" dirty="0" smtClean="0">
                <a:latin typeface="Cambria" pitchFamily="18" charset="0"/>
              </a:rPr>
              <a:t>3. Красочный наряд произведений художественных народных промыслов.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sz="6400" dirty="0" smtClean="0">
                <a:latin typeface="Cambria" pitchFamily="18" charset="0"/>
              </a:rPr>
              <a:t>4.Обобщающее слово, которым можно назвать изделия мастеров Филимоново, Дымково, </a:t>
            </a:r>
            <a:r>
              <a:rPr lang="ru-RU" sz="6400" dirty="0" err="1" smtClean="0">
                <a:latin typeface="Cambria" pitchFamily="18" charset="0"/>
              </a:rPr>
              <a:t>Каргополья</a:t>
            </a:r>
            <a:r>
              <a:rPr lang="ru-RU" sz="6400" dirty="0" smtClean="0">
                <a:latin typeface="Cambria" pitchFamily="18" charset="0"/>
              </a:rPr>
              <a:t>.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sz="6400" dirty="0" smtClean="0">
                <a:latin typeface="Cambria" pitchFamily="18" charset="0"/>
              </a:rPr>
              <a:t> 5. Название промысла, для которого характерно изготовление подносов. 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sz="6400" dirty="0" smtClean="0">
                <a:latin typeface="Cambria" pitchFamily="18" charset="0"/>
              </a:rPr>
              <a:t> 6. Благодаря этому цвету хохлому часто называют так. 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sz="6400" dirty="0" smtClean="0">
                <a:latin typeface="Cambria" pitchFamily="18" charset="0"/>
              </a:rPr>
              <a:t> 7. Поскольку изделия малой декоративной пластики (изделия дымковских </a:t>
            </a:r>
            <a:r>
              <a:rPr lang="ru-RU" sz="6400" dirty="0" err="1" smtClean="0">
                <a:latin typeface="Cambria" pitchFamily="18" charset="0"/>
              </a:rPr>
              <a:t>каргопольских</a:t>
            </a:r>
            <a:r>
              <a:rPr lang="ru-RU" sz="6400" dirty="0" smtClean="0">
                <a:latin typeface="Cambria" pitchFamily="18" charset="0"/>
              </a:rPr>
              <a:t>, </a:t>
            </a:r>
            <a:r>
              <a:rPr lang="ru-RU" sz="6400" dirty="0" err="1" smtClean="0">
                <a:latin typeface="Cambria" pitchFamily="18" charset="0"/>
              </a:rPr>
              <a:t>филимоновских</a:t>
            </a:r>
            <a:r>
              <a:rPr lang="ru-RU" sz="6400" dirty="0" smtClean="0">
                <a:latin typeface="Cambria" pitchFamily="18" charset="0"/>
              </a:rPr>
              <a:t> мастеров) являются объемными, то к какому виду пространственных искусств из можно отнести? </a:t>
            </a:r>
            <a:endParaRPr lang="en-US" sz="6400" dirty="0" smtClean="0">
              <a:latin typeface="Cambria" pitchFamily="18" charset="0"/>
            </a:endParaRP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sz="6400" dirty="0" smtClean="0">
                <a:latin typeface="Cambria" pitchFamily="18" charset="0"/>
              </a:rPr>
              <a:t>По вертикали:</a:t>
            </a:r>
          </a:p>
          <a:p>
            <a:pPr marL="1252728" indent="-1143000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sz="6400" dirty="0" smtClean="0">
                <a:latin typeface="Cambria" pitchFamily="18" charset="0"/>
              </a:rPr>
              <a:t> 1.Предмет домашней утвари, которым особенно прославились Городецкие мастера? </a:t>
            </a:r>
          </a:p>
          <a:p>
            <a:pPr marL="1252728" indent="-1143000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sz="6400" dirty="0" smtClean="0">
                <a:latin typeface="Cambria" pitchFamily="18" charset="0"/>
              </a:rPr>
              <a:t> 2. Материал, из которого изготавливают дымковскую игрушку. </a:t>
            </a:r>
          </a:p>
          <a:p>
            <a:pPr marL="1252728" indent="-1143000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sz="6400" dirty="0" smtClean="0">
                <a:latin typeface="Cambria" pitchFamily="18" charset="0"/>
              </a:rPr>
              <a:t> 3. Основной материал, из которого изготавливают изделия в селе </a:t>
            </a:r>
            <a:r>
              <a:rPr lang="ru-RU" sz="6400" dirty="0" err="1" smtClean="0">
                <a:latin typeface="Cambria" pitchFamily="18" charset="0"/>
              </a:rPr>
              <a:t>Полхов</a:t>
            </a:r>
            <a:r>
              <a:rPr lang="ru-RU" sz="6400" dirty="0" smtClean="0">
                <a:latin typeface="Cambria" pitchFamily="18" charset="0"/>
              </a:rPr>
              <a:t> -Майдан. </a:t>
            </a:r>
          </a:p>
          <a:p>
            <a:pPr marL="1252728" indent="-1143000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sz="6400" dirty="0" smtClean="0">
                <a:latin typeface="Cambria" pitchFamily="18" charset="0"/>
              </a:rPr>
              <a:t>4.Профессия мастеров, чьими руками изготавливались</a:t>
            </a:r>
            <a:r>
              <a:rPr lang="en-US" sz="6400" dirty="0" smtClean="0">
                <a:latin typeface="Cambria" pitchFamily="18" charset="0"/>
              </a:rPr>
              <a:t> </a:t>
            </a:r>
            <a:r>
              <a:rPr lang="ru-RU" sz="6400" dirty="0" smtClean="0">
                <a:latin typeface="Cambria" pitchFamily="18" charset="0"/>
              </a:rPr>
              <a:t>глиняные расписные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sz="6400" dirty="0" smtClean="0">
                <a:latin typeface="Cambria" pitchFamily="18" charset="0"/>
              </a:rPr>
              <a:t>5.Профессия мастеров, чьими руками изготовлялись глиняные расписные игрушки в одном из главных культурных центров русского Севера в </a:t>
            </a:r>
            <a:r>
              <a:rPr lang="ru-RU" sz="6400" dirty="0" err="1" smtClean="0">
                <a:latin typeface="Cambria" pitchFamily="18" charset="0"/>
              </a:rPr>
              <a:t>Каргополье</a:t>
            </a:r>
            <a:r>
              <a:rPr lang="ru-RU" sz="6400" dirty="0" smtClean="0">
                <a:latin typeface="Cambria" pitchFamily="18" charset="0"/>
              </a:rPr>
              <a:t>. 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sz="6400" dirty="0" smtClean="0">
                <a:latin typeface="Cambria" pitchFamily="18" charset="0"/>
              </a:rPr>
              <a:t>6. Чем покрывают роспись по дереву?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ru-RU" sz="7200" dirty="0">
              <a:latin typeface="Cambria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857256"/>
          </a:xfrm>
        </p:spPr>
        <p:txBody>
          <a:bodyPr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tx1"/>
                </a:solidFill>
                <a:effectLst/>
                <a:latin typeface="Cambria" pitchFamily="18" charset="0"/>
              </a:rPr>
              <a:t>«Угадай-ка» -</a:t>
            </a:r>
            <a:r>
              <a:rPr lang="ru-RU" sz="2400" dirty="0" smtClean="0">
                <a:solidFill>
                  <a:schemeClr val="tx1"/>
                </a:solidFill>
                <a:latin typeface="Cambria" pitchFamily="18" charset="0"/>
              </a:rPr>
              <a:t> Решение кроссворда по теме «Народно-прикладное искусство в работе с детьми». </a:t>
            </a:r>
            <a:endParaRPr lang="ru-RU" sz="2400" dirty="0">
              <a:solidFill>
                <a:schemeClr val="tx1"/>
              </a:solidFill>
              <a:effectLst/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Содержимое 27" descr="1306206645_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214313"/>
            <a:ext cx="2430463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Содержимое 25" descr="surikov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71813" y="285750"/>
            <a:ext cx="2722562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Содержимое 18" descr="220px-REPIN_portret_REPIN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71802" y="3500438"/>
            <a:ext cx="2519362" cy="319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Содержимое 23" descr="myasoedov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375" y="214313"/>
            <a:ext cx="2286000" cy="308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2" descr="http://im6-tub-ru.yandex.net/i?id=343362854-30-7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42875" y="3633788"/>
            <a:ext cx="2571750" cy="313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0010-010-Portret-khudozhnika-I"/>
          <p:cNvPicPr>
            <a:picLocks noChangeAspect="1" noChangeArrowheads="1"/>
          </p:cNvPicPr>
          <p:nvPr/>
        </p:nvPicPr>
        <p:blipFill>
          <a:blip r:embed="rId8"/>
          <a:srcRect l="24445" t="2443" r="23889" b="1505"/>
          <a:stretch>
            <a:fillRect/>
          </a:stretch>
        </p:blipFill>
        <p:spPr bwMode="auto">
          <a:xfrm>
            <a:off x="6357950" y="3357562"/>
            <a:ext cx="2399174" cy="3295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G:\картины художников\золотая осень поленов 58683323_Zolotaya_osen_189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404813"/>
            <a:ext cx="3582988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3" descr="G:\картины художников\картина утро в сосновом лесуimage_4f083530704f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50" y="3857625"/>
            <a:ext cx="3810000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5" descr="G:\картины художников\февральская лазурь грабарь 0008-005-I.Grabar-Fevralskaja-lazur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00364" y="714356"/>
            <a:ext cx="2357437" cy="351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6" descr="G:\картины художников\рожь image00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29188" y="3571875"/>
            <a:ext cx="4000500" cy="274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7" descr="G:\картины художников\весна. последний снег 5add6ec14999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292725" y="333375"/>
            <a:ext cx="3690938" cy="286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 descr="G:\картины художников\майский вечер грабарь74506944_Mayskiy_veche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214313"/>
            <a:ext cx="2428875" cy="298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Picture 4" descr="G:\картины художников\на севере диком image0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71813" y="214313"/>
            <a:ext cx="2428875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3" descr="G:\картины художников\три богатвря 1266993421_image001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50" y="3571875"/>
            <a:ext cx="4195763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Содержимое 14" descr="14507.gi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86313" y="3714750"/>
            <a:ext cx="4110037" cy="297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4" descr="G:\картины художников\март.большая вода 400px-High-water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99150" y="142875"/>
            <a:ext cx="291147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 descr="G:\картины художников\майский вечер грабарь74506944_Mayskiy_veche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214290"/>
            <a:ext cx="2554287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4" descr="G:\картины художников\цветущие яблони artlib_gallery-32534-b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3" y="3500438"/>
            <a:ext cx="4192587" cy="311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5" descr="G:\картины художников\первый снег поленов 3826696_rannisneg-pol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0563" y="3714750"/>
            <a:ext cx="4500562" cy="287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G:\картины художников\март 49485d294c1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57752" y="285729"/>
            <a:ext cx="3934721" cy="31600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композиторы\images.jpg Чайковский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5" y="285728"/>
            <a:ext cx="2179464" cy="3214710"/>
          </a:xfrm>
          <a:prstGeom prst="rect">
            <a:avLst/>
          </a:prstGeom>
          <a:noFill/>
        </p:spPr>
      </p:pic>
      <p:pic>
        <p:nvPicPr>
          <p:cNvPr id="1027" name="Picture 3" descr="F:\композиторы\Nikolai-Rimsky-Korsakov_01 (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40" y="214290"/>
            <a:ext cx="2395544" cy="3322612"/>
          </a:xfrm>
          <a:prstGeom prst="rect">
            <a:avLst/>
          </a:prstGeom>
          <a:noFill/>
        </p:spPr>
      </p:pic>
      <p:pic>
        <p:nvPicPr>
          <p:cNvPr id="1028" name="Picture 4" descr="F:\композиторы\Глинка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43636" y="357166"/>
            <a:ext cx="2428876" cy="3167659"/>
          </a:xfrm>
          <a:prstGeom prst="rect">
            <a:avLst/>
          </a:prstGeom>
          <a:noFill/>
        </p:spPr>
      </p:pic>
      <p:pic>
        <p:nvPicPr>
          <p:cNvPr id="1029" name="Picture 5" descr="F:\композиторы\кабалевский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28728" y="3604916"/>
            <a:ext cx="2006082" cy="3084352"/>
          </a:xfrm>
          <a:prstGeom prst="rect">
            <a:avLst/>
          </a:prstGeom>
          <a:noFill/>
        </p:spPr>
      </p:pic>
      <p:pic>
        <p:nvPicPr>
          <p:cNvPr id="1030" name="Picture 6" descr="F:\композиторы\Прокофьев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72000" y="3571876"/>
            <a:ext cx="2143140" cy="31207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ru-RU" sz="2000" b="1" dirty="0" smtClean="0">
                <a:latin typeface="Cambria" pitchFamily="18" charset="0"/>
              </a:rPr>
              <a:t>Это целенаправленный процесс формирования творческой личности, способной воспринимать, чувствовать, оценивать прекрасное и создавать художественные ценности. </a:t>
            </a:r>
          </a:p>
          <a:p>
            <a:pPr lvl="0" algn="r">
              <a:buNone/>
            </a:pPr>
            <a:r>
              <a:rPr lang="ru-RU" sz="2000" b="1" dirty="0" smtClean="0">
                <a:latin typeface="Cambria" pitchFamily="18" charset="0"/>
              </a:rPr>
              <a:t>(Д.Б. Лихачёв)</a:t>
            </a:r>
            <a:endParaRPr lang="ru-RU" sz="2000" dirty="0" smtClean="0">
              <a:latin typeface="Cambria" pitchFamily="18" charset="0"/>
            </a:endParaRPr>
          </a:p>
          <a:p>
            <a:pPr lvl="0"/>
            <a:r>
              <a:rPr lang="ru-RU" sz="2000" b="1" dirty="0" smtClean="0">
                <a:latin typeface="Cambria Math" pitchFamily="18" charset="0"/>
                <a:ea typeface="Cambria Math" pitchFamily="18" charset="0"/>
              </a:rPr>
              <a:t>Художественное воспитание есть процесс целенаправленного воздействия средствами искусства на личность, благодаря которому у воспитуемых формируются художественные чувства и вкус, любовь к искусству, умение понимать его, наслаждаться им и способность по возможности творить в искусстве (В. Н. </a:t>
            </a:r>
            <a:r>
              <a:rPr lang="ru-RU" sz="2000" b="1" dirty="0" err="1" smtClean="0">
                <a:latin typeface="Cambria Math" pitchFamily="18" charset="0"/>
                <a:ea typeface="Cambria Math" pitchFamily="18" charset="0"/>
              </a:rPr>
              <a:t>Шацкая</a:t>
            </a:r>
            <a:r>
              <a:rPr lang="ru-RU" sz="2000" b="1" dirty="0" smtClean="0">
                <a:latin typeface="Cambria Math" pitchFamily="18" charset="0"/>
                <a:ea typeface="Cambria Math" pitchFamily="18" charset="0"/>
              </a:rPr>
              <a:t>)</a:t>
            </a:r>
          </a:p>
          <a:p>
            <a:pPr lvl="0">
              <a:buNone/>
            </a:pPr>
            <a:endParaRPr lang="ru-RU" sz="2000" b="1" dirty="0" smtClean="0">
              <a:latin typeface="Cambria Math" pitchFamily="18" charset="0"/>
              <a:ea typeface="Cambria Math" pitchFamily="18" charset="0"/>
            </a:endParaRPr>
          </a:p>
          <a:p>
            <a:r>
              <a:rPr lang="ru-RU" sz="2000" b="1" dirty="0" smtClean="0">
                <a:latin typeface="Cambria" pitchFamily="18" charset="0"/>
              </a:rPr>
              <a:t>Это система мероприятий, направленных на выработку и совершенствование в человеке способности воспринимать, правильно понимать, ценить и создавать прекрасное и    возвышенное в искусстве.        (Краткий словарь по эстетике</a:t>
            </a:r>
            <a:r>
              <a:rPr lang="ru-RU" sz="2000" dirty="0" smtClean="0">
                <a:latin typeface="Cambria" pitchFamily="18" charset="0"/>
              </a:rPr>
              <a:t>) </a:t>
            </a:r>
          </a:p>
          <a:p>
            <a:pPr lvl="0"/>
            <a:endParaRPr lang="ru-RU" sz="2000" b="1" dirty="0" smtClean="0">
              <a:latin typeface="Cambria Math" pitchFamily="18" charset="0"/>
              <a:ea typeface="Cambria Math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Cambria" pitchFamily="18" charset="0"/>
              </a:rPr>
              <a:t>Что такое художественно-эстетическое воспитание?</a:t>
            </a:r>
            <a:endParaRPr lang="ru-RU" sz="28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578364"/>
          </a:xfrm>
        </p:spPr>
        <p:txBody>
          <a:bodyPr/>
          <a:lstStyle/>
          <a:p>
            <a:pPr lvl="0" algn="ctr"/>
            <a:r>
              <a:rPr lang="ru-RU" sz="2800" b="1" dirty="0" smtClean="0">
                <a:latin typeface="Cambria Math" pitchFamily="18" charset="0"/>
                <a:ea typeface="Cambria Math" pitchFamily="18" charset="0"/>
                <a:cs typeface="Arial" pitchFamily="34" charset="0"/>
              </a:rPr>
              <a:t>Ключевая </a:t>
            </a:r>
            <a:r>
              <a:rPr lang="ru-RU" sz="2800" b="1" i="1" u="sng" dirty="0" smtClean="0">
                <a:latin typeface="Cambria Math" pitchFamily="18" charset="0"/>
                <a:ea typeface="Cambria Math" pitchFamily="18" charset="0"/>
                <a:cs typeface="Arial" pitchFamily="34" charset="0"/>
              </a:rPr>
              <a:t>роль</a:t>
            </a:r>
            <a:r>
              <a:rPr lang="ru-RU" sz="2800" b="1" dirty="0" smtClean="0">
                <a:latin typeface="Cambria Math" pitchFamily="18" charset="0"/>
                <a:ea typeface="Cambria Math" pitchFamily="18" charset="0"/>
                <a:cs typeface="Arial" pitchFamily="34" charset="0"/>
              </a:rPr>
              <a:t> детского сада –создание условий для формирования гармоничной, духовно богатой, физически здоровой, эстетически развитой личности, обладающей эстетическим созданием, задатками художественной культуры, творческими способностями к индивидуальному самовыражению через различные формы творческой деятельности.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2800" b="1" dirty="0" smtClean="0">
                <a:latin typeface="Cambria Math" pitchFamily="18" charset="0"/>
                <a:ea typeface="Cambria Math" pitchFamily="18" charset="0"/>
              </a:rPr>
              <a:t>Ведущая </a:t>
            </a:r>
            <a:r>
              <a:rPr lang="ru-RU" sz="2800" b="1" i="1" u="sng" dirty="0" smtClean="0">
                <a:latin typeface="Cambria Math" pitchFamily="18" charset="0"/>
                <a:ea typeface="Cambria Math" pitchFamily="18" charset="0"/>
              </a:rPr>
              <a:t>педагогическая идея </a:t>
            </a:r>
            <a:r>
              <a:rPr lang="ru-RU" sz="2800" b="1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ru-RU" sz="2800" b="1" dirty="0" smtClean="0">
                <a:latin typeface="Cambria Math" pitchFamily="18" charset="0"/>
                <a:ea typeface="Cambria Math" pitchFamily="18" charset="0"/>
              </a:rPr>
              <a:t>художественно-эстетического воспитания  в ДОУ - создание образовательной системы, ориентированной на развитие личности через приобщение к духовным ценностям, через вовлечение в творческую  музыкальную, изобразительную, театрализованную деятельность.</a:t>
            </a:r>
            <a:endParaRPr lang="ru-RU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Содержимое 1"/>
          <p:cNvSpPr>
            <a:spLocks noGrp="1"/>
          </p:cNvSpPr>
          <p:nvPr>
            <p:ph idx="1"/>
          </p:nvPr>
        </p:nvSpPr>
        <p:spPr>
          <a:xfrm>
            <a:off x="457200" y="1357313"/>
            <a:ext cx="8229600" cy="4649787"/>
          </a:xfrm>
        </p:spPr>
        <p:txBody>
          <a:bodyPr/>
          <a:lstStyle/>
          <a:p>
            <a:r>
              <a:rPr lang="ru-RU" sz="2400" b="1" i="1" dirty="0" smtClean="0">
                <a:latin typeface="Cambria" pitchFamily="18" charset="0"/>
              </a:rPr>
              <a:t>Первая группа задач </a:t>
            </a:r>
            <a:r>
              <a:rPr lang="ru-RU" sz="2400" i="1" dirty="0" smtClean="0">
                <a:latin typeface="Cambria" pitchFamily="18" charset="0"/>
              </a:rPr>
              <a:t>направлена на формирование эстетического отношения детей к окружающему: развивать умение видеть и чувствовать красоту в природе, поступках, искусстве, понимать прекрасное; воспитывать художественный вкус, потребность в познании прекрасного.</a:t>
            </a:r>
          </a:p>
          <a:p>
            <a:r>
              <a:rPr lang="ru-RU" sz="2400" b="1" i="1" dirty="0" smtClean="0">
                <a:latin typeface="Cambria" pitchFamily="18" charset="0"/>
              </a:rPr>
              <a:t>Вторая группа задач </a:t>
            </a:r>
            <a:r>
              <a:rPr lang="ru-RU" sz="2400" i="1" dirty="0" smtClean="0">
                <a:latin typeface="Cambria" pitchFamily="18" charset="0"/>
              </a:rPr>
              <a:t>направлена на формирование художественных умений в области разных искусств: обучению детей рисованию, лепке, аппликации, пению, движениям под музыку.</a:t>
            </a:r>
            <a:endParaRPr lang="ru-RU" sz="2400" dirty="0" smtClean="0">
              <a:latin typeface="Cambria" pitchFamily="18" charset="0"/>
            </a:endParaRPr>
          </a:p>
          <a:p>
            <a:endParaRPr lang="ru-RU" sz="2400" dirty="0" smtClean="0">
              <a:latin typeface="Cambria" pitchFamily="18" charset="0"/>
            </a:endParaRPr>
          </a:p>
          <a:p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>
                <a:latin typeface="Cambria" pitchFamily="18" charset="0"/>
              </a:rPr>
              <a:t>Задачи художественно-эстетического воспитания:</a:t>
            </a:r>
            <a:endParaRPr lang="ru-RU" sz="36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571504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1800" dirty="0" smtClean="0">
                <a:solidFill>
                  <a:schemeClr val="tx1"/>
                </a:solidFill>
                <a:latin typeface="Cambria" pitchFamily="18" charset="0"/>
              </a:rPr>
              <a:t>Средства художественно-эстетического воспитания</a:t>
            </a:r>
            <a:endParaRPr lang="ru-RU" sz="1800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875" y="714375"/>
            <a:ext cx="2071688" cy="6143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Cambria" pitchFamily="18" charset="0"/>
              </a:rPr>
              <a:t>Предметно-развивающая среда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Cambria" pitchFamily="18" charset="0"/>
              </a:rPr>
              <a:t>Она оказывает на ребенка воздействие, которое по своей силе и значимости вряд ли может сравниться с другими. Если обстановка эстетична красива, если ребенок видит прекрасные взаимоотношения между людьми, слышит красивую речь, такой ребенок с малых лет будет принимать эстетическое окружение как норму, а все что отличается от этой нормы, будет вызывать у него </a:t>
            </a:r>
            <a:r>
              <a:rPr lang="ru-RU" sz="1200" b="1" dirty="0">
                <a:solidFill>
                  <a:schemeClr val="tx1"/>
                </a:solidFill>
                <a:latin typeface="Cambria" pitchFamily="18" charset="0"/>
              </a:rPr>
              <a:t>неприятие.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929438" y="714375"/>
            <a:ext cx="2000250" cy="6143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Cambria" pitchFamily="18" charset="0"/>
              </a:rPr>
              <a:t>Художественная деятельность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  <a:latin typeface="Cambria" pitchFamily="18" charset="0"/>
              </a:rPr>
              <a:t>(как организованная воспитателем, так и самостоятельная)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  <a:latin typeface="Cambria" pitchFamily="18" charset="0"/>
              </a:rPr>
              <a:t>Воспитание ребенка в деятельности –одна из закономерностей воспитания. Деятельность, связанная непосредственно с видами искусства</a:t>
            </a:r>
            <a:r>
              <a:rPr lang="ru-RU" sz="1200" b="1" dirty="0">
                <a:solidFill>
                  <a:schemeClr val="tx1"/>
                </a:solidFill>
                <a:latin typeface="Cambria" pitchFamily="18" charset="0"/>
              </a:rPr>
              <a:t>  -художественная деятельность. (художественный труд, изобразительная деятельность  с помощью которой развивается у детей восприятие окружающего мира, природы, произведений изобразительного искусства . Формируются</a:t>
            </a:r>
            <a:r>
              <a:rPr lang="en-US" sz="1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ru-RU" sz="1200" b="1" dirty="0">
                <a:solidFill>
                  <a:schemeClr val="tx1"/>
                </a:solidFill>
                <a:latin typeface="Cambria" pitchFamily="18" charset="0"/>
              </a:rPr>
              <a:t>изобразительные навыки с помощью которых дети могут передать свои впечатления в продуктивных видах </a:t>
            </a:r>
            <a:r>
              <a:rPr lang="ru-RU" sz="1200" b="1" dirty="0" smtClean="0">
                <a:solidFill>
                  <a:schemeClr val="tx1"/>
                </a:solidFill>
                <a:latin typeface="Cambria" pitchFamily="18" charset="0"/>
              </a:rPr>
              <a:t>деятельности)</a:t>
            </a:r>
            <a:r>
              <a:rPr lang="ru-RU" sz="1400" b="1" dirty="0" smtClean="0">
                <a:solidFill>
                  <a:schemeClr val="tx1"/>
                </a:solidFill>
                <a:latin typeface="Cambria" pitchFamily="18" charset="0"/>
              </a:rPr>
              <a:t>.</a:t>
            </a:r>
            <a:endParaRPr lang="ru-RU" sz="1400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3438" y="857250"/>
            <a:ext cx="2000250" cy="57864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Cambria" pitchFamily="18" charset="0"/>
              </a:rPr>
              <a:t>Искусство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/>
                </a:solidFill>
                <a:latin typeface="Cambria" pitchFamily="18" charset="0"/>
              </a:rPr>
              <a:t>(Изобразительное искусство, музыка, архитектура, литература, театр)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tx1"/>
              </a:solidFill>
              <a:latin typeface="Cambria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/>
                </a:solidFill>
                <a:latin typeface="Cambria" pitchFamily="18" charset="0"/>
              </a:rPr>
              <a:t>Мир музыки особенно привлекателен для ребенка. Еще в утробе матери будущий человек начинает реагировать на музыкальные звуки. Вне всякого сомнения первый вид искусства, который воспринимает ребенок и реагирует на который  - это музыка. Влияние музыки на эмоциональную сферу личности бесспорно, поэтому у детей необходимо знакомить с лучшими образцами народной и классической музыки.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428875" y="857250"/>
            <a:ext cx="2000250" cy="57864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Cambria" pitchFamily="18" charset="0"/>
              </a:rPr>
              <a:t>Природа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tx1"/>
              </a:solidFill>
              <a:latin typeface="Cambria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Cambria" pitchFamily="18" charset="0"/>
              </a:rPr>
              <a:t>Именно в ней можно увидеть основу красоты: разнообразие красок, форм, звуков, в их сочетании. Сама по себе природа это условие для всестороннего воспитания и развития ребенка. Средством она становится, когда взрослый целенаправленно использует ее воспитательные возможности и делает ее наглядной для </a:t>
            </a:r>
            <a:r>
              <a:rPr lang="ru-RU" sz="1400" b="1" dirty="0" smtClean="0">
                <a:solidFill>
                  <a:schemeClr val="tx1"/>
                </a:solidFill>
                <a:latin typeface="Cambria" pitchFamily="18" charset="0"/>
              </a:rPr>
              <a:t>ребенка.</a:t>
            </a:r>
            <a:endParaRPr lang="ru-RU" sz="1400" b="1" dirty="0">
              <a:solidFill>
                <a:schemeClr val="tx1"/>
              </a:solidFill>
              <a:latin typeface="Cambria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715040"/>
          </a:xfrm>
        </p:spPr>
        <p:txBody>
          <a:bodyPr/>
          <a:lstStyle/>
          <a:p>
            <a:pPr marL="0" lvl="0" indent="0" algn="just" eaLnBrk="0" hangingPunct="0">
              <a:spcBef>
                <a:spcPct val="0"/>
              </a:spcBef>
              <a:buClrTx/>
              <a:buSzTx/>
              <a:buNone/>
            </a:pPr>
            <a:r>
              <a:rPr lang="ru-RU" sz="1800" dirty="0" smtClean="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•   Максимальный учет возрастных и индивидуальных особенностей детей.</a:t>
            </a:r>
            <a:endParaRPr lang="ru-RU" sz="1800" dirty="0" smtClean="0">
              <a:latin typeface="Cambria Math" pitchFamily="18" charset="0"/>
              <a:ea typeface="Cambria Math" pitchFamily="18" charset="0"/>
              <a:cs typeface="Arial" pitchFamily="34" charset="0"/>
            </a:endParaRPr>
          </a:p>
          <a:p>
            <a:pPr marL="0" lvl="0" indent="0" algn="just" eaLnBrk="0" hangingPunct="0">
              <a:spcBef>
                <a:spcPct val="0"/>
              </a:spcBef>
              <a:buClrTx/>
              <a:buSzTx/>
              <a:buNone/>
            </a:pPr>
            <a:r>
              <a:rPr lang="ru-RU" sz="1800" dirty="0" smtClean="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• Взаимосвязь художественно-творческой деятельности самих детей с воспитательно-образовательной работой, дающей разнообразную пищу для развития восприятия, образных представлений, воображения и творчества.</a:t>
            </a:r>
            <a:endParaRPr lang="ru-RU" sz="1800" dirty="0" smtClean="0">
              <a:latin typeface="Cambria Math" pitchFamily="18" charset="0"/>
              <a:ea typeface="Cambria Math" pitchFamily="18" charset="0"/>
              <a:cs typeface="Arial" pitchFamily="34" charset="0"/>
            </a:endParaRPr>
          </a:p>
          <a:p>
            <a:pPr marL="0" lvl="0" indent="0" algn="just" eaLnBrk="0" hangingPunct="0">
              <a:spcBef>
                <a:spcPct val="0"/>
              </a:spcBef>
              <a:buClrTx/>
              <a:buSzTx/>
              <a:buNone/>
            </a:pPr>
            <a:r>
              <a:rPr lang="ru-RU" sz="1800" dirty="0" smtClean="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• Интеграция различных видов искусства и разнообразных видов художественно-творческой деятельности, способст­вующая более глубокому эстетическому осмыслению действительности, искусства и собственного художественного творчества; формированию образных представлений, образного, ассоциативного мышления и воображения.</a:t>
            </a:r>
            <a:endParaRPr lang="ru-RU" sz="1800" dirty="0" smtClean="0">
              <a:latin typeface="Cambria Math" pitchFamily="18" charset="0"/>
              <a:ea typeface="Cambria Math" pitchFamily="18" charset="0"/>
              <a:cs typeface="Arial" pitchFamily="34" charset="0"/>
            </a:endParaRPr>
          </a:p>
          <a:p>
            <a:pPr marL="0" lvl="0" indent="0" algn="just" eaLnBrk="0" hangingPunct="0">
              <a:spcBef>
                <a:spcPct val="0"/>
              </a:spcBef>
              <a:buClrTx/>
              <a:buSzTx/>
              <a:buNone/>
            </a:pPr>
            <a:r>
              <a:rPr lang="ru-RU" sz="1800" dirty="0" smtClean="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• Уважительное отношение к результатам творчества детей, широкого включения их произведений в жизнь дошкольного образовательного учреждения.</a:t>
            </a:r>
            <a:endParaRPr lang="ru-RU" sz="1800" dirty="0" smtClean="0">
              <a:latin typeface="Cambria Math" pitchFamily="18" charset="0"/>
              <a:ea typeface="Cambria Math" pitchFamily="18" charset="0"/>
              <a:cs typeface="Arial" pitchFamily="34" charset="0"/>
            </a:endParaRPr>
          </a:p>
          <a:p>
            <a:pPr marL="0" lvl="0" indent="0" algn="just" eaLnBrk="0" hangingPunct="0">
              <a:spcBef>
                <a:spcPct val="0"/>
              </a:spcBef>
              <a:buClrTx/>
              <a:buSzTx/>
              <a:buNone/>
            </a:pPr>
            <a:r>
              <a:rPr lang="ru-RU" sz="1800" dirty="0" smtClean="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• Организация выставок, концертов, создание эстетической развивающей среды и др.</a:t>
            </a:r>
          </a:p>
          <a:p>
            <a:pPr marL="0" lvl="0" indent="0" algn="just" eaLnBrk="0" hangingPunct="0">
              <a:spcBef>
                <a:spcPct val="0"/>
              </a:spcBef>
              <a:buClrTx/>
              <a:buSzTx/>
              <a:buNone/>
            </a:pPr>
            <a:r>
              <a:rPr lang="ru-RU" sz="1800" dirty="0" smtClean="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• Вариативность содержания, форм и методов работы с детьми по разным направлениям эстетического воспитания.</a:t>
            </a:r>
            <a:endParaRPr lang="ru-RU" sz="900" dirty="0" smtClean="0">
              <a:latin typeface="Cambria Math" pitchFamily="18" charset="0"/>
              <a:ea typeface="Cambria Math" pitchFamily="18" charset="0"/>
              <a:cs typeface="Arial" pitchFamily="34" charset="0"/>
            </a:endParaRPr>
          </a:p>
          <a:p>
            <a:pPr marL="0" lvl="0" indent="0" algn="just" eaLnBrk="0" hangingPunct="0">
              <a:spcBef>
                <a:spcPct val="0"/>
              </a:spcBef>
              <a:buClrTx/>
              <a:buSzTx/>
              <a:buNone/>
            </a:pPr>
            <a:r>
              <a:rPr lang="ru-RU" sz="1800" dirty="0" smtClean="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• Обеспечение преемственности в художественно-эстетическом воспитании между всеми возрастными группами детского сада, а также между детским садом и начальной школой.</a:t>
            </a:r>
            <a:endParaRPr lang="ru-RU" sz="900" dirty="0" smtClean="0">
              <a:latin typeface="Cambria Math" pitchFamily="18" charset="0"/>
              <a:ea typeface="Cambria Math" pitchFamily="18" charset="0"/>
              <a:cs typeface="Arial" pitchFamily="34" charset="0"/>
            </a:endParaRPr>
          </a:p>
          <a:p>
            <a:pPr marL="0" lvl="0" indent="0" algn="just" eaLnBrk="0" hangingPunct="0">
              <a:spcBef>
                <a:spcPct val="0"/>
              </a:spcBef>
              <a:buClrTx/>
              <a:buSzTx/>
              <a:buNone/>
            </a:pPr>
            <a:r>
              <a:rPr lang="ru-RU" sz="1800" dirty="0" smtClean="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• Тесная взаимосвязь и взаимодействие детского сада с семьей.</a:t>
            </a:r>
            <a:endParaRPr lang="ru-RU" sz="1800" dirty="0" smtClean="0">
              <a:latin typeface="Cambria Math" pitchFamily="18" charset="0"/>
              <a:ea typeface="Cambria Math" pitchFamily="18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3100" i="1" dirty="0" smtClean="0">
                <a:solidFill>
                  <a:srgbClr val="000000"/>
                </a:solidFill>
                <a:effectLst/>
                <a:latin typeface="Cambria Math" pitchFamily="18" charset="0"/>
                <a:ea typeface="Cambria Math" pitchFamily="18" charset="0"/>
                <a:cs typeface="Arial" pitchFamily="34" charset="0"/>
              </a:rPr>
              <a:t/>
            </a:r>
            <a:br>
              <a:rPr lang="ru-RU" sz="3100" i="1" dirty="0" smtClean="0">
                <a:solidFill>
                  <a:srgbClr val="000000"/>
                </a:solidFill>
                <a:effectLst/>
                <a:latin typeface="Cambria Math" pitchFamily="18" charset="0"/>
                <a:ea typeface="Cambria Math" pitchFamily="18" charset="0"/>
                <a:cs typeface="Arial" pitchFamily="34" charset="0"/>
              </a:rPr>
            </a:br>
            <a:r>
              <a:rPr lang="ru-RU" sz="2200" i="1" dirty="0" smtClean="0">
                <a:solidFill>
                  <a:schemeClr val="tx1"/>
                </a:solidFill>
                <a:effectLst/>
                <a:latin typeface="Cambria Math" pitchFamily="18" charset="0"/>
                <a:ea typeface="Cambria Math" pitchFamily="18" charset="0"/>
                <a:cs typeface="Arial" pitchFamily="34" charset="0"/>
              </a:rPr>
              <a:t>Условия реализации задач художественно-эстетического воспитания</a:t>
            </a:r>
            <a:r>
              <a:rPr lang="ru-RU" sz="1800" i="1" dirty="0" smtClean="0">
                <a:solidFill>
                  <a:schemeClr val="tx1"/>
                </a:solidFill>
                <a:effectLst/>
                <a:latin typeface="Cambria Math" pitchFamily="18" charset="0"/>
                <a:ea typeface="Cambria Math" pitchFamily="18" charset="0"/>
                <a:cs typeface="Arial" pitchFamily="34" charset="0"/>
              </a:rPr>
              <a:t/>
            </a:r>
            <a:br>
              <a:rPr lang="ru-RU" sz="1800" i="1" dirty="0" smtClean="0">
                <a:solidFill>
                  <a:schemeClr val="tx1"/>
                </a:solidFill>
                <a:effectLst/>
                <a:latin typeface="Cambria Math" pitchFamily="18" charset="0"/>
                <a:ea typeface="Cambria Math" pitchFamily="18" charset="0"/>
                <a:cs typeface="Arial" pitchFamily="34" charset="0"/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b="1" smtClean="0">
                <a:latin typeface="Cambria" pitchFamily="18" charset="0"/>
              </a:rPr>
              <a:t>Педагогический пробег</a:t>
            </a:r>
          </a:p>
          <a:p>
            <a:r>
              <a:rPr lang="ru-RU" sz="3600" b="1" smtClean="0">
                <a:latin typeface="Cambria" pitchFamily="18" charset="0"/>
              </a:rPr>
              <a:t>Цель: </a:t>
            </a:r>
            <a:r>
              <a:rPr lang="ru-RU" sz="3600" smtClean="0">
                <a:latin typeface="Cambria" pitchFamily="18" charset="0"/>
              </a:rPr>
              <a:t>Систематизировать знания воспитателей о средствах, методах и приемах художественно-эстетического воспитания детей.</a:t>
            </a:r>
          </a:p>
          <a:p>
            <a:endParaRPr lang="ru-RU" sz="3600" b="1" smtClean="0">
              <a:latin typeface="Cambria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dirty="0" smtClean="0">
                <a:latin typeface="Cambria" pitchFamily="18" charset="0"/>
              </a:rPr>
              <a:t>Практическая часть</a:t>
            </a:r>
            <a:endParaRPr lang="ru-RU" sz="3200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Содержимое 1"/>
          <p:cNvSpPr>
            <a:spLocks noGrp="1"/>
          </p:cNvSpPr>
          <p:nvPr>
            <p:ph idx="1"/>
          </p:nvPr>
        </p:nvSpPr>
        <p:spPr>
          <a:xfrm>
            <a:off x="214282" y="1071546"/>
            <a:ext cx="8572531" cy="5500704"/>
          </a:xfrm>
        </p:spPr>
        <p:txBody>
          <a:bodyPr/>
          <a:lstStyle/>
          <a:p>
            <a:r>
              <a:rPr lang="ru-RU" sz="2400" dirty="0" smtClean="0">
                <a:latin typeface="Cambria" pitchFamily="18" charset="0"/>
              </a:rPr>
              <a:t>Назовите материалы, которые Вы используете в изобразительной НОД .</a:t>
            </a:r>
          </a:p>
          <a:p>
            <a:r>
              <a:rPr lang="ru-RU" sz="2400" dirty="0" smtClean="0">
                <a:latin typeface="Cambria" pitchFamily="18" charset="0"/>
              </a:rPr>
              <a:t>Назовите методы и приемы в изобразительной деятельности.</a:t>
            </a:r>
          </a:p>
          <a:p>
            <a:r>
              <a:rPr lang="ru-RU" sz="2400" dirty="0" smtClean="0">
                <a:latin typeface="Cambria" pitchFamily="18" charset="0"/>
              </a:rPr>
              <a:t>Назовите три главных цвета, и докажите, почему они главные. </a:t>
            </a:r>
          </a:p>
          <a:p>
            <a:r>
              <a:rPr lang="ru-RU" sz="2400" dirty="0" smtClean="0">
                <a:latin typeface="Cambria" pitchFamily="18" charset="0"/>
              </a:rPr>
              <a:t>Назовите виды традиционного и нетрадиционного рисования. </a:t>
            </a:r>
          </a:p>
          <a:p>
            <a:r>
              <a:rPr lang="ru-RU" sz="2400" dirty="0" smtClean="0">
                <a:latin typeface="Cambria" pitchFamily="18" charset="0"/>
              </a:rPr>
              <a:t>Что такое живопись? Назовите основные средства выразительности живописи. </a:t>
            </a:r>
          </a:p>
          <a:p>
            <a:r>
              <a:rPr lang="ru-RU" sz="2400" dirty="0" smtClean="0">
                <a:latin typeface="Cambria" pitchFamily="18" charset="0"/>
              </a:rPr>
              <a:t>Что такое графика? Назовите средства выразительности графического изображения.</a:t>
            </a:r>
          </a:p>
          <a:p>
            <a:r>
              <a:rPr lang="ru-RU" sz="2400" dirty="0" smtClean="0">
                <a:latin typeface="Cambria" pitchFamily="18" charset="0"/>
              </a:rPr>
              <a:t>Назовите способы лепки, основные приемы, используемые  при лепке. 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 smtClean="0">
                <a:latin typeface="Cambria" pitchFamily="18" charset="0"/>
              </a:rPr>
              <a:t>Мозговой штурм</a:t>
            </a:r>
            <a:endParaRPr lang="ru-RU" sz="3200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9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4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4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4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94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94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842</TotalTime>
  <Words>782</Words>
  <Application>Microsoft Office PowerPoint</Application>
  <PresentationFormat>Экран (4:3)</PresentationFormat>
  <Paragraphs>79</Paragraphs>
  <Slides>15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Открытая</vt:lpstr>
      <vt:lpstr>Педагогический совет на тему «Развитие художественно-творческих способностей дошкольников»</vt:lpstr>
      <vt:lpstr>Что такое художественно-эстетическое воспитание?</vt:lpstr>
      <vt:lpstr>Слайд 3</vt:lpstr>
      <vt:lpstr>Слайд 4</vt:lpstr>
      <vt:lpstr>Задачи художественно-эстетического воспитания:</vt:lpstr>
      <vt:lpstr>Средства художественно-эстетического воспитания</vt:lpstr>
      <vt:lpstr> Условия реализации задач художественно-эстетического воспитания </vt:lpstr>
      <vt:lpstr>Практическая часть</vt:lpstr>
      <vt:lpstr>Мозговой штурм</vt:lpstr>
      <vt:lpstr>«Угадай-ка» - Решение кроссворда по теме «Народно-прикладное искусство в работе с детьми». </vt:lpstr>
      <vt:lpstr>Слайд 11</vt:lpstr>
      <vt:lpstr>Слайд 12</vt:lpstr>
      <vt:lpstr>Слайд 13</vt:lpstr>
      <vt:lpstr>Слайд 14</vt:lpstr>
      <vt:lpstr>Слайд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Педагогический совет на тему «Развитие художественно-творческих способностей дошкольников посредством интеграции образовательных областей»</dc:title>
  <dc:creator>Admin</dc:creator>
  <cp:lastModifiedBy>Admin</cp:lastModifiedBy>
  <cp:revision>95</cp:revision>
  <dcterms:created xsi:type="dcterms:W3CDTF">2014-03-18T10:14:00Z</dcterms:created>
  <dcterms:modified xsi:type="dcterms:W3CDTF">2015-10-14T17:03:01Z</dcterms:modified>
</cp:coreProperties>
</file>