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303" r:id="rId4"/>
    <p:sldId id="305" r:id="rId5"/>
    <p:sldId id="306" r:id="rId6"/>
    <p:sldId id="328" r:id="rId7"/>
    <p:sldId id="307" r:id="rId8"/>
    <p:sldId id="308" r:id="rId9"/>
    <p:sldId id="309" r:id="rId10"/>
    <p:sldId id="330" r:id="rId11"/>
    <p:sldId id="310" r:id="rId12"/>
    <p:sldId id="311" r:id="rId13"/>
    <p:sldId id="312" r:id="rId14"/>
    <p:sldId id="319" r:id="rId15"/>
    <p:sldId id="345" r:id="rId16"/>
    <p:sldId id="333" r:id="rId17"/>
    <p:sldId id="335" r:id="rId18"/>
    <p:sldId id="338" r:id="rId19"/>
    <p:sldId id="337" r:id="rId20"/>
    <p:sldId id="340" r:id="rId21"/>
    <p:sldId id="343" r:id="rId22"/>
    <p:sldId id="342" r:id="rId23"/>
    <p:sldId id="353" r:id="rId24"/>
    <p:sldId id="354" r:id="rId25"/>
    <p:sldId id="315" r:id="rId26"/>
    <p:sldId id="329" r:id="rId27"/>
    <p:sldId id="350" r:id="rId28"/>
    <p:sldId id="349" r:id="rId29"/>
    <p:sldId id="352" r:id="rId30"/>
    <p:sldId id="320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00000"/>
    <a:srgbClr val="000099"/>
    <a:srgbClr val="008000"/>
    <a:srgbClr val="FFCC66"/>
    <a:srgbClr val="5D49D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69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6F7D31-4FEC-44EE-8011-1E4B5DE5CC84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1F019D97-E912-4A9C-87EB-2A898F9069AE}">
      <dgm:prSet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Разрабатывается и утверждается ДОУ самостоятельно в соответствии с настоящим Стандартом и с учётом Примерных программ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D2E325F4-AC8C-4C61-84AA-78829DB5B11D}" type="par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EA9ADC4-EC65-419E-A92C-00FB4527DA04}" type="sibTrans" cxnId="{7099B810-AF6A-48F1-91F6-4C20C55955C1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C6FDB31-06A6-46C3-9488-819C32A08F5C}">
      <dgm:prSet/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Реализуется в течение всего времени пребывания детей в ДОУ</a:t>
          </a:r>
          <a:endParaRPr lang="ru-RU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6BFF996-34EE-4A3F-A2A3-24166D9D21C0}" type="par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19C52B9-1B19-49C7-9866-B91CCFE83B6E}" type="sibTrans" cxnId="{346A1544-70BF-4E7F-A7D2-18224FC0EFB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29C2764-79F0-48F2-AE09-5BE83C7AB8F7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rgbClr val="00B0F0"/>
        </a:solidFill>
        <a:ln w="38100">
          <a:solidFill>
            <a:schemeClr val="bg1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pPr rtl="0"/>
          <a:r>
            <a:rPr lang="ru-RU" dirty="0" smtClean="0">
              <a:latin typeface="Arial" pitchFamily="34" charset="0"/>
              <a:cs typeface="Arial" pitchFamily="34" charset="0"/>
            </a:rPr>
            <a:t> </a:t>
          </a:r>
          <a:r>
            <a:rPr lang="ru-RU" b="1" dirty="0" smtClean="0">
              <a:latin typeface="Arial" pitchFamily="34" charset="0"/>
              <a:cs typeface="Arial" pitchFamily="34" charset="0"/>
            </a:rPr>
            <a:t>ДОУ может разрабатывать и реализовывать 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различные ООП с разной продолжительностью</a:t>
          </a:r>
          <a:br>
            <a:rPr lang="ru-RU" b="1" dirty="0" smtClean="0">
              <a:latin typeface="Arial" pitchFamily="34" charset="0"/>
              <a:cs typeface="Arial" pitchFamily="34" charset="0"/>
            </a:rPr>
          </a:br>
          <a:r>
            <a:rPr lang="ru-RU" b="1" dirty="0" smtClean="0">
              <a:latin typeface="Arial" pitchFamily="34" charset="0"/>
              <a:cs typeface="Arial" pitchFamily="34" charset="0"/>
            </a:rPr>
            <a:t>  пребывания детей в течение суток</a:t>
          </a:r>
          <a:endParaRPr lang="ru-RU" b="1" dirty="0">
            <a:latin typeface="Arial" pitchFamily="34" charset="0"/>
            <a:cs typeface="Arial" pitchFamily="34" charset="0"/>
          </a:endParaRPr>
        </a:p>
      </dgm:t>
    </dgm:pt>
    <dgm:pt modelId="{74BC0D60-4904-4D1A-B197-F81EEB12DE6D}" type="par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7DC0C911-0802-423F-AFA9-E5A9BA6AF92C}" type="sibTrans" cxnId="{E3B514E9-0B90-4916-8A24-1E534C50E8C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A52D9B5-2F72-468F-AF9C-9D6D57CDA8B2}" type="pres">
      <dgm:prSet presAssocID="{2B6F7D31-4FEC-44EE-8011-1E4B5DE5CC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4DE9E22-24B3-4701-BD08-A176D4317B2C}" type="pres">
      <dgm:prSet presAssocID="{1F019D97-E912-4A9C-87EB-2A898F9069AE}" presName="parentText" presStyleLbl="node1" presStyleIdx="0" presStyleCnt="3" custLinFactNeighborX="1219" custLinFactNeighborY="-528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5E82CC-C3E5-4565-B230-821BB9F8B307}" type="pres">
      <dgm:prSet presAssocID="{DEA9ADC4-EC65-419E-A92C-00FB4527DA04}" presName="spacer" presStyleCnt="0"/>
      <dgm:spPr/>
      <dgm:t>
        <a:bodyPr/>
        <a:lstStyle/>
        <a:p>
          <a:endParaRPr lang="ru-RU"/>
        </a:p>
      </dgm:t>
    </dgm:pt>
    <dgm:pt modelId="{6D99D8ED-06F1-4236-BBA0-C377186672CA}" type="pres">
      <dgm:prSet presAssocID="{DC6FDB31-06A6-46C3-9488-819C32A08F5C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162AA2-7FE0-49B1-A4E2-4F49BB87F968}" type="pres">
      <dgm:prSet presAssocID="{119C52B9-1B19-49C7-9866-B91CCFE83B6E}" presName="spacer" presStyleCnt="0"/>
      <dgm:spPr/>
      <dgm:t>
        <a:bodyPr/>
        <a:lstStyle/>
        <a:p>
          <a:endParaRPr lang="ru-RU"/>
        </a:p>
      </dgm:t>
    </dgm:pt>
    <dgm:pt modelId="{90124486-78A2-4D19-882F-F9E6B4FA8832}" type="pres">
      <dgm:prSet presAssocID="{C29C2764-79F0-48F2-AE09-5BE83C7AB8F7}" presName="parentText" presStyleLbl="node1" presStyleIdx="2" presStyleCnt="3" custLinFactY="2576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99B810-AF6A-48F1-91F6-4C20C55955C1}" srcId="{2B6F7D31-4FEC-44EE-8011-1E4B5DE5CC84}" destId="{1F019D97-E912-4A9C-87EB-2A898F9069AE}" srcOrd="0" destOrd="0" parTransId="{D2E325F4-AC8C-4C61-84AA-78829DB5B11D}" sibTransId="{DEA9ADC4-EC65-419E-A92C-00FB4527DA04}"/>
    <dgm:cxn modelId="{E3B514E9-0B90-4916-8A24-1E534C50E8CC}" srcId="{2B6F7D31-4FEC-44EE-8011-1E4B5DE5CC84}" destId="{C29C2764-79F0-48F2-AE09-5BE83C7AB8F7}" srcOrd="2" destOrd="0" parTransId="{74BC0D60-4904-4D1A-B197-F81EEB12DE6D}" sibTransId="{7DC0C911-0802-423F-AFA9-E5A9BA6AF92C}"/>
    <dgm:cxn modelId="{346A1544-70BF-4E7F-A7D2-18224FC0EFB7}" srcId="{2B6F7D31-4FEC-44EE-8011-1E4B5DE5CC84}" destId="{DC6FDB31-06A6-46C3-9488-819C32A08F5C}" srcOrd="1" destOrd="0" parTransId="{26BFF996-34EE-4A3F-A2A3-24166D9D21C0}" sibTransId="{119C52B9-1B19-49C7-9866-B91CCFE83B6E}"/>
    <dgm:cxn modelId="{F76CBEC0-1DE0-4BC2-A796-59ED67DBC43C}" type="presOf" srcId="{1F019D97-E912-4A9C-87EB-2A898F9069AE}" destId="{74DE9E22-24B3-4701-BD08-A176D4317B2C}" srcOrd="0" destOrd="0" presId="urn:microsoft.com/office/officeart/2005/8/layout/vList2"/>
    <dgm:cxn modelId="{20BED104-5D19-4FE1-B00A-F8DEBEFBB252}" type="presOf" srcId="{C29C2764-79F0-48F2-AE09-5BE83C7AB8F7}" destId="{90124486-78A2-4D19-882F-F9E6B4FA8832}" srcOrd="0" destOrd="0" presId="urn:microsoft.com/office/officeart/2005/8/layout/vList2"/>
    <dgm:cxn modelId="{5F89710D-EC59-41DF-A8C0-E6D9DA3DF98E}" type="presOf" srcId="{2B6F7D31-4FEC-44EE-8011-1E4B5DE5CC84}" destId="{4A52D9B5-2F72-468F-AF9C-9D6D57CDA8B2}" srcOrd="0" destOrd="0" presId="urn:microsoft.com/office/officeart/2005/8/layout/vList2"/>
    <dgm:cxn modelId="{139D9EF3-FF10-47A8-926B-4A228C4A7388}" type="presOf" srcId="{DC6FDB31-06A6-46C3-9488-819C32A08F5C}" destId="{6D99D8ED-06F1-4236-BBA0-C377186672CA}" srcOrd="0" destOrd="0" presId="urn:microsoft.com/office/officeart/2005/8/layout/vList2"/>
    <dgm:cxn modelId="{F6CD60C4-5B11-4730-A02E-557C5D741C22}" type="presParOf" srcId="{4A52D9B5-2F72-468F-AF9C-9D6D57CDA8B2}" destId="{74DE9E22-24B3-4701-BD08-A176D4317B2C}" srcOrd="0" destOrd="0" presId="urn:microsoft.com/office/officeart/2005/8/layout/vList2"/>
    <dgm:cxn modelId="{B42E1619-CC80-433E-816F-A324145C4E38}" type="presParOf" srcId="{4A52D9B5-2F72-468F-AF9C-9D6D57CDA8B2}" destId="{AA5E82CC-C3E5-4565-B230-821BB9F8B307}" srcOrd="1" destOrd="0" presId="urn:microsoft.com/office/officeart/2005/8/layout/vList2"/>
    <dgm:cxn modelId="{14E25355-130B-40D4-BE0E-6107D420838B}" type="presParOf" srcId="{4A52D9B5-2F72-468F-AF9C-9D6D57CDA8B2}" destId="{6D99D8ED-06F1-4236-BBA0-C377186672CA}" srcOrd="2" destOrd="0" presId="urn:microsoft.com/office/officeart/2005/8/layout/vList2"/>
    <dgm:cxn modelId="{74AB7206-D43E-4A49-AC68-C2E573E03A6E}" type="presParOf" srcId="{4A52D9B5-2F72-468F-AF9C-9D6D57CDA8B2}" destId="{D3162AA2-7FE0-49B1-A4E2-4F49BB87F968}" srcOrd="3" destOrd="0" presId="urn:microsoft.com/office/officeart/2005/8/layout/vList2"/>
    <dgm:cxn modelId="{6776BE4F-BD1B-4E29-BBDF-681AF1395369}" type="presParOf" srcId="{4A52D9B5-2F72-468F-AF9C-9D6D57CDA8B2}" destId="{90124486-78A2-4D19-882F-F9E6B4FA883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C465E5-1272-4019-9338-7E807A9CB8E6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8475EF8-D1A8-4E67-A947-1369087073AD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Содержательная, насыщенная</a:t>
          </a:r>
          <a:endParaRPr lang="ru-RU" sz="2400" dirty="0"/>
        </a:p>
      </dgm:t>
    </dgm:pt>
    <dgm:pt modelId="{755B5F45-906E-4EE2-B97C-19E46FD3BDF5}" type="parTrans" cxnId="{14661FA0-05C1-4057-A80E-6BD4C5F8065C}">
      <dgm:prSet/>
      <dgm:spPr/>
      <dgm:t>
        <a:bodyPr/>
        <a:lstStyle/>
        <a:p>
          <a:endParaRPr lang="ru-RU"/>
        </a:p>
      </dgm:t>
    </dgm:pt>
    <dgm:pt modelId="{82B772D0-9FA7-434D-AB4C-4BB93DD59065}" type="sibTrans" cxnId="{14661FA0-05C1-4057-A80E-6BD4C5F8065C}">
      <dgm:prSet/>
      <dgm:spPr/>
      <dgm:t>
        <a:bodyPr/>
        <a:lstStyle/>
        <a:p>
          <a:endParaRPr lang="ru-RU"/>
        </a:p>
      </dgm:t>
    </dgm:pt>
    <dgm:pt modelId="{D9EF97B5-C1B2-410A-AE10-96D5ACD4BD87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2400" dirty="0" smtClean="0"/>
            <a:t>Трансформируемая, вариативная, полифункциональная</a:t>
          </a:r>
          <a:endParaRPr lang="ru-RU" sz="2400" dirty="0"/>
        </a:p>
      </dgm:t>
    </dgm:pt>
    <dgm:pt modelId="{0BB13E07-C07D-4101-9FC8-F0D327DE8670}" type="parTrans" cxnId="{3834DDBC-90F3-438A-B165-B18F9FBEA8D9}">
      <dgm:prSet/>
      <dgm:spPr/>
      <dgm:t>
        <a:bodyPr/>
        <a:lstStyle/>
        <a:p>
          <a:endParaRPr lang="ru-RU"/>
        </a:p>
      </dgm:t>
    </dgm:pt>
    <dgm:pt modelId="{E6A68A3E-10E6-4597-975E-220B9E2680A0}" type="sibTrans" cxnId="{3834DDBC-90F3-438A-B165-B18F9FBEA8D9}">
      <dgm:prSet/>
      <dgm:spPr/>
      <dgm:t>
        <a:bodyPr/>
        <a:lstStyle/>
        <a:p>
          <a:endParaRPr lang="ru-RU"/>
        </a:p>
      </dgm:t>
    </dgm:pt>
    <dgm:pt modelId="{2ADDAF8C-489F-4104-B245-AFB874B83C1E}">
      <dgm:prSet phldrT="[Текст]" custT="1"/>
      <dgm:spPr>
        <a:ln w="57150">
          <a:solidFill>
            <a:srgbClr val="800000"/>
          </a:solidFill>
        </a:ln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ru-RU" sz="2400" dirty="0" smtClean="0"/>
            <a:t>Доступная, безопасная</a:t>
          </a:r>
          <a:endParaRPr lang="ru-RU" sz="2400" dirty="0"/>
        </a:p>
      </dgm:t>
    </dgm:pt>
    <dgm:pt modelId="{A60E8A77-694E-42A8-BE6E-6BBBE03A577F}" type="parTrans" cxnId="{0BE66156-F592-4970-A02D-A25C25CB50CE}">
      <dgm:prSet/>
      <dgm:spPr/>
      <dgm:t>
        <a:bodyPr/>
        <a:lstStyle/>
        <a:p>
          <a:endParaRPr lang="ru-RU"/>
        </a:p>
      </dgm:t>
    </dgm:pt>
    <dgm:pt modelId="{3E0DC5F9-A2CF-4AF1-A3ED-7CD085A71BC6}" type="sibTrans" cxnId="{0BE66156-F592-4970-A02D-A25C25CB50CE}">
      <dgm:prSet/>
      <dgm:spPr/>
      <dgm:t>
        <a:bodyPr/>
        <a:lstStyle/>
        <a:p>
          <a:endParaRPr lang="ru-RU"/>
        </a:p>
      </dgm:t>
    </dgm:pt>
    <dgm:pt modelId="{DF0ADFDD-C34F-460D-A9BB-4DC563C2FF64}" type="pres">
      <dgm:prSet presAssocID="{2BC465E5-1272-4019-9338-7E807A9CB8E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7BBFC8D-1076-4FDB-A693-53DBD5296686}" type="pres">
      <dgm:prSet presAssocID="{F8475EF8-D1A8-4E67-A947-1369087073AD}" presName="parentLin" presStyleCnt="0"/>
      <dgm:spPr/>
    </dgm:pt>
    <dgm:pt modelId="{095B9321-6AE0-46F9-A732-FD628D710351}" type="pres">
      <dgm:prSet presAssocID="{F8475EF8-D1A8-4E67-A947-1369087073A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F103611-C4C2-42EE-9C47-286D94BC6C83}" type="pres">
      <dgm:prSet presAssocID="{F8475EF8-D1A8-4E67-A947-1369087073AD}" presName="parentText" presStyleLbl="node1" presStyleIdx="0" presStyleCnt="3" custScaleX="142857" custScaleY="16795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21CCF4-B8BE-4EF0-A025-52D257769746}" type="pres">
      <dgm:prSet presAssocID="{F8475EF8-D1A8-4E67-A947-1369087073AD}" presName="negativeSpace" presStyleCnt="0"/>
      <dgm:spPr/>
    </dgm:pt>
    <dgm:pt modelId="{14B35CF1-2C57-4F3E-B0C1-228607CE4DCB}" type="pres">
      <dgm:prSet presAssocID="{F8475EF8-D1A8-4E67-A947-1369087073AD}" presName="childText" presStyleLbl="conFgAcc1" presStyleIdx="0" presStyleCnt="3">
        <dgm:presLayoutVars>
          <dgm:bulletEnabled val="1"/>
        </dgm:presLayoutVars>
      </dgm:prSet>
      <dgm:spPr/>
    </dgm:pt>
    <dgm:pt modelId="{6780AC6D-3396-4634-AF18-DA8B4E0C649D}" type="pres">
      <dgm:prSet presAssocID="{82B772D0-9FA7-434D-AB4C-4BB93DD59065}" presName="spaceBetweenRectangles" presStyleCnt="0"/>
      <dgm:spPr/>
    </dgm:pt>
    <dgm:pt modelId="{5E0D974E-AA2F-4B51-A7D2-1FBDBD4BEA31}" type="pres">
      <dgm:prSet presAssocID="{D9EF97B5-C1B2-410A-AE10-96D5ACD4BD87}" presName="parentLin" presStyleCnt="0"/>
      <dgm:spPr/>
    </dgm:pt>
    <dgm:pt modelId="{AE57CAC9-5F66-478F-B4BE-26034E1F4C79}" type="pres">
      <dgm:prSet presAssocID="{D9EF97B5-C1B2-410A-AE10-96D5ACD4BD8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65450BA-C241-4FB2-BA5A-B7070F701952}" type="pres">
      <dgm:prSet presAssocID="{D9EF97B5-C1B2-410A-AE10-96D5ACD4BD87}" presName="parentText" presStyleLbl="node1" presStyleIdx="1" presStyleCnt="3" custScaleX="142857" custScaleY="1604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1B577C-91A4-4E1E-A326-82481A2E0FCF}" type="pres">
      <dgm:prSet presAssocID="{D9EF97B5-C1B2-410A-AE10-96D5ACD4BD87}" presName="negativeSpace" presStyleCnt="0"/>
      <dgm:spPr/>
    </dgm:pt>
    <dgm:pt modelId="{45F3C729-0539-4B7F-97F1-C3D2DA69DB1C}" type="pres">
      <dgm:prSet presAssocID="{D9EF97B5-C1B2-410A-AE10-96D5ACD4BD87}" presName="childText" presStyleLbl="conFgAcc1" presStyleIdx="1" presStyleCnt="3">
        <dgm:presLayoutVars>
          <dgm:bulletEnabled val="1"/>
        </dgm:presLayoutVars>
      </dgm:prSet>
      <dgm:spPr/>
    </dgm:pt>
    <dgm:pt modelId="{C7958F3B-8575-4A0C-84C4-7A202F83CD90}" type="pres">
      <dgm:prSet presAssocID="{E6A68A3E-10E6-4597-975E-220B9E2680A0}" presName="spaceBetweenRectangles" presStyleCnt="0"/>
      <dgm:spPr/>
    </dgm:pt>
    <dgm:pt modelId="{3C09D039-AF29-4A95-B2C3-1D69138A09F5}" type="pres">
      <dgm:prSet presAssocID="{2ADDAF8C-489F-4104-B245-AFB874B83C1E}" presName="parentLin" presStyleCnt="0"/>
      <dgm:spPr/>
    </dgm:pt>
    <dgm:pt modelId="{B1494EE3-E38D-460A-A4A6-A9CFAE278870}" type="pres">
      <dgm:prSet presAssocID="{2ADDAF8C-489F-4104-B245-AFB874B83C1E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F70D1EC-DCBF-447D-B4A2-EAC5D6B00DCA}" type="pres">
      <dgm:prSet presAssocID="{2ADDAF8C-489F-4104-B245-AFB874B83C1E}" presName="parentText" presStyleLbl="node1" presStyleIdx="2" presStyleCnt="3" custScaleX="142857" custScaleY="1406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FE8D14-28AD-4303-9067-2AE482CB4B12}" type="pres">
      <dgm:prSet presAssocID="{2ADDAF8C-489F-4104-B245-AFB874B83C1E}" presName="negativeSpace" presStyleCnt="0"/>
      <dgm:spPr/>
    </dgm:pt>
    <dgm:pt modelId="{B00A8EE6-D697-4F88-A0D0-912262DC74F6}" type="pres">
      <dgm:prSet presAssocID="{2ADDAF8C-489F-4104-B245-AFB874B83C1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BE66156-F592-4970-A02D-A25C25CB50CE}" srcId="{2BC465E5-1272-4019-9338-7E807A9CB8E6}" destId="{2ADDAF8C-489F-4104-B245-AFB874B83C1E}" srcOrd="2" destOrd="0" parTransId="{A60E8A77-694E-42A8-BE6E-6BBBE03A577F}" sibTransId="{3E0DC5F9-A2CF-4AF1-A3ED-7CD085A71BC6}"/>
    <dgm:cxn modelId="{14661FA0-05C1-4057-A80E-6BD4C5F8065C}" srcId="{2BC465E5-1272-4019-9338-7E807A9CB8E6}" destId="{F8475EF8-D1A8-4E67-A947-1369087073AD}" srcOrd="0" destOrd="0" parTransId="{755B5F45-906E-4EE2-B97C-19E46FD3BDF5}" sibTransId="{82B772D0-9FA7-434D-AB4C-4BB93DD59065}"/>
    <dgm:cxn modelId="{3834DDBC-90F3-438A-B165-B18F9FBEA8D9}" srcId="{2BC465E5-1272-4019-9338-7E807A9CB8E6}" destId="{D9EF97B5-C1B2-410A-AE10-96D5ACD4BD87}" srcOrd="1" destOrd="0" parTransId="{0BB13E07-C07D-4101-9FC8-F0D327DE8670}" sibTransId="{E6A68A3E-10E6-4597-975E-220B9E2680A0}"/>
    <dgm:cxn modelId="{C1EC8718-F5C0-43C7-8666-DE98D24C61EA}" type="presOf" srcId="{D9EF97B5-C1B2-410A-AE10-96D5ACD4BD87}" destId="{AE57CAC9-5F66-478F-B4BE-26034E1F4C79}" srcOrd="0" destOrd="0" presId="urn:microsoft.com/office/officeart/2005/8/layout/list1"/>
    <dgm:cxn modelId="{1DCEA515-BA72-41B6-993D-CF0E6862BB57}" type="presOf" srcId="{2ADDAF8C-489F-4104-B245-AFB874B83C1E}" destId="{AF70D1EC-DCBF-447D-B4A2-EAC5D6B00DCA}" srcOrd="1" destOrd="0" presId="urn:microsoft.com/office/officeart/2005/8/layout/list1"/>
    <dgm:cxn modelId="{8840B7C2-2526-417A-927A-6D1E3B938A34}" type="presOf" srcId="{D9EF97B5-C1B2-410A-AE10-96D5ACD4BD87}" destId="{165450BA-C241-4FB2-BA5A-B7070F701952}" srcOrd="1" destOrd="0" presId="urn:microsoft.com/office/officeart/2005/8/layout/list1"/>
    <dgm:cxn modelId="{D452CE17-7DA2-49BB-9903-75565B0DEA8B}" type="presOf" srcId="{2ADDAF8C-489F-4104-B245-AFB874B83C1E}" destId="{B1494EE3-E38D-460A-A4A6-A9CFAE278870}" srcOrd="0" destOrd="0" presId="urn:microsoft.com/office/officeart/2005/8/layout/list1"/>
    <dgm:cxn modelId="{F60AA154-2F1A-464C-A91A-6B9CF2825A89}" type="presOf" srcId="{F8475EF8-D1A8-4E67-A947-1369087073AD}" destId="{095B9321-6AE0-46F9-A732-FD628D710351}" srcOrd="0" destOrd="0" presId="urn:microsoft.com/office/officeart/2005/8/layout/list1"/>
    <dgm:cxn modelId="{C9FB2089-8963-4AD7-942F-27174C376A74}" type="presOf" srcId="{F8475EF8-D1A8-4E67-A947-1369087073AD}" destId="{AF103611-C4C2-42EE-9C47-286D94BC6C83}" srcOrd="1" destOrd="0" presId="urn:microsoft.com/office/officeart/2005/8/layout/list1"/>
    <dgm:cxn modelId="{4E47702A-65FF-4902-80B2-3B1D863BE096}" type="presOf" srcId="{2BC465E5-1272-4019-9338-7E807A9CB8E6}" destId="{DF0ADFDD-C34F-460D-A9BB-4DC563C2FF64}" srcOrd="0" destOrd="0" presId="urn:microsoft.com/office/officeart/2005/8/layout/list1"/>
    <dgm:cxn modelId="{BE13E0D1-2757-4C28-8F8C-B1F4A316D005}" type="presParOf" srcId="{DF0ADFDD-C34F-460D-A9BB-4DC563C2FF64}" destId="{27BBFC8D-1076-4FDB-A693-53DBD5296686}" srcOrd="0" destOrd="0" presId="urn:microsoft.com/office/officeart/2005/8/layout/list1"/>
    <dgm:cxn modelId="{D3C27580-872B-4AF3-A005-2FE5AD72C3F6}" type="presParOf" srcId="{27BBFC8D-1076-4FDB-A693-53DBD5296686}" destId="{095B9321-6AE0-46F9-A732-FD628D710351}" srcOrd="0" destOrd="0" presId="urn:microsoft.com/office/officeart/2005/8/layout/list1"/>
    <dgm:cxn modelId="{D4CCCC90-F775-45C7-96B7-32697AA6C8B3}" type="presParOf" srcId="{27BBFC8D-1076-4FDB-A693-53DBD5296686}" destId="{AF103611-C4C2-42EE-9C47-286D94BC6C83}" srcOrd="1" destOrd="0" presId="urn:microsoft.com/office/officeart/2005/8/layout/list1"/>
    <dgm:cxn modelId="{4393A100-816E-4203-918B-48654BD74B1E}" type="presParOf" srcId="{DF0ADFDD-C34F-460D-A9BB-4DC563C2FF64}" destId="{5221CCF4-B8BE-4EF0-A025-52D257769746}" srcOrd="1" destOrd="0" presId="urn:microsoft.com/office/officeart/2005/8/layout/list1"/>
    <dgm:cxn modelId="{DD928CBB-85C0-4E9D-BA80-1B6A3E9C082A}" type="presParOf" srcId="{DF0ADFDD-C34F-460D-A9BB-4DC563C2FF64}" destId="{14B35CF1-2C57-4F3E-B0C1-228607CE4DCB}" srcOrd="2" destOrd="0" presId="urn:microsoft.com/office/officeart/2005/8/layout/list1"/>
    <dgm:cxn modelId="{84A9EF07-7D33-4C32-BD08-8751B453515C}" type="presParOf" srcId="{DF0ADFDD-C34F-460D-A9BB-4DC563C2FF64}" destId="{6780AC6D-3396-4634-AF18-DA8B4E0C649D}" srcOrd="3" destOrd="0" presId="urn:microsoft.com/office/officeart/2005/8/layout/list1"/>
    <dgm:cxn modelId="{7A6413EE-0768-4552-83A6-80A9E6EDE53A}" type="presParOf" srcId="{DF0ADFDD-C34F-460D-A9BB-4DC563C2FF64}" destId="{5E0D974E-AA2F-4B51-A7D2-1FBDBD4BEA31}" srcOrd="4" destOrd="0" presId="urn:microsoft.com/office/officeart/2005/8/layout/list1"/>
    <dgm:cxn modelId="{CDE3327F-A44B-47F1-86B6-D9C0E2E13867}" type="presParOf" srcId="{5E0D974E-AA2F-4B51-A7D2-1FBDBD4BEA31}" destId="{AE57CAC9-5F66-478F-B4BE-26034E1F4C79}" srcOrd="0" destOrd="0" presId="urn:microsoft.com/office/officeart/2005/8/layout/list1"/>
    <dgm:cxn modelId="{FB167351-AA8D-4A1F-96A2-94283DA77A10}" type="presParOf" srcId="{5E0D974E-AA2F-4B51-A7D2-1FBDBD4BEA31}" destId="{165450BA-C241-4FB2-BA5A-B7070F701952}" srcOrd="1" destOrd="0" presId="urn:microsoft.com/office/officeart/2005/8/layout/list1"/>
    <dgm:cxn modelId="{C242B43D-CBC7-458F-8193-D06871DEF92B}" type="presParOf" srcId="{DF0ADFDD-C34F-460D-A9BB-4DC563C2FF64}" destId="{D51B577C-91A4-4E1E-A326-82481A2E0FCF}" srcOrd="5" destOrd="0" presId="urn:microsoft.com/office/officeart/2005/8/layout/list1"/>
    <dgm:cxn modelId="{27BDF293-A88A-453A-B9C0-D048F165560A}" type="presParOf" srcId="{DF0ADFDD-C34F-460D-A9BB-4DC563C2FF64}" destId="{45F3C729-0539-4B7F-97F1-C3D2DA69DB1C}" srcOrd="6" destOrd="0" presId="urn:microsoft.com/office/officeart/2005/8/layout/list1"/>
    <dgm:cxn modelId="{63DBEAE9-CB24-4C1C-AA29-0016A86272A2}" type="presParOf" srcId="{DF0ADFDD-C34F-460D-A9BB-4DC563C2FF64}" destId="{C7958F3B-8575-4A0C-84C4-7A202F83CD90}" srcOrd="7" destOrd="0" presId="urn:microsoft.com/office/officeart/2005/8/layout/list1"/>
    <dgm:cxn modelId="{A2DD870B-4D7D-41EC-86E7-1C970AAD4D05}" type="presParOf" srcId="{DF0ADFDD-C34F-460D-A9BB-4DC563C2FF64}" destId="{3C09D039-AF29-4A95-B2C3-1D69138A09F5}" srcOrd="8" destOrd="0" presId="urn:microsoft.com/office/officeart/2005/8/layout/list1"/>
    <dgm:cxn modelId="{65BA4CD5-511D-4915-B053-F43CA7083F17}" type="presParOf" srcId="{3C09D039-AF29-4A95-B2C3-1D69138A09F5}" destId="{B1494EE3-E38D-460A-A4A6-A9CFAE278870}" srcOrd="0" destOrd="0" presId="urn:microsoft.com/office/officeart/2005/8/layout/list1"/>
    <dgm:cxn modelId="{9F7A00FF-A0D1-463A-9897-7DDDF423A960}" type="presParOf" srcId="{3C09D039-AF29-4A95-B2C3-1D69138A09F5}" destId="{AF70D1EC-DCBF-447D-B4A2-EAC5D6B00DCA}" srcOrd="1" destOrd="0" presId="urn:microsoft.com/office/officeart/2005/8/layout/list1"/>
    <dgm:cxn modelId="{798144C8-2C35-4D34-9D7C-714FADFF5C04}" type="presParOf" srcId="{DF0ADFDD-C34F-460D-A9BB-4DC563C2FF64}" destId="{B4FE8D14-28AD-4303-9067-2AE482CB4B12}" srcOrd="9" destOrd="0" presId="urn:microsoft.com/office/officeart/2005/8/layout/list1"/>
    <dgm:cxn modelId="{DDC25061-2AA4-4203-85F6-DB172568CAD8}" type="presParOf" srcId="{DF0ADFDD-C34F-460D-A9BB-4DC563C2FF64}" destId="{B00A8EE6-D697-4F88-A0D0-912262DC74F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DE9E22-24B3-4701-BD08-A176D4317B2C}">
      <dsp:nvSpPr>
        <dsp:cNvPr id="0" name=""/>
        <dsp:cNvSpPr/>
      </dsp:nvSpPr>
      <dsp:spPr>
        <a:xfrm>
          <a:off x="0" y="0"/>
          <a:ext cx="8435280" cy="100035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Разрабатывается и утверждается ДОУ самостоятельно в соответствии с настоящим Стандартом и с учётом Примерных программ</a:t>
          </a:r>
          <a:endParaRPr lang="ru-RU" sz="19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0"/>
        <a:ext cx="8435280" cy="1000350"/>
      </dsp:txXfrm>
    </dsp:sp>
    <dsp:sp modelId="{6D99D8ED-06F1-4236-BBA0-C377186672CA}">
      <dsp:nvSpPr>
        <dsp:cNvPr id="0" name=""/>
        <dsp:cNvSpPr/>
      </dsp:nvSpPr>
      <dsp:spPr>
        <a:xfrm>
          <a:off x="0" y="1084000"/>
          <a:ext cx="8435280" cy="1000350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Реализуется в течение всего времени пребывания детей в ДОУ</a:t>
          </a:r>
          <a:endParaRPr lang="ru-RU" sz="19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1084000"/>
        <a:ext cx="8435280" cy="1000350"/>
      </dsp:txXfrm>
    </dsp:sp>
    <dsp:sp modelId="{90124486-78A2-4D19-882F-F9E6B4FA8832}">
      <dsp:nvSpPr>
        <dsp:cNvPr id="0" name=""/>
        <dsp:cNvSpPr/>
      </dsp:nvSpPr>
      <dsp:spPr>
        <a:xfrm>
          <a:off x="0" y="2168001"/>
          <a:ext cx="8435280" cy="1000350"/>
        </a:xfrm>
        <a:prstGeom prst="roundRect">
          <a:avLst/>
        </a:prstGeom>
        <a:solidFill>
          <a:srgbClr val="00B0F0"/>
        </a:solidFill>
        <a:ln w="38100" cap="flat" cmpd="sng" algn="ctr">
          <a:solidFill>
            <a:schemeClr val="bg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1900" b="1" kern="1200" dirty="0" smtClean="0">
              <a:latin typeface="Arial" pitchFamily="34" charset="0"/>
              <a:cs typeface="Arial" pitchFamily="34" charset="0"/>
            </a:rPr>
            <a:t>ДОУ может разрабатывать и реализовывать </a:t>
          </a:r>
          <a:br>
            <a:rPr lang="ru-RU" sz="1900" b="1" kern="1200" dirty="0" smtClean="0">
              <a:latin typeface="Arial" pitchFamily="34" charset="0"/>
              <a:cs typeface="Arial" pitchFamily="34" charset="0"/>
            </a:rPr>
          </a:br>
          <a:r>
            <a:rPr lang="ru-RU" sz="1900" b="1" kern="1200" dirty="0" smtClean="0">
              <a:latin typeface="Arial" pitchFamily="34" charset="0"/>
              <a:cs typeface="Arial" pitchFamily="34" charset="0"/>
            </a:rPr>
            <a:t>  различные ООП с разной продолжительностью</a:t>
          </a:r>
          <a:br>
            <a:rPr lang="ru-RU" sz="1900" b="1" kern="1200" dirty="0" smtClean="0">
              <a:latin typeface="Arial" pitchFamily="34" charset="0"/>
              <a:cs typeface="Arial" pitchFamily="34" charset="0"/>
            </a:rPr>
          </a:br>
          <a:r>
            <a:rPr lang="ru-RU" sz="1900" b="1" kern="1200" dirty="0" smtClean="0">
              <a:latin typeface="Arial" pitchFamily="34" charset="0"/>
              <a:cs typeface="Arial" pitchFamily="34" charset="0"/>
            </a:rPr>
            <a:t>  пребывания детей в течение суток</a:t>
          </a:r>
          <a:endParaRPr lang="ru-RU" sz="1900" b="1" kern="1200" dirty="0">
            <a:latin typeface="Arial" pitchFamily="34" charset="0"/>
            <a:cs typeface="Arial" pitchFamily="34" charset="0"/>
          </a:endParaRPr>
        </a:p>
      </dsp:txBody>
      <dsp:txXfrm>
        <a:off x="0" y="2168001"/>
        <a:ext cx="8435280" cy="100035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B35CF1-2C57-4F3E-B0C1-228607CE4DCB}">
      <dsp:nvSpPr>
        <dsp:cNvPr id="0" name=""/>
        <dsp:cNvSpPr/>
      </dsp:nvSpPr>
      <dsp:spPr>
        <a:xfrm>
          <a:off x="0" y="811644"/>
          <a:ext cx="60960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103611-C4C2-42EE-9C47-286D94BC6C83}">
      <dsp:nvSpPr>
        <dsp:cNvPr id="0" name=""/>
        <dsp:cNvSpPr/>
      </dsp:nvSpPr>
      <dsp:spPr>
        <a:xfrm>
          <a:off x="290214" y="45571"/>
          <a:ext cx="5804291" cy="109079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80000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Содержательная, насыщенная</a:t>
          </a:r>
          <a:endParaRPr lang="ru-RU" sz="2400" kern="1200" dirty="0"/>
        </a:p>
      </dsp:txBody>
      <dsp:txXfrm>
        <a:off x="290214" y="45571"/>
        <a:ext cx="5804291" cy="1090792"/>
      </dsp:txXfrm>
    </dsp:sp>
    <dsp:sp modelId="{45F3C729-0539-4B7F-97F1-C3D2DA69DB1C}">
      <dsp:nvSpPr>
        <dsp:cNvPr id="0" name=""/>
        <dsp:cNvSpPr/>
      </dsp:nvSpPr>
      <dsp:spPr>
        <a:xfrm>
          <a:off x="0" y="2202436"/>
          <a:ext cx="60960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5450BA-C241-4FB2-BA5A-B7070F701952}">
      <dsp:nvSpPr>
        <dsp:cNvPr id="0" name=""/>
        <dsp:cNvSpPr/>
      </dsp:nvSpPr>
      <dsp:spPr>
        <a:xfrm>
          <a:off x="290214" y="1484844"/>
          <a:ext cx="5804291" cy="104231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80000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Трансформируемая, вариативная, полифункциональная</a:t>
          </a:r>
          <a:endParaRPr lang="ru-RU" sz="2400" kern="1200" dirty="0"/>
        </a:p>
      </dsp:txBody>
      <dsp:txXfrm>
        <a:off x="290214" y="1484844"/>
        <a:ext cx="5804291" cy="1042312"/>
      </dsp:txXfrm>
    </dsp:sp>
    <dsp:sp modelId="{B00A8EE6-D697-4F88-A0D0-912262DC74F6}">
      <dsp:nvSpPr>
        <dsp:cNvPr id="0" name=""/>
        <dsp:cNvSpPr/>
      </dsp:nvSpPr>
      <dsp:spPr>
        <a:xfrm>
          <a:off x="0" y="3464028"/>
          <a:ext cx="6096000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70D1EC-DCBF-447D-B4A2-EAC5D6B00DCA}">
      <dsp:nvSpPr>
        <dsp:cNvPr id="0" name=""/>
        <dsp:cNvSpPr/>
      </dsp:nvSpPr>
      <dsp:spPr>
        <a:xfrm>
          <a:off x="290214" y="2875636"/>
          <a:ext cx="5804291" cy="91311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800000"/>
          </a:solidFill>
          <a:prstDash val="solid"/>
        </a:ln>
        <a:effectLst/>
        <a:scene3d>
          <a:camera prst="orthographicFront"/>
          <a:lightRig rig="threePt" dir="t"/>
        </a:scene3d>
        <a:sp3d>
          <a:bevelT w="114300" prst="artDeco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Доступная, безопасная</a:t>
          </a:r>
          <a:endParaRPr lang="ru-RU" sz="2400" kern="1200" dirty="0"/>
        </a:p>
      </dsp:txBody>
      <dsp:txXfrm>
        <a:off x="290214" y="2875636"/>
        <a:ext cx="5804291" cy="9131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2C492-458F-4F62-8D61-F595A66DC3F8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FFF52-2E69-4392-AC5C-F190ACF698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779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FF52-2E69-4392-AC5C-F190ACF6982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3357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FFF52-2E69-4392-AC5C-F190ACF69823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2734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534EE-8269-434B-B088-6EE6DFF4C2C4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534EE-8269-434B-B088-6EE6DFF4C2C4}" type="datetimeFigureOut">
              <a:rPr lang="ru-RU" smtClean="0"/>
              <a:pPr/>
              <a:t>28.10.2015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C8B00-1C42-4BE6-A216-49C7408783B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tandart.edu.ru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vospitatelivsexgorodov.3bb.ru/click.php?http://uploads.ru/gGkRH.png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dcASD.png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Kjf5P.png" TargetMode="External"/><Relationship Id="rId5" Type="http://schemas.openxmlformats.org/officeDocument/2006/relationships/image" Target="../media/image16.png"/><Relationship Id="rId4" Type="http://schemas.openxmlformats.org/officeDocument/2006/relationships/hyperlink" Target="http://vospitatelivsexgorodov.3bb.ru/click.php?http://uploads.ru/ekrDp.png" TargetMode="External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microsoft.com/office/2007/relationships/diagramDrawing" Target="../diagrams/drawing1.xml"/><Relationship Id="rId3" Type="http://schemas.openxmlformats.org/officeDocument/2006/relationships/hyperlink" Target="http://standart.edu.ru/" TargetMode="External"/><Relationship Id="rId7" Type="http://schemas.openxmlformats.org/officeDocument/2006/relationships/hyperlink" Target="http://vospitatelivsexgorodov.3bb.ru/click.php?http://uploads.ru/CkKD3.png" TargetMode="External"/><Relationship Id="rId12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diagramQuickStyle" Target="../diagrams/quickStyle1.xml"/><Relationship Id="rId5" Type="http://schemas.openxmlformats.org/officeDocument/2006/relationships/hyperlink" Target="http://vospitatelivsexgorodov.3bb.ru/click.php?http://uploads.ru/2QzZ8.png" TargetMode="External"/><Relationship Id="rId15" Type="http://schemas.openxmlformats.org/officeDocument/2006/relationships/image" Target="../media/image21.png"/><Relationship Id="rId10" Type="http://schemas.openxmlformats.org/officeDocument/2006/relationships/diagramLayout" Target="../diagrams/layout1.xml"/><Relationship Id="rId4" Type="http://schemas.openxmlformats.org/officeDocument/2006/relationships/image" Target="../media/image2.png"/><Relationship Id="rId9" Type="http://schemas.openxmlformats.org/officeDocument/2006/relationships/diagramData" Target="../diagrams/data1.xml"/><Relationship Id="rId14" Type="http://schemas.openxmlformats.org/officeDocument/2006/relationships/hyperlink" Target="http://vospitatelivsexgorodov.3bb.ru/click.php?http://uploads.ru/ob5XW.png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0J3xD.png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hT0Js.png" TargetMode="External"/><Relationship Id="rId5" Type="http://schemas.openxmlformats.org/officeDocument/2006/relationships/image" Target="../media/image22.png"/><Relationship Id="rId4" Type="http://schemas.openxmlformats.org/officeDocument/2006/relationships/hyperlink" Target="http://vospitatelivsexgorodov.3bb.ru/click.php?http://uploads.ru/3pBSl.png" TargetMode="External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GhH8J.png" TargetMode="External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hyperlink" Target="http://vospitatelivsexgorodov.3bb.ru/click.php?http://uploads.ru/4RoBN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inYs6.png" TargetMode="External"/><Relationship Id="rId5" Type="http://schemas.openxmlformats.org/officeDocument/2006/relationships/image" Target="../media/image26.png"/><Relationship Id="rId4" Type="http://schemas.openxmlformats.org/officeDocument/2006/relationships/hyperlink" Target="http://vospitatelivsexgorodov.3bb.ru/click.php?http://uploads.ru/2Yv6c.png" TargetMode="External"/><Relationship Id="rId9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hyperlink" Target="http://standart.edu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ospitatelivsexgorodov.3bb.ru/click.php?http://uploads.ru/Awgqy.png" TargetMode="External"/><Relationship Id="rId5" Type="http://schemas.openxmlformats.org/officeDocument/2006/relationships/image" Target="../media/image26.png"/><Relationship Id="rId4" Type="http://schemas.openxmlformats.org/officeDocument/2006/relationships/hyperlink" Target="http://vospitatelivsexgorodov.3bb.ru/click.php?http://uploads.ru/2Yv6c.png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vospitatelivsexgorodov.3bb.ru/click.php?http://uploads.ru/DMani.png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://vospitatelivsexgorodov.3bb.ru/click.php?http://uploads.ru/Dh5jg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toramochki.com/fon/zhelt/fon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2"/>
            <a:ext cx="7772400" cy="2500329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002060"/>
                </a:solidFill>
              </a:rPr>
              <a:t/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>
                <a:solidFill>
                  <a:srgbClr val="002060"/>
                </a:solidFill>
              </a:rPr>
              <a:t/>
            </a:r>
            <a:br>
              <a:rPr lang="ru-RU" sz="4900" b="1" dirty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/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>
                <a:solidFill>
                  <a:srgbClr val="002060"/>
                </a:solidFill>
              </a:rPr>
              <a:t/>
            </a:r>
            <a:br>
              <a:rPr lang="ru-RU" sz="4900" b="1" dirty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Изучаем ФГОС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дошкольного </a:t>
            </a:r>
            <a:br>
              <a:rPr lang="ru-RU" sz="4900" b="1" dirty="0" smtClean="0">
                <a:solidFill>
                  <a:srgbClr val="002060"/>
                </a:solidFill>
              </a:rPr>
            </a:br>
            <a:r>
              <a:rPr lang="ru-RU" sz="4900" b="1" dirty="0" smtClean="0">
                <a:solidFill>
                  <a:srgbClr val="002060"/>
                </a:solidFill>
              </a:rPr>
              <a:t>образования </a:t>
            </a:r>
            <a:r>
              <a:rPr lang="ru-RU" b="1" dirty="0" smtClean="0">
                <a:solidFill>
                  <a:srgbClr val="002060"/>
                </a:solidFill>
              </a:rPr>
              <a:t/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5963" y="188913"/>
            <a:ext cx="3143250" cy="857250"/>
          </a:xfrm>
          <a:prstGeom prst="rect">
            <a:avLst/>
          </a:prstGeom>
        </p:spPr>
      </p:pic>
      <p:pic>
        <p:nvPicPr>
          <p:cNvPr id="11" name="Picture 2" descr="F:\Адаптация\0a27b4b5bfe51f1b265e6daf6a8b278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832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:\Адаптация\0a27b4b5bfe51f1b265e6daf6a8b278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8328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0378" y="1628800"/>
            <a:ext cx="8229600" cy="2954351"/>
          </a:xfrm>
          <a:solidFill>
            <a:schemeClr val="bg1"/>
          </a:solidFill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ФЕДЕРАЛЬНЫЙ ГОСУДАРСТВЕННЫЙ ОБРАЗОВАТЕЛЬНЫЙ СТАНДАРТ ДОШКОЛЬНОГО ОБРАЗОВАНИЯ – совокупность обязательных требований к дошкольному образованию.</a:t>
            </a:r>
            <a:endParaRPr lang="ru-RU" dirty="0"/>
          </a:p>
        </p:txBody>
      </p:sp>
      <p:pic>
        <p:nvPicPr>
          <p:cNvPr id="7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07704" y="4592032"/>
            <a:ext cx="55446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Утвержден приказом Министерства образования и науки Российской Федерации</a:t>
            </a:r>
            <a:br>
              <a:rPr lang="ru-RU" sz="2000" b="1" dirty="0"/>
            </a:br>
            <a:r>
              <a:rPr lang="ru-RU" sz="2000" b="1" dirty="0"/>
              <a:t>от 17 октября 2013 г. № 1155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6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4797152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Дошкольное образование  является первой ступенью общего образования, самостоятельным уровнем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370643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5963" y="188913"/>
            <a:ext cx="3143250" cy="8572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6304" y="1484784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3200" b="1" dirty="0"/>
              <a:t>Стандарт разработан на основе Конституции РФ и законодательства РФ с учётом Конвенции ООН о правах ребёнка…</a:t>
            </a:r>
          </a:p>
        </p:txBody>
      </p:sp>
      <p:pic>
        <p:nvPicPr>
          <p:cNvPr id="6" name="Picture 2" descr="http://900igr.net/datai/prazdniki/Konstitutsija/0005-002-Dejstvujuschaja-Konstitutsija-RF-prinjata-vsenarodnym-golosovaniem.jpg"/>
          <p:cNvPicPr>
            <a:picLocks noChangeAspect="1" noChangeArrowheads="1"/>
          </p:cNvPicPr>
          <p:nvPr/>
        </p:nvPicPr>
        <p:blipFill>
          <a:blip r:embed="rId4" cstate="print">
            <a:lum contrast="30000"/>
          </a:blip>
          <a:srcRect/>
          <a:stretch>
            <a:fillRect/>
          </a:stretch>
        </p:blipFill>
        <p:spPr bwMode="auto">
          <a:xfrm>
            <a:off x="357158" y="3714752"/>
            <a:ext cx="1869680" cy="2857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http://tatshkola1.ru/uploads/posts/2009-07/1248032352_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3714752"/>
            <a:ext cx="1857388" cy="2828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8" descr="http://tatshkola1.ru/uploads/posts/2009-07/1248031998_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3714752"/>
            <a:ext cx="2000264" cy="2800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0" descr="http://www.spbdk.ru/upload/img/964/964121.jpg"/>
          <p:cNvPicPr>
            <a:picLocks noChangeAspect="1" noChangeArrowheads="1"/>
          </p:cNvPicPr>
          <p:nvPr/>
        </p:nvPicPr>
        <p:blipFill>
          <a:blip r:embed="rId7" cstate="print">
            <a:lum contrast="30000"/>
          </a:blip>
          <a:srcRect/>
          <a:stretch>
            <a:fillRect/>
          </a:stretch>
        </p:blipFill>
        <p:spPr bwMode="auto">
          <a:xfrm>
            <a:off x="7143768" y="3714752"/>
            <a:ext cx="1720103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27234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1484783"/>
            <a:ext cx="8892480" cy="489364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400" b="1" dirty="0"/>
              <a:t>Стандарт  направлен на достижение следующих </a:t>
            </a:r>
            <a:r>
              <a:rPr lang="ru-RU" sz="2400" b="1" dirty="0">
                <a:solidFill>
                  <a:srgbClr val="FF0000"/>
                </a:solidFill>
              </a:rPr>
              <a:t>целей:</a:t>
            </a:r>
          </a:p>
          <a:p>
            <a:pPr lvl="0" algn="just"/>
            <a:r>
              <a:rPr lang="ru-RU" sz="2400" b="1" dirty="0"/>
              <a:t>повышение социального статуса дошкольного образования;</a:t>
            </a:r>
          </a:p>
          <a:p>
            <a:pPr lvl="0" algn="just"/>
            <a:r>
              <a:rPr lang="ru-RU" sz="2400" b="1" dirty="0"/>
              <a:t>обеспечение государством равенства возможностей для каждого ребёнка в получении качественного дошкольного образования;</a:t>
            </a:r>
          </a:p>
          <a:p>
            <a:pPr lvl="0" algn="just"/>
            <a:r>
              <a:rPr lang="ru-RU" sz="2400" b="1" dirty="0"/>
              <a:t>обеспечение государственных гарантий уровня и качества дошкольного образования на основе единства обязательных требований к условиям реализации образовательных программ дошкольного образования, их структуре и результатам их освоения;</a:t>
            </a:r>
          </a:p>
          <a:p>
            <a:pPr lvl="0" algn="just"/>
            <a:r>
              <a:rPr lang="ru-RU" sz="2400" b="1" dirty="0"/>
              <a:t>сохранение единства образовательного пространства Российской Федерации относительно уровня дошкольного образования.</a:t>
            </a:r>
          </a:p>
        </p:txBody>
      </p:sp>
      <p:pic>
        <p:nvPicPr>
          <p:cNvPr id="4" name="Picture 11" descr="F:\Адаптация\ребенок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51520" y="39093"/>
            <a:ext cx="1672064" cy="1300360"/>
          </a:xfrm>
          <a:prstGeom prst="rect">
            <a:avLst/>
          </a:prstGeom>
          <a:noFill/>
          <a:ln w="57150">
            <a:solidFill>
              <a:srgbClr val="CC0099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99598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755576" y="2130425"/>
            <a:ext cx="7016824" cy="147002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Зачем нужен ФГОС дошкольного </a:t>
            </a:r>
            <a:br>
              <a:rPr lang="ru-RU" dirty="0" smtClean="0"/>
            </a:br>
            <a:r>
              <a:rPr lang="ru-RU" dirty="0" smtClean="0"/>
              <a:t>образования?</a:t>
            </a:r>
            <a:endParaRPr lang="ru-RU" dirty="0"/>
          </a:p>
        </p:txBody>
      </p:sp>
      <p:pic>
        <p:nvPicPr>
          <p:cNvPr id="4" name="Picture 4" descr="F:\Адаптация\1346837602_normal_dmoo3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588224" y="764704"/>
            <a:ext cx="2376264" cy="2246380"/>
          </a:xfrm>
          <a:prstGeom prst="ellipse">
            <a:avLst/>
          </a:prstGeom>
          <a:noFill/>
          <a:effectLst>
            <a:softEdge rad="127000"/>
          </a:effectLst>
        </p:spPr>
      </p:pic>
      <p:pic>
        <p:nvPicPr>
          <p:cNvPr id="5" name="Рисунок 4" descr="http://s7.uploads.ru/t/gGkRH.png">
            <a:hlinkClick r:id="rId3" tgtFrame="&quot;_blank&quot;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48880"/>
            <a:ext cx="3076575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4" name="Picture 6" descr="F:\Адаптация\adaptacciya.png"/>
          <p:cNvPicPr>
            <a:picLocks noChangeAspect="1" noChangeArrowheads="1"/>
          </p:cNvPicPr>
          <p:nvPr/>
        </p:nvPicPr>
        <p:blipFill>
          <a:blip r:embed="rId4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0" y="2996952"/>
            <a:ext cx="3543300" cy="3683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1340768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000" b="1" dirty="0"/>
              <a:t>Стандарт  направлен на решение следующих </a:t>
            </a:r>
            <a:r>
              <a:rPr lang="ru-RU" sz="2000" b="1" dirty="0">
                <a:solidFill>
                  <a:srgbClr val="FF0000"/>
                </a:solidFill>
              </a:rPr>
              <a:t>задач: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охраны и укрепления физического и психического здоровья детей, в том числе их эмоционального благополучия;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обеспечения равных возможностей для полноценного развития каждого ребёнка в период дошкольного детства независимо от места жительства, пола, нации, языка, социального статуса, психофизиологических и других особенностей (в том числе ограниченных возможностей здоровья);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обеспечения преемственности основных образовательных программ дошкольного и начального общего образования;</a:t>
            </a:r>
          </a:p>
          <a:p>
            <a:pPr marL="742950" indent="-742950" algn="just">
              <a:buFont typeface="+mj-lt"/>
              <a:buAutoNum type="arabicParenR"/>
            </a:pPr>
            <a:r>
              <a:rPr lang="ru-RU" sz="2000" b="1" dirty="0"/>
              <a:t>создания благоприятных условий развития детей в соответствии с их возрастными   и   индивидуальными   особенностями   и   склонностями,   развития способностей и творческого потенциала каждого ребёнка как субъекта отношений с самим собой, другими детьми, взрослыми и миром;</a:t>
            </a:r>
          </a:p>
          <a:p>
            <a:pPr algn="just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154863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854 0.00463 L 0.28854 0.004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3" name="Picture 4" descr="F:\Адаптация\Адаптация картинки\8887868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941168"/>
            <a:ext cx="1780034" cy="1735974"/>
          </a:xfrm>
          <a:prstGeom prst="rect">
            <a:avLst/>
          </a:prstGeom>
          <a:noFill/>
        </p:spPr>
      </p:pic>
      <p:pic>
        <p:nvPicPr>
          <p:cNvPr id="4" name="Picture 11" descr="H:\ДЕТСКИЙ САД - ДОКУМЕНТЫ\Мои рисунки\ЕРИНА\0_61dfa_83108743_orig[1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02894" y="5430220"/>
            <a:ext cx="1800200" cy="1368152"/>
          </a:xfrm>
          <a:prstGeom prst="rect">
            <a:avLst/>
          </a:prstGeom>
          <a:noFill/>
        </p:spPr>
      </p:pic>
      <p:pic>
        <p:nvPicPr>
          <p:cNvPr id="6" name="Picture 4" descr="C:\Documents and Settings\Юлия\Рабочий стол\Адаптация\Адаптация картинки\5948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97928">
            <a:off x="616446" y="237432"/>
            <a:ext cx="2898587" cy="238260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7" name="Содержимое 2"/>
          <p:cNvSpPr txBox="1">
            <a:spLocks/>
          </p:cNvSpPr>
          <p:nvPr/>
        </p:nvSpPr>
        <p:spPr>
          <a:xfrm>
            <a:off x="457200" y="1428736"/>
            <a:ext cx="8472518" cy="514353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объединения обучения и воспитания в целостный образовательный процесс на основе духовно-нравственных и социокультурных ценностей и принятых в обществе правил и норм поведения в интересах человека, семьи, общества;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формирования общей культуры личности детей, в том числе ценностей здорового образа жизни, развития их социальных, нравственных, эстетических, интеллектуальных, физических качеств, инициативности, самостоятельности и ответственности ребёнка, формирования предпосылок учебной деятельности;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обеспечения вариативности и разнообразия содержания Программ и организационных форм дошкольного образования, возможности формирования Программ различной направленности с учётом образовательных потребностей, способностей и состояния здоровья детей;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формирования социокультурной среды, соответствующей возрастным, индивидуальным, психологическим и физиологическим особенностям детей;</a:t>
            </a:r>
          </a:p>
          <a:p>
            <a:pPr algn="just">
              <a:buFont typeface="+mj-lt"/>
              <a:buAutoNum type="arabicParenR" startAt="5"/>
            </a:pPr>
            <a:r>
              <a:rPr lang="ru-RU" sz="1800" b="1" dirty="0" smtClean="0"/>
              <a:t>обеспечения психолого-педагогической поддержки семьи и повышения компетентности родителей в вопросах развития и образования, охраны и укрепления здоровья детей.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xmlns="" val="361668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5" name="Рисунок 4" descr="http://s7.uploads.ru/t/MVDxu.png">
            <a:hlinkClick r:id="rId4" tgtFrame="&quot;_blank&quot;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93602" y="1117898"/>
            <a:ext cx="1876425" cy="2167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s8.uploads.ru/t/Kjf5P.png">
            <a:hlinkClick r:id="rId6" tgtFrame="&quot;_blank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708920"/>
            <a:ext cx="2852936" cy="1847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s9.uploads.ru/t/dcASD.png">
            <a:hlinkClick r:id="rId8" tgtFrame="&quot;_blank&quot;"/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74499" y="3329176"/>
            <a:ext cx="2695575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Содержимое 2"/>
          <p:cNvSpPr txBox="1">
            <a:spLocks/>
          </p:cNvSpPr>
          <p:nvPr/>
        </p:nvSpPr>
        <p:spPr>
          <a:xfrm>
            <a:off x="214282" y="404664"/>
            <a:ext cx="4000528" cy="405448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ru-RU" b="1" dirty="0" smtClean="0"/>
              <a:t>Стандарт включает в себя требования к: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С</a:t>
            </a:r>
            <a:r>
              <a:rPr lang="ru-RU" b="1" dirty="0" smtClean="0"/>
              <a:t>труктуре Программы и ее объему.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У</a:t>
            </a:r>
            <a:r>
              <a:rPr lang="ru-RU" b="1" dirty="0" smtClean="0"/>
              <a:t>словиям реализации Программы.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Р</a:t>
            </a:r>
            <a:r>
              <a:rPr lang="ru-RU" b="1" dirty="0" smtClean="0"/>
              <a:t>езультатам освоения Программы.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44645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Что нового ожидает дошкольное образование в ближайшем </a:t>
            </a:r>
            <a:r>
              <a:rPr lang="ru-RU" sz="2800" b="1" dirty="0" smtClean="0"/>
              <a:t>будущем?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Во-первых,</a:t>
            </a:r>
            <a:r>
              <a:rPr lang="ru-RU" dirty="0" smtClean="0"/>
              <a:t> дошкольное образовательное учреждение из "камеры хранения" ребенка реально превращается в образовательную организацию, в которой реализация основной образовательной программы дошкольного образования сопровождается осуществлением присмотра и ухода за воспитанниками, включая организацию их питания и режима дня. </a:t>
            </a:r>
          </a:p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b="1" dirty="0" smtClean="0"/>
              <a:t>Во-вторых,</a:t>
            </a:r>
            <a:r>
              <a:rPr lang="ru-RU" dirty="0" smtClean="0"/>
              <a:t> все дети </a:t>
            </a:r>
            <a:r>
              <a:rPr lang="ru-RU" dirty="0" err="1" smtClean="0"/>
              <a:t>предшкольного</a:t>
            </a:r>
            <a:r>
              <a:rPr lang="ru-RU" dirty="0" smtClean="0"/>
              <a:t> возраста должны быть обеспечены возможностью получения дошкольного образования. </a:t>
            </a:r>
          </a:p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b="1" dirty="0" smtClean="0"/>
              <a:t>В-третьих</a:t>
            </a:r>
            <a:r>
              <a:rPr lang="ru-RU" dirty="0" smtClean="0"/>
              <a:t>, плата с родителей (законных представителей) взимается за присмотр и уход за ребенком. Образовательная программа предоставляется бесплатно.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989280" y="142852"/>
            <a:ext cx="2927226" cy="798334"/>
          </a:xfrm>
          <a:prstGeom prst="rect">
            <a:avLst/>
          </a:prstGeom>
        </p:spPr>
      </p:pic>
      <p:pic>
        <p:nvPicPr>
          <p:cNvPr id="4" name="Рисунок 3" descr="http://s9.uploads.ru/t/2QzZ8.png">
            <a:hlinkClick r:id="rId5" tgtFrame="&quot;_blank&quot;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3" y="4941168"/>
            <a:ext cx="2088233" cy="1630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s8.uploads.ru/t/CkKD3.png">
            <a:hlinkClick r:id="rId7" tgtFrame="&quot;_blank&quot;"/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085184"/>
            <a:ext cx="2362572" cy="165212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763168099"/>
              </p:ext>
            </p:extLst>
          </p:nvPr>
        </p:nvGraphicFramePr>
        <p:xfrm>
          <a:off x="354360" y="1052736"/>
          <a:ext cx="8435280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0" name="Рисунок 9" descr="http://s8.uploads.ru/t/ob5XW.png">
            <a:hlinkClick r:id="rId14" tgtFrame="&quot;_blank&quot;"/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17032"/>
            <a:ext cx="3082652" cy="314096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0" y="20932"/>
            <a:ext cx="587590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Основная образовательная </a:t>
            </a:r>
          </a:p>
          <a:p>
            <a:pPr algn="ctr"/>
            <a:r>
              <a:rPr lang="ru-RU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программа</a:t>
            </a:r>
            <a:endParaRPr lang="ru-RU" sz="3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777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2571736" y="1357298"/>
            <a:ext cx="3571900" cy="3571900"/>
          </a:xfrm>
          <a:prstGeom prst="ellipse">
            <a:avLst/>
          </a:prstGeom>
          <a:ln w="5715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3117332" y="1707228"/>
            <a:ext cx="2817818" cy="2817818"/>
          </a:xfrm>
          <a:prstGeom prst="triangle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0" name="Группа 9"/>
          <p:cNvGrpSpPr/>
          <p:nvPr/>
        </p:nvGrpSpPr>
        <p:grpSpPr>
          <a:xfrm>
            <a:off x="4498863" y="1981955"/>
            <a:ext cx="1831581" cy="688094"/>
            <a:chOff x="2205638" y="210944"/>
            <a:chExt cx="1831581" cy="688094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2205638" y="210944"/>
              <a:ext cx="1831581" cy="667030"/>
            </a:xfrm>
            <a:prstGeom prst="roundRect">
              <a:avLst/>
            </a:prstGeom>
            <a:solidFill>
              <a:srgbClr val="FFCC66">
                <a:alpha val="89804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2233016" y="297132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личности</a:t>
              </a:r>
              <a:endParaRPr lang="ru-RU" sz="2000" b="1" kern="1200" dirty="0"/>
            </a:p>
          </p:txBody>
        </p:sp>
      </p:grpSp>
      <p:sp>
        <p:nvSpPr>
          <p:cNvPr id="13" name="TextBox 12"/>
          <p:cNvSpPr txBox="1"/>
          <p:nvPr/>
        </p:nvSpPr>
        <p:spPr>
          <a:xfrm rot="17873028">
            <a:off x="2102077" y="2639277"/>
            <a:ext cx="2988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Содержание Программы</a:t>
            </a:r>
            <a:endParaRPr lang="ru-RU" sz="2000" b="1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4475379" y="2718735"/>
            <a:ext cx="1866415" cy="698355"/>
            <a:chOff x="2197776" y="785965"/>
            <a:chExt cx="1831581" cy="698355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2197776" y="817290"/>
              <a:ext cx="1831581" cy="667030"/>
            </a:xfrm>
            <a:prstGeom prst="roundRect">
              <a:avLst/>
            </a:prstGeom>
            <a:solidFill>
              <a:srgbClr val="FFCC66">
                <a:alpha val="90000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2238200" y="785965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мотивации</a:t>
              </a:r>
              <a:endParaRPr lang="ru-RU" sz="2000" b="1" kern="1200" dirty="0"/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505222" y="3525447"/>
            <a:ext cx="1831581" cy="667030"/>
            <a:chOff x="2164423" y="1620873"/>
            <a:chExt cx="1831581" cy="66703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2164423" y="1620873"/>
              <a:ext cx="1831581" cy="667030"/>
            </a:xfrm>
            <a:prstGeom prst="roundRect">
              <a:avLst/>
            </a:prstGeom>
            <a:solidFill>
              <a:srgbClr val="FFCC66">
                <a:alpha val="90000"/>
              </a:srgbClr>
            </a:solidFill>
            <a:ln w="38100"/>
            <a:sp3d z="152400" extrusionH="63500" prstMaterial="dkEdge">
              <a:bevelT w="135400" h="16350" prst="relaxedInset"/>
              <a:contourClr>
                <a:schemeClr val="bg1"/>
              </a:contourClr>
            </a:sp3d>
          </p:spPr>
          <p:style>
            <a:lnRef idx="1">
              <a:scrgbClr r="0" g="0" b="0"/>
            </a:lnRef>
            <a:fillRef idx="1">
              <a:scrgbClr r="0" g="0" b="0"/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2219456" y="1685997"/>
              <a:ext cx="1766457" cy="601906"/>
            </a:xfrm>
            <a:prstGeom prst="rect">
              <a:avLst/>
            </a:prstGeom>
            <a:sp3d z="1524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Развитие способностей</a:t>
              </a:r>
              <a:endParaRPr lang="ru-RU" sz="2000" kern="1200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357554" y="4199674"/>
            <a:ext cx="2377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Виды деятельности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79512" y="4929198"/>
            <a:ext cx="8856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Содержание Программы должно обеспечивать развитие личности, мотивации и способностей детей в различных видах деятельности и охватывать основные направления развития и образования детей</a:t>
            </a:r>
            <a:endParaRPr lang="ru-RU" dirty="0"/>
          </a:p>
        </p:txBody>
      </p:sp>
      <p:pic>
        <p:nvPicPr>
          <p:cNvPr id="22" name="Рисунок 21" descr="http://s9.uploads.ru/t/3pBSl.png">
            <a:hlinkClick r:id="rId4" tgtFrame="&quot;_blank&quot;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608" y="116632"/>
            <a:ext cx="2953946" cy="1590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http://s9.uploads.ru/t/hT0Js.png">
            <a:hlinkClick r:id="rId6" tgtFrame="&quot;_blank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641822"/>
            <a:ext cx="1924050" cy="337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http://s7.uploads.ru/t/0J3xD.png">
            <a:hlinkClick r:id="rId8" tgtFrame="&quot;_blank&quot;"/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576" y="5390863"/>
            <a:ext cx="3649588" cy="14609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05015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691680" y="192022"/>
            <a:ext cx="7452320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latin typeface="+mj-lt"/>
                <a:ea typeface="+mj-ea"/>
                <a:cs typeface="+mj-cs"/>
              </a:rPr>
              <a:t>ОСНОВНЫЕ НАПРАВЛЕНИЯ РАЗВИТИЯ ДЕТЕЙ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Рисунок 2" descr="http://s8.uploads.ru/t/4RoBN.png">
            <a:hlinkClick r:id="rId2" tgtFrame="&quot;_blank&quot;"/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265" r="44444"/>
          <a:stretch/>
        </p:blipFill>
        <p:spPr bwMode="auto">
          <a:xfrm>
            <a:off x="121033" y="158686"/>
            <a:ext cx="1616968" cy="16383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4" name="Рисунок 3" descr="http://s8.uploads.ru/t/2Yv6c.png">
            <a:hlinkClick r:id="rId4" tgtFrame="&quot;_blank&quot;"/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78"/>
          <a:stretch/>
        </p:blipFill>
        <p:spPr bwMode="auto">
          <a:xfrm>
            <a:off x="-14947" y="2812205"/>
            <a:ext cx="1157923" cy="32685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5" name="Рисунок 4" descr="http://s8.uploads.ru/t/inYs6.png">
            <a:hlinkClick r:id="rId6" tgtFrame="&quot;_blank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249746"/>
            <a:ext cx="1470676" cy="160534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Овал 16"/>
          <p:cNvSpPr/>
          <p:nvPr/>
        </p:nvSpPr>
        <p:spPr>
          <a:xfrm>
            <a:off x="1428752" y="977839"/>
            <a:ext cx="2065345" cy="1887481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600" b="1" i="1" dirty="0" smtClean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72564" y="1450293"/>
            <a:ext cx="1928826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Физическое развитие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744808" y="977839"/>
            <a:ext cx="2119715" cy="19656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474613" y="1568872"/>
            <a:ext cx="2736304" cy="10156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Социально-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коммуникативное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развитие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350556" y="2076704"/>
            <a:ext cx="2401904" cy="233799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1" name="Рисунок 10" descr="http://s9.uploads.ru/t/GhH8J.png">
            <a:hlinkClick r:id="rId8" tgtFrame="&quot;_blank&quot;"/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204864"/>
            <a:ext cx="1709936" cy="187220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Овал 16"/>
          <p:cNvSpPr/>
          <p:nvPr/>
        </p:nvSpPr>
        <p:spPr>
          <a:xfrm>
            <a:off x="1142976" y="3428999"/>
            <a:ext cx="2215364" cy="2072123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9"/>
          <p:cNvSpPr/>
          <p:nvPr/>
        </p:nvSpPr>
        <p:spPr>
          <a:xfrm>
            <a:off x="929517" y="3880426"/>
            <a:ext cx="2494060" cy="11387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Художественно-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эстетическое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950582" y="3325749"/>
            <a:ext cx="2309084" cy="216062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797823" y="3894147"/>
            <a:ext cx="2614602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Познавательное 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544909" y="4725144"/>
            <a:ext cx="2207550" cy="20071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sunrise" dir="t">
              <a:rot lat="0" lon="0" rev="0"/>
            </a:lightRig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494097" y="5249747"/>
            <a:ext cx="2146300" cy="830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Речевое развитие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100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796136" y="260648"/>
            <a:ext cx="3143250" cy="857250"/>
          </a:xfrm>
          <a:prstGeom prst="rect">
            <a:avLst/>
          </a:prstGeom>
        </p:spPr>
      </p:pic>
      <p:pic>
        <p:nvPicPr>
          <p:cNvPr id="3" name="Рисунок 2" descr="http://s8.uploads.ru/t/2Yv6c.png">
            <a:hlinkClick r:id="rId4" tgtFrame="&quot;_blank&quot;"/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78"/>
          <a:stretch/>
        </p:blipFill>
        <p:spPr bwMode="auto">
          <a:xfrm>
            <a:off x="125372" y="2060848"/>
            <a:ext cx="1710324" cy="44644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4" name="Рисунок 3" descr="http://s9.uploads.ru/t/Awgqy.png">
            <a:hlinkClick r:id="rId6" tgtFrame="&quot;_blank&quot;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2496" y="4941168"/>
            <a:ext cx="2794620" cy="17190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642910" y="1214422"/>
            <a:ext cx="8229600" cy="107157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sz="2800" dirty="0" smtClean="0"/>
              <a:t> </a:t>
            </a:r>
            <a:r>
              <a:rPr lang="ru-RU" sz="2600" b="1" dirty="0" smtClean="0"/>
              <a:t>Требования к результатам освоения основной</a:t>
            </a:r>
          </a:p>
          <a:p>
            <a:pPr algn="ctr">
              <a:buFont typeface="Arial" pitchFamily="34" charset="0"/>
              <a:buNone/>
            </a:pPr>
            <a:r>
              <a:rPr lang="ru-RU" sz="2600" b="1" dirty="0" smtClean="0"/>
              <a:t>образовательной программы дошкольного образования</a:t>
            </a:r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  <a:p>
            <a:pPr algn="just">
              <a:buFont typeface="Arial" pitchFamily="34" charset="0"/>
              <a:buNone/>
            </a:pPr>
            <a:endParaRPr lang="ru-RU" sz="3400" dirty="0" smtClean="0"/>
          </a:p>
          <a:p>
            <a:pPr algn="just">
              <a:buFont typeface="Arial" pitchFamily="34" charset="0"/>
              <a:buNone/>
            </a:pPr>
            <a:endParaRPr lang="ru-RU" sz="2400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1428752" y="2274838"/>
            <a:ext cx="72866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 Требования Стандарта к результатам освоения Программы представлены в виде </a:t>
            </a:r>
            <a:r>
              <a:rPr lang="ru-RU" sz="2000" b="1" dirty="0">
                <a:solidFill>
                  <a:srgbClr val="FF0000"/>
                </a:solidFill>
              </a:rPr>
              <a:t>целевых ориентиров дошкольного образования</a:t>
            </a:r>
            <a:r>
              <a:rPr lang="ru-RU" sz="2000" b="1" dirty="0"/>
              <a:t>, которые представляют собой социально-нормативные возрастные характеристики возможных достижений ребенка на этапе завершения уровня дошкольного образования. </a:t>
            </a:r>
          </a:p>
          <a:p>
            <a:pPr algn="just"/>
            <a:r>
              <a:rPr lang="ru-RU" sz="2000" b="1" dirty="0" smtClean="0"/>
              <a:t>Целевые </a:t>
            </a:r>
            <a:r>
              <a:rPr lang="ru-RU" sz="2000" b="1" dirty="0"/>
              <a:t>ориентиры не подлежат непосредственной оценке и не являются основанием для их формального сравнения с реальными достижениями детей. </a:t>
            </a:r>
            <a:endParaRPr lang="ru-RU" sz="2000" dirty="0"/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4284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3563888" y="2336447"/>
            <a:ext cx="1093412" cy="2653314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C00000"/>
                </a:solidFill>
              </a:rPr>
              <a:t>познавательное развитие;</a:t>
            </a: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4860032" y="2336447"/>
            <a:ext cx="1080120" cy="2653314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C00000"/>
                </a:solidFill>
              </a:rPr>
              <a:t>речевое развитие; 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100292" y="2321378"/>
            <a:ext cx="1044116" cy="2653314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>
            <a:normAutofit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C00000"/>
                </a:solidFill>
              </a:rPr>
              <a:t>художественно-эстетическое развитие; 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7308304" y="2319569"/>
            <a:ext cx="1049971" cy="2653314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C00000"/>
                </a:solidFill>
              </a:rPr>
              <a:t>физическое развитие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2267744" y="2319569"/>
            <a:ext cx="1093412" cy="2653314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>
            <a:normAutofit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2000" b="1" dirty="0">
                <a:solidFill>
                  <a:srgbClr val="C00000"/>
                </a:solidFill>
              </a:rPr>
              <a:t>социально-коммуникативное развитие;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65012" y="5013176"/>
            <a:ext cx="6480720" cy="93610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нормативно - правовая база</a:t>
            </a:r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2080786" y="404663"/>
            <a:ext cx="6480720" cy="1914905"/>
          </a:xfrm>
          <a:prstGeom prst="triangl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Целевые ориентиры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750" y="981075"/>
            <a:ext cx="3887788" cy="42037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ru-RU" b="1" dirty="0">
                <a:solidFill>
                  <a:srgbClr val="C00000"/>
                </a:solidFill>
              </a:rPr>
              <a:t>ребёнок проявляет инициативность и самостоятельность в разных видах деятельности – игре, общении, конструировании и др. Способен выбирать себе род занятий, участников совместной деятельности, обнаруживает способность к воплощению разнообразных замыслов</a:t>
            </a:r>
          </a:p>
        </p:txBody>
      </p:sp>
      <p:pic>
        <p:nvPicPr>
          <p:cNvPr id="4" name="Содержимое 15" descr="Рисунок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499992" y="980728"/>
            <a:ext cx="4022725" cy="452596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3238" y="981075"/>
            <a:ext cx="4321175" cy="50355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ru-RU" b="1" dirty="0">
                <a:solidFill>
                  <a:srgbClr val="C00000"/>
                </a:solidFill>
              </a:rPr>
              <a:t>ребёнок уверен в своих силах, открыт внешнему миру, положительно относится к себе и к другим, обладает чувством собственного достоинства. Активно взаимодействует со сверстниками и взрослыми, участвует в совместных играх. Способен договариваться, учитывать интересы и чувства других, сопереживать неудачам и радоваться успехам других, стараться разрешать конфликты;</a:t>
            </a:r>
          </a:p>
        </p:txBody>
      </p:sp>
      <p:pic>
        <p:nvPicPr>
          <p:cNvPr id="3" name="Содержимое 8" descr="Рисунок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39552" y="1052736"/>
            <a:ext cx="3531683" cy="396098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17" descr="Рисунок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87841" y="1340768"/>
            <a:ext cx="4038600" cy="330676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3" name="Прямоугольник 2"/>
          <p:cNvSpPr/>
          <p:nvPr/>
        </p:nvSpPr>
        <p:spPr>
          <a:xfrm>
            <a:off x="4733925" y="908050"/>
            <a:ext cx="4032250" cy="507841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395288" indent="-28575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ru-RU" altLang="ru-RU" b="1" dirty="0">
                <a:solidFill>
                  <a:srgbClr val="C00000"/>
                </a:solidFill>
                <a:latin typeface="Arial" charset="0"/>
              </a:rPr>
              <a:t>Достаточно хорошо владеет устной речью, может выражать свои мысли и желания, строит речевые высказывания в ситуации общения, может выделять звуки в словах,</a:t>
            </a:r>
            <a:br>
              <a:rPr lang="ru-RU" altLang="ru-RU" b="1" dirty="0">
                <a:solidFill>
                  <a:srgbClr val="C00000"/>
                </a:solidFill>
                <a:latin typeface="Arial" charset="0"/>
              </a:rPr>
            </a:br>
            <a:r>
              <a:rPr lang="ru-RU" altLang="ru-RU" b="1" dirty="0">
                <a:solidFill>
                  <a:srgbClr val="C00000"/>
                </a:solidFill>
                <a:latin typeface="Arial" charset="0"/>
              </a:rPr>
              <a:t>у ребёнка складываются предпосылки грамотности</a:t>
            </a:r>
          </a:p>
          <a:p>
            <a:pPr marL="109538" algn="just">
              <a:lnSpc>
                <a:spcPct val="150000"/>
              </a:lnSpc>
              <a:defRPr/>
            </a:pPr>
            <a:endParaRPr lang="ru-RU" altLang="ru-RU" b="1" dirty="0">
              <a:solidFill>
                <a:srgbClr val="C00000"/>
              </a:solidFill>
              <a:latin typeface="Arial" charset="0"/>
            </a:endParaRPr>
          </a:p>
          <a:p>
            <a:pPr marL="109538" algn="just">
              <a:lnSpc>
                <a:spcPct val="150000"/>
              </a:lnSpc>
              <a:defRPr/>
            </a:pPr>
            <a:endParaRPr lang="ru-RU" altLang="ru-RU" b="1" dirty="0">
              <a:solidFill>
                <a:srgbClr val="C00000"/>
              </a:solidFill>
              <a:latin typeface="Arial" charset="0"/>
            </a:endParaRPr>
          </a:p>
          <a:p>
            <a:pPr marL="109538" algn="just">
              <a:lnSpc>
                <a:spcPct val="150000"/>
              </a:lnSpc>
              <a:defRPr/>
            </a:pPr>
            <a:endParaRPr lang="ru-RU" altLang="ru-RU" b="1" dirty="0">
              <a:solidFill>
                <a:srgbClr val="C00000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12" descr="Рисунок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712152" y="908720"/>
            <a:ext cx="3962400" cy="452596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3" name="Прямоугольник 2"/>
          <p:cNvSpPr/>
          <p:nvPr/>
        </p:nvSpPr>
        <p:spPr>
          <a:xfrm>
            <a:off x="427038" y="620713"/>
            <a:ext cx="4159250" cy="549433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ru-RU" b="1" dirty="0"/>
              <a:t> </a:t>
            </a:r>
            <a:r>
              <a:rPr lang="ru-RU" b="1" dirty="0">
                <a:solidFill>
                  <a:srgbClr val="C00000"/>
                </a:solidFill>
              </a:rPr>
              <a:t>ребёнок обладает развитым воображением, которое реализуется в разных видах деятельности. Способность ребёнка к фантазии, воображению, творчеству интенсивно развивается и проявляется в игре. Ребёнок владеет разными формами и видами игры. Умеет подчиняться разным правилам и социальным нормам, различать условную и реальную ситуации, в том числе игровую и учебную;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12" descr="Рисунок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788024" y="1124744"/>
            <a:ext cx="3662836" cy="424847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3" name="Прямоугольник 2"/>
          <p:cNvSpPr/>
          <p:nvPr/>
        </p:nvSpPr>
        <p:spPr>
          <a:xfrm>
            <a:off x="611188" y="1341438"/>
            <a:ext cx="3529012" cy="336391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395288" indent="-285750" algn="just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ru-RU" altLang="ru-RU" b="1" dirty="0">
                <a:solidFill>
                  <a:srgbClr val="C00000"/>
                </a:solidFill>
                <a:latin typeface="Arial" charset="0"/>
              </a:rPr>
              <a:t>У ребёнка развита крупная и мелкая моторика; он подвижен, вынослив, владеет основными движениями, может контролировать свои движения и управлять ими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ПРОСВЕЩЕНИЕ\Картинки разные\Дети_и_книга\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9226"/>
          <a:stretch>
            <a:fillRect/>
          </a:stretch>
        </p:blipFill>
        <p:spPr bwMode="auto">
          <a:xfrm>
            <a:off x="467544" y="980727"/>
            <a:ext cx="3515941" cy="3187125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3" name="Прямоугольник 2"/>
          <p:cNvSpPr/>
          <p:nvPr/>
        </p:nvSpPr>
        <p:spPr>
          <a:xfrm>
            <a:off x="4140200" y="620713"/>
            <a:ext cx="4784725" cy="56038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09728" algn="just" fontAlgn="auto">
              <a:spcAft>
                <a:spcPts val="0"/>
              </a:spcAft>
              <a:buClr>
                <a:schemeClr val="accent3"/>
              </a:buClr>
              <a:defRPr/>
            </a:pPr>
            <a:r>
              <a:rPr lang="ru-RU" b="1" dirty="0">
                <a:solidFill>
                  <a:srgbClr val="C00000"/>
                </a:solidFill>
              </a:rPr>
              <a:t>Ребёнок проявляет любознательность</a:t>
            </a:r>
          </a:p>
          <a:p>
            <a:pPr marL="0" lvl="1" indent="-4572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C00000"/>
                </a:solidFill>
              </a:rPr>
              <a:t>задаёт вопросы</a:t>
            </a:r>
          </a:p>
          <a:p>
            <a:pPr marL="0" lvl="1" indent="-4572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C00000"/>
                </a:solidFill>
              </a:rPr>
              <a:t>интересуется причинно-следственными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       связями</a:t>
            </a:r>
          </a:p>
          <a:p>
            <a:pPr marL="0" lvl="1" indent="-4572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C00000"/>
                </a:solidFill>
              </a:rPr>
              <a:t>пытается самостоятельно придумывать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       объяснения явлениям природы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       и поступкам людей</a:t>
            </a:r>
          </a:p>
          <a:p>
            <a:pPr marL="0" lvl="1" indent="-4572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C00000"/>
                </a:solidFill>
              </a:rPr>
              <a:t>склонен наблюдать, экспериментировать</a:t>
            </a:r>
          </a:p>
          <a:p>
            <a:pPr marL="0" lvl="1" indent="-4572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C00000"/>
                </a:solidFill>
              </a:rPr>
              <a:t>обладает начальными знаниями о себе, о природном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       и социальном мире, в котором он живёт</a:t>
            </a:r>
          </a:p>
          <a:p>
            <a:pPr marL="0" lvl="1" indent="-4572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C00000"/>
                </a:solidFill>
              </a:rPr>
              <a:t>знаком с произведениями детской литературы</a:t>
            </a:r>
          </a:p>
          <a:p>
            <a:pPr marL="0" lvl="1" indent="-4572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C00000"/>
                </a:solidFill>
              </a:rPr>
              <a:t>обладает элементарными представлениями из области живой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       природы, естествознания, математики, истории и т. п.</a:t>
            </a:r>
          </a:p>
          <a:p>
            <a:pPr marL="0" lvl="1" indent="-457200" algn="just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>
                <a:solidFill>
                  <a:srgbClr val="C00000"/>
                </a:solidFill>
              </a:rPr>
              <a:t>способен к принятию собственных решений, опираясь на свои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       знания и умения в различных видах деятельности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7" descr="Рисунок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84659" y="1196752"/>
            <a:ext cx="3126704" cy="351785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sp>
        <p:nvSpPr>
          <p:cNvPr id="3" name="Прямоугольник 2"/>
          <p:cNvSpPr/>
          <p:nvPr/>
        </p:nvSpPr>
        <p:spPr>
          <a:xfrm>
            <a:off x="3995738" y="1125538"/>
            <a:ext cx="4608512" cy="383063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395288" indent="-28575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ru-RU" altLang="ru-RU" b="1" dirty="0">
                <a:solidFill>
                  <a:srgbClr val="C00000"/>
                </a:solidFill>
                <a:latin typeface="Arial" charset="0"/>
              </a:rPr>
              <a:t>Способен к волевым усилиям, может следовать социальным нормам поведения и правилам</a:t>
            </a:r>
            <a:br>
              <a:rPr lang="ru-RU" altLang="ru-RU" b="1" dirty="0">
                <a:solidFill>
                  <a:srgbClr val="C00000"/>
                </a:solidFill>
                <a:latin typeface="Arial" charset="0"/>
              </a:rPr>
            </a:br>
            <a:r>
              <a:rPr lang="ru-RU" altLang="ru-RU" b="1" dirty="0">
                <a:solidFill>
                  <a:srgbClr val="C00000"/>
                </a:solidFill>
                <a:latin typeface="Arial" charset="0"/>
              </a:rPr>
              <a:t>в разных видах деятельности,</a:t>
            </a:r>
            <a:br>
              <a:rPr lang="ru-RU" altLang="ru-RU" b="1" dirty="0">
                <a:solidFill>
                  <a:srgbClr val="C00000"/>
                </a:solidFill>
                <a:latin typeface="Arial" charset="0"/>
              </a:rPr>
            </a:br>
            <a:r>
              <a:rPr lang="ru-RU" altLang="ru-RU" b="1" dirty="0">
                <a:solidFill>
                  <a:srgbClr val="C00000"/>
                </a:solidFill>
                <a:latin typeface="Arial" charset="0"/>
              </a:rPr>
              <a:t>во взаимоотношениях</a:t>
            </a:r>
            <a:br>
              <a:rPr lang="ru-RU" altLang="ru-RU" b="1" dirty="0">
                <a:solidFill>
                  <a:srgbClr val="C00000"/>
                </a:solidFill>
                <a:latin typeface="Arial" charset="0"/>
              </a:rPr>
            </a:br>
            <a:r>
              <a:rPr lang="ru-RU" altLang="ru-RU" b="1" dirty="0">
                <a:solidFill>
                  <a:srgbClr val="C00000"/>
                </a:solidFill>
                <a:latin typeface="Arial" charset="0"/>
              </a:rPr>
              <a:t>со взрослыми</a:t>
            </a:r>
            <a:br>
              <a:rPr lang="ru-RU" altLang="ru-RU" b="1" dirty="0">
                <a:solidFill>
                  <a:srgbClr val="C00000"/>
                </a:solidFill>
                <a:latin typeface="Arial" charset="0"/>
              </a:rPr>
            </a:br>
            <a:r>
              <a:rPr lang="ru-RU" altLang="ru-RU" b="1" dirty="0">
                <a:solidFill>
                  <a:srgbClr val="C00000"/>
                </a:solidFill>
                <a:latin typeface="Arial" charset="0"/>
              </a:rPr>
              <a:t>и сверстниками, может соблюдать правила безопасного поведения</a:t>
            </a:r>
            <a:br>
              <a:rPr lang="ru-RU" altLang="ru-RU" b="1" dirty="0">
                <a:solidFill>
                  <a:srgbClr val="C00000"/>
                </a:solidFill>
                <a:latin typeface="Arial" charset="0"/>
              </a:rPr>
            </a:br>
            <a:r>
              <a:rPr lang="ru-RU" altLang="ru-RU" b="1" dirty="0">
                <a:solidFill>
                  <a:srgbClr val="C00000"/>
                </a:solidFill>
                <a:latin typeface="Arial" charset="0"/>
              </a:rPr>
              <a:t>и личной гигиены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Принципы ФГОС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1"/>
            <a:r>
              <a:rPr lang="ru-RU" dirty="0" smtClean="0"/>
              <a:t>поддержка разнообразия детства; сохранение уникальности и </a:t>
            </a:r>
            <a:r>
              <a:rPr lang="ru-RU" dirty="0" err="1" smtClean="0"/>
              <a:t>самоценности</a:t>
            </a:r>
            <a:r>
              <a:rPr lang="ru-RU" dirty="0" smtClean="0"/>
              <a:t> детства как важного этапа в общем развитии человека, </a:t>
            </a:r>
            <a:r>
              <a:rPr lang="ru-RU" dirty="0" err="1" smtClean="0"/>
              <a:t>самоценность</a:t>
            </a:r>
            <a:r>
              <a:rPr lang="ru-RU" dirty="0" smtClean="0"/>
              <a:t> детства - понимание (рассмотрение) детства как периода жизни значимого самого по себе, без всяких условий; значимого тем, что происходит с ребенком сейчас, а не тем, что этот период есть период подготовки к следующему периоду;</a:t>
            </a:r>
          </a:p>
          <a:p>
            <a:pPr lvl="1"/>
            <a:r>
              <a:rPr lang="ru-RU" dirty="0" smtClean="0"/>
              <a:t>личностно-развивающий и гуманистический характер взаимодействия взрослых (родителей (законных представителей), педагогических и иных работников Организации) и детей;</a:t>
            </a:r>
          </a:p>
          <a:p>
            <a:pPr lvl="1"/>
            <a:r>
              <a:rPr lang="ru-RU" dirty="0" smtClean="0"/>
              <a:t>уважение личности ребенка;</a:t>
            </a:r>
          </a:p>
          <a:p>
            <a:pPr lvl="1"/>
            <a:r>
              <a:rPr lang="ru-RU" dirty="0" smtClean="0"/>
              <a:t>реализация Программы в формах, специфических для детей данной возрастной группы, прежде всего в форме игры, познавательной и исследовательской деятельности, в форме творческой активности, обеспечивающей художественно-эстетическое развитие ребенка.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Документ ориентирует на взаимодействие с родителями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 indent="2857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 соответствии с ФГОС ДО Организация обязана: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информировать   родителей   (законных        представителей) относительно целей  дошкольного  образования;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обеспечить открытость дошкольного образования;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создавать условия для участия родителей (законных представителей) в образовательной деятельности;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поддерживать родителей (законных представителей) в воспитании детей, охране и укреплении их  здоровья;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обеспечить вовлечение  семей    непосредственно в образовательную деятельность;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b="1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создавать условия для взрослых по поиску, использованию материалов, обеспечивающих реализацию Программы, в том числе в информационной среде, а также для обсуждения с родителями  (законными  представителями)   детей вопросов, связанных с реализацией Программы.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571604" y="274638"/>
            <a:ext cx="7115196" cy="1143000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smtClean="0">
                <a:solidFill>
                  <a:srgbClr val="002060"/>
                </a:solidFill>
              </a:rPr>
              <a:t>Требования к развивающей предметно-пространственной среде</a:t>
            </a:r>
            <a:br>
              <a:rPr lang="ru-RU" sz="3600" b="1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714316" y="1214422"/>
            <a:ext cx="8429684" cy="64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393623466"/>
              </p:ext>
            </p:extLst>
          </p:nvPr>
        </p:nvGraphicFramePr>
        <p:xfrm>
          <a:off x="251520" y="206084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 descr="http://s8.uploads.ru/t/DMani.png">
            <a:hlinkClick r:id="rId8" tgtFrame="&quot;_blank&quot;"/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28800"/>
            <a:ext cx="2623552" cy="47846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70075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Положительные стороны ФГОС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ru-RU" dirty="0" smtClean="0"/>
              <a:t>Желание сделать жизнь в детском саду более осмысленной и интересной.</a:t>
            </a:r>
          </a:p>
          <a:p>
            <a:pPr lvl="0"/>
            <a:r>
              <a:rPr lang="ru-RU" dirty="0" smtClean="0"/>
              <a:t>Создание условий для того, чтобы воспитатель мог учитывать особенности развития, интересы своей группы, специфику национально-культурных и природных географических условий, в которых осуществляется образовательный процесс и многое другое.</a:t>
            </a:r>
          </a:p>
          <a:p>
            <a:pPr lvl="0"/>
            <a:r>
              <a:rPr lang="ru-RU" dirty="0" smtClean="0"/>
              <a:t>Попытка повлиять на сокращение и упрощение содержания образования для детей дошкольного возраста за счет установления целевых ориентиров для каждой образовательной области.</a:t>
            </a:r>
          </a:p>
          <a:p>
            <a:pPr lvl="0"/>
            <a:r>
              <a:rPr lang="ru-RU" dirty="0" smtClean="0"/>
              <a:t>Стремление к формированию инициативного, активного и самостоятельного ребенка.</a:t>
            </a:r>
          </a:p>
          <a:p>
            <a:pPr lvl="0"/>
            <a:r>
              <a:rPr lang="ru-RU" dirty="0" smtClean="0"/>
              <a:t>Отказ от копирования школьных технологий и форм организации обучения.</a:t>
            </a:r>
          </a:p>
          <a:p>
            <a:pPr lvl="0"/>
            <a:r>
              <a:rPr lang="ru-RU" dirty="0" smtClean="0"/>
              <a:t>Ориентация на содействие развитию ребенка при взаимодействии с родителями.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288" y="260350"/>
            <a:ext cx="8353425" cy="6481763"/>
          </a:xfrm>
        </p:spPr>
        <p:txBody>
          <a:bodyPr/>
          <a:lstStyle/>
          <a:p>
            <a:pPr algn="just">
              <a:buNone/>
              <a:defRPr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Будут ли учиться дошкольники как в школе?</a:t>
            </a:r>
          </a:p>
          <a:p>
            <a:pPr algn="just"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Ребенок должен учиться через игры.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Первые навыки в рисовании, пении, танцах, чтения. Счета и письма войдут в мир познания ребенка чрез ворота детской игры и другие детские виды деятельности.</a:t>
            </a:r>
          </a:p>
          <a:p>
            <a:pPr marL="0" indent="0" algn="just">
              <a:buFont typeface="Symbol" pitchFamily="18" charset="2"/>
              <a:buNone/>
              <a:defRPr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Через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игру, экспериментирование, общение дети знакомятся с окружающим миром.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главное не надвинуть на дошкольное образование формы школьной жизни.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17411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9700" y="5013176"/>
            <a:ext cx="3600772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ъект 1"/>
          <p:cNvSpPr>
            <a:spLocks noGrp="1"/>
          </p:cNvSpPr>
          <p:nvPr>
            <p:ph idx="1"/>
          </p:nvPr>
        </p:nvSpPr>
        <p:spPr>
          <a:xfrm>
            <a:off x="323850" y="333375"/>
            <a:ext cx="8569325" cy="6408738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Как ФГОС обеспечит подготовку детей к школе?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Разработчики стандарта красной нитью проводят утверждение о том, что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«не ребенок должен быть готов к школе, а школа должна быть готова к ребенку». </a:t>
            </a:r>
            <a:endParaRPr lang="ru-RU" dirty="0" smtClean="0">
              <a:latin typeface="Arial" pitchFamily="34" charset="0"/>
            </a:endParaRPr>
          </a:p>
          <a:p>
            <a:r>
              <a:rPr lang="ru-RU" dirty="0" smtClean="0">
                <a:latin typeface="Arial" pitchFamily="34" charset="0"/>
              </a:rPr>
              <a:t>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Они указывают на то, что все родители должны знать о том, что для успешной адаптации к школьной жизни гораздо важнее, чем умение читать и считать,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ребенку нужны психологическая стабильность, высокая самооценка, вера в свои силы и социальные способности.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 эти психологические характеристики лежат в основе высокой мотивации детей к обучению в школе. 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209550" y="4075113"/>
            <a:ext cx="8739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2800" b="1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3" descr="C:\Users\Сергей\Desktop\Тигран Шмис   Стандарт сделает дошкольное образование инновационным    РИА Новости_files\9503531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9488" y="420688"/>
            <a:ext cx="7199312" cy="293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901700" y="2636838"/>
            <a:ext cx="8048625" cy="72072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Каков должен быть выпускник ДОУ?</a:t>
            </a:r>
          </a:p>
          <a:p>
            <a:pPr algn="ctr" eaLnBrk="1" hangingPunct="1">
              <a:defRPr/>
            </a:pP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5" name="Прямоугольник 1"/>
          <p:cNvSpPr>
            <a:spLocks noChangeArrowheads="1"/>
          </p:cNvSpPr>
          <p:nvPr/>
        </p:nvSpPr>
        <p:spPr bwMode="auto">
          <a:xfrm>
            <a:off x="112713" y="3357563"/>
            <a:ext cx="8934450" cy="357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 eaLnBrk="1" hangingPunct="1"/>
            <a:r>
              <a:rPr lang="ru-RU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  <a:t>- любящий свой народ, свой край и свою Родину;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1" hangingPunct="1"/>
            <a:r>
              <a:rPr lang="ru-RU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  <a:t>- уважающий и принимающий ценности семьи и общества;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1" hangingPunct="1"/>
            <a:r>
              <a:rPr lang="ru-RU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  <a:t>- любознательный , активно и заинтересованно познающий мир;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1" hangingPunct="1"/>
            <a:r>
              <a:rPr lang="ru-RU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  <a:t>- владеющий основами умения учиться, способный  к организации собственной деятельности;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1" hangingPunct="1"/>
            <a:r>
              <a:rPr lang="ru-RU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  <a:t> - готовый самостоятельно действовать и отвечать за свои поступки перед семьей и обществом;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1" hangingPunct="1"/>
            <a:r>
              <a:rPr lang="ru-RU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  <a:t>  - доброжелательный, умеющий слушать и слышать собеседника, обосновывать свою позицию, высказывать свое мнение;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1" hangingPunct="1"/>
            <a:r>
              <a:rPr lang="ru-RU">
                <a:solidFill>
                  <a:srgbClr val="000080"/>
                </a:solidFill>
                <a:latin typeface="Times New Roman" pitchFamily="18" charset="0"/>
                <a:cs typeface="Times New Roman" pitchFamily="18" charset="0"/>
              </a:rPr>
              <a:t>- выполняющий правила здорового и безопасного для себя и для окружающих образа жизни.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1" hangingPunct="1"/>
            <a:r>
              <a:rPr lang="ru-RU" sz="1400">
                <a:latin typeface="Tahoma" pitchFamily="34" charset="0"/>
                <a:cs typeface="Times New Roman" pitchFamily="18" charset="0"/>
              </a:rPr>
              <a:t> 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s9.uploads.ru/t/Dh5jg.png">
            <a:hlinkClick r:id="rId2" tgtFrame="&quot;_blank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36496" cy="54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23528" y="2996952"/>
            <a:ext cx="8820472" cy="1826333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prstTxWarp prst="textDoubleWave1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БОЛЬШОЕ СПАСИБО ЗА ВНИМАНИЕ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Содержимое 3" descr="83356878_large_oillica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294112" y="4767168"/>
            <a:ext cx="2141984" cy="214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9182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985</TotalTime>
  <Words>1202</Words>
  <Application>Microsoft Office PowerPoint</Application>
  <PresentationFormat>Экран (4:3)</PresentationFormat>
  <Paragraphs>130</Paragraphs>
  <Slides>30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    Изучаем ФГОС  дошкольного  образования  </vt:lpstr>
      <vt:lpstr>Слайд 2</vt:lpstr>
      <vt:lpstr>Слайд 3</vt:lpstr>
      <vt:lpstr>Слайд 4</vt:lpstr>
      <vt:lpstr>Слайд 5</vt:lpstr>
      <vt:lpstr>Зачем нужен ФГОС дошкольного  образования?</vt:lpstr>
      <vt:lpstr>Слайд 7</vt:lpstr>
      <vt:lpstr>Слайд 8</vt:lpstr>
      <vt:lpstr>Слайд 9</vt:lpstr>
      <vt:lpstr>Что нового ожидает дошкольное образование в ближайшем будущем?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Принципы ФГОС</vt:lpstr>
      <vt:lpstr>Документ ориентирует на взаимодействие с родителями</vt:lpstr>
      <vt:lpstr>Слайд 25</vt:lpstr>
      <vt:lpstr>Положительные стороны ФГОС</vt:lpstr>
      <vt:lpstr>Слайд 27</vt:lpstr>
      <vt:lpstr>Слайд 28</vt:lpstr>
      <vt:lpstr>Слайд 29</vt:lpstr>
      <vt:lpstr>Слайд 30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КОНСУЛЬТАЦИЯ ДЛЯ ВОСПИТАТЕЛЕЙ «Изучаем ФГОС дошкольного образования»</dc:title>
  <dc:creator>Галя</dc:creator>
  <cp:lastModifiedBy>Люда</cp:lastModifiedBy>
  <cp:revision>108</cp:revision>
  <dcterms:created xsi:type="dcterms:W3CDTF">2013-12-02T16:12:05Z</dcterms:created>
  <dcterms:modified xsi:type="dcterms:W3CDTF">2015-10-28T13:57:51Z</dcterms:modified>
</cp:coreProperties>
</file>