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80" r:id="rId12"/>
    <p:sldId id="265" r:id="rId13"/>
    <p:sldId id="266" r:id="rId14"/>
    <p:sldId id="281" r:id="rId15"/>
    <p:sldId id="267" r:id="rId16"/>
    <p:sldId id="268" r:id="rId17"/>
    <p:sldId id="277" r:id="rId18"/>
    <p:sldId id="269" r:id="rId19"/>
    <p:sldId id="270" r:id="rId20"/>
    <p:sldId id="306" r:id="rId21"/>
    <p:sldId id="308" r:id="rId22"/>
    <p:sldId id="307" r:id="rId23"/>
    <p:sldId id="271" r:id="rId24"/>
    <p:sldId id="309" r:id="rId25"/>
    <p:sldId id="310" r:id="rId26"/>
    <p:sldId id="272" r:id="rId27"/>
    <p:sldId id="305" r:id="rId28"/>
    <p:sldId id="324" r:id="rId29"/>
    <p:sldId id="311" r:id="rId30"/>
    <p:sldId id="325" r:id="rId31"/>
    <p:sldId id="273" r:id="rId32"/>
    <p:sldId id="312" r:id="rId33"/>
    <p:sldId id="313" r:id="rId34"/>
    <p:sldId id="314" r:id="rId35"/>
    <p:sldId id="315" r:id="rId36"/>
    <p:sldId id="283" r:id="rId37"/>
    <p:sldId id="282" r:id="rId38"/>
    <p:sldId id="284" r:id="rId39"/>
    <p:sldId id="285" r:id="rId40"/>
    <p:sldId id="286" r:id="rId41"/>
    <p:sldId id="303" r:id="rId42"/>
    <p:sldId id="294" r:id="rId43"/>
    <p:sldId id="295" r:id="rId44"/>
    <p:sldId id="296" r:id="rId45"/>
    <p:sldId id="297" r:id="rId46"/>
    <p:sldId id="298" r:id="rId47"/>
    <p:sldId id="300" r:id="rId48"/>
    <p:sldId id="299" r:id="rId49"/>
    <p:sldId id="301" r:id="rId50"/>
    <p:sldId id="288" r:id="rId51"/>
    <p:sldId id="290" r:id="rId52"/>
    <p:sldId id="316" r:id="rId53"/>
    <p:sldId id="292" r:id="rId54"/>
    <p:sldId id="293" r:id="rId55"/>
    <p:sldId id="317" r:id="rId56"/>
    <p:sldId id="291" r:id="rId57"/>
    <p:sldId id="318" r:id="rId58"/>
    <p:sldId id="319" r:id="rId59"/>
    <p:sldId id="320" r:id="rId60"/>
    <p:sldId id="321" r:id="rId61"/>
    <p:sldId id="322" r:id="rId62"/>
    <p:sldId id="287" r:id="rId63"/>
    <p:sldId id="289" r:id="rId64"/>
    <p:sldId id="304" r:id="rId65"/>
    <p:sldId id="302" r:id="rId66"/>
    <p:sldId id="275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1357298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Обучение дошкольников рассказыванию по картине</a:t>
            </a:r>
            <a:endParaRPr lang="ru-RU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5786454"/>
            <a:ext cx="707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Загузина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Л.В., ст.воспитатель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285728"/>
            <a:ext cx="4071966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Картины по содержанию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дидактические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00570"/>
            <a:ext cx="2286016" cy="5000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сюжетные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3000372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художественные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000636"/>
            <a:ext cx="2643206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708866">
            <a:off x="2423561" y="2032205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855037">
            <a:off x="5820117" y="2141279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6662992">
            <a:off x="568114" y="3744602"/>
            <a:ext cx="1162197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034987">
            <a:off x="2174187" y="3981628"/>
            <a:ext cx="2029545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Рассмотрим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СЕРИИ КАРТИН, ИСПОЛЬЗУЕМЫЕ В ДЕТСКОМ САДУ: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 </a:t>
            </a:r>
            <a:r>
              <a:rPr lang="ru-RU" sz="2000" b="1" u="sng" dirty="0" smtClean="0">
                <a:solidFill>
                  <a:srgbClr val="FFFF00"/>
                </a:solidFill>
              </a:rPr>
              <a:t>предметные картины </a:t>
            </a:r>
            <a:r>
              <a:rPr lang="ru-RU" sz="2000" b="1" dirty="0" smtClean="0">
                <a:solidFill>
                  <a:srgbClr val="FFFF00"/>
                </a:solidFill>
              </a:rPr>
              <a:t>- на них изображены один или несколько предметов без какого-либо сюжетного взаимодействия между ними (мебель, одежда, посуда, животные; «Лошадь с жеребенком», «Корова с теленком» из серии «Домашние животные» - автор С. А Веретенникова, художник А. Комаров). </a:t>
            </a:r>
          </a:p>
          <a:p>
            <a:r>
              <a:rPr lang="ru-RU" sz="2000" b="1" u="sng" dirty="0" smtClean="0">
                <a:solidFill>
                  <a:srgbClr val="FFFF00"/>
                </a:solidFill>
              </a:rPr>
              <a:t> сюжетные картины</a:t>
            </a:r>
            <a:r>
              <a:rPr lang="ru-RU" sz="2000" b="1" dirty="0" smtClean="0">
                <a:solidFill>
                  <a:srgbClr val="FFFF00"/>
                </a:solidFill>
              </a:rPr>
              <a:t>, где предметы и персонажи находятся в сюжетном взаимодействии друг с другом.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 </a:t>
            </a:r>
            <a:r>
              <a:rPr lang="ru-RU" sz="2000" b="1" u="sng" dirty="0" smtClean="0">
                <a:solidFill>
                  <a:srgbClr val="FFFF00"/>
                </a:solidFill>
              </a:rPr>
              <a:t>серии сюжетных картин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 </a:t>
            </a:r>
            <a:r>
              <a:rPr lang="ru-RU" sz="2000" b="1" u="sng" dirty="0" smtClean="0">
                <a:solidFill>
                  <a:srgbClr val="FFFF00"/>
                </a:solidFill>
              </a:rPr>
              <a:t>репродукции картин мастеров искусства</a:t>
            </a:r>
            <a:r>
              <a:rPr lang="ru-RU" sz="2000" b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sz="2000" b="1" u="sng" dirty="0" smtClean="0">
                <a:solidFill>
                  <a:srgbClr val="FFFF00"/>
                </a:solidFill>
              </a:rPr>
              <a:t>пейзажные картины</a:t>
            </a:r>
            <a:r>
              <a:rPr lang="ru-RU" sz="2000" b="1" dirty="0" smtClean="0">
                <a:solidFill>
                  <a:srgbClr val="FFFF00"/>
                </a:solidFill>
              </a:rPr>
              <a:t>: А Саврасов «Грачи прилетели»; И. Левитан «Золотая осень», «Весна. Большая вода», «Март»; А. Куинджи «Березовая роща»; И. Шишкин «Утро в сосновом бору», «Рубка леса»; В. Васнецов «</a:t>
            </a:r>
            <a:r>
              <a:rPr lang="ru-RU" sz="2000" b="1" dirty="0" err="1" smtClean="0">
                <a:solidFill>
                  <a:srgbClr val="FFFF00"/>
                </a:solidFill>
              </a:rPr>
              <a:t>Аленушка</a:t>
            </a:r>
            <a:r>
              <a:rPr lang="ru-RU" sz="2000" b="1" dirty="0" smtClean="0">
                <a:solidFill>
                  <a:srgbClr val="FFFF00"/>
                </a:solidFill>
              </a:rPr>
              <a:t>»; В. Поленов «Золотая осень» и др.;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натюрморт: К. Петров-Водкин «Черемуха в стакане», «Стакан и яблоневая ветка»; И. Машков «Рябинка», «Натюрморт с арбузом»; </a:t>
            </a:r>
            <a:r>
              <a:rPr lang="ru-RU" sz="2000" b="1" dirty="0" err="1" smtClean="0">
                <a:solidFill>
                  <a:srgbClr val="FFFF00"/>
                </a:solidFill>
              </a:rPr>
              <a:t>П.Кончаловский</a:t>
            </a:r>
            <a:r>
              <a:rPr lang="ru-RU" sz="2000" b="1" dirty="0" smtClean="0">
                <a:solidFill>
                  <a:srgbClr val="FFFF00"/>
                </a:solidFill>
              </a:rPr>
              <a:t> «Маки», «Сирень у окна».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42886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268760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Содержание картины должно быть интересным,  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понятным, воспитывающим положительное 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отношение к окружающему.</a:t>
            </a:r>
          </a:p>
          <a:p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Картина должна быть высокохудожественной:   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изображения персонажей, животных и других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объектов должны быть реалистичными. </a:t>
            </a:r>
          </a:p>
          <a:p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Картина должна быть доступной как по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содержанию, так и по изображению.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</a:rPr>
              <a:t>Доступность содержания и изображения (отсутствие множества деталей, сильного сокращения и заслонения предметов, излишней штриховки, незаконченности рисунка). 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Требования к отбору картин: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785926"/>
            <a:ext cx="7920880" cy="532859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Обучение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детей рассказыванию по картине рекомендуется проводить, начиная со 2-й младшей группы детского сада.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подборе сюжета необходимо учитывать количество нарисованных объектов: чем младше дети, тем меньше объектов должно быть изображено на картине.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После первого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знакомства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картина оставляется в группе на все время занятий с ней (две-три недели) и постоянно находится в поле зрения детей.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Игры могут проводиться с подгруппой или индивидуально. При этом не обязательно, чтобы все дети прошли через каждую игру с данной картиной.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Итоговым можно считать развернутый рассказ дошкольника, построенный им самостоятельно с помощью усвоенных приемов.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0"/>
            <a:ext cx="77805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Общие требования к организации работы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картине: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Виды занятий по обучению детей рассказыванию по картине: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Составление описательного рассказа по сюжетной картине.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Составление описательного рассказа по предметной картине.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Придумывание повествовательного рассказа по сюжетной картине.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Составление рассказа по последовательной сюжетной серии картин.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Составление описательного рассказа по пейзажной картине и натюрморту.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Творческое рассказывание по сюжетной картине.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Виды рассказывания по картине: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1. Описание предметных картин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5865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2. </a:t>
            </a:r>
            <a:r>
              <a:rPr lang="ru-RU" sz="2400" b="1" dirty="0" smtClean="0">
                <a:solidFill>
                  <a:srgbClr val="FFFF00"/>
                </a:solidFill>
              </a:rPr>
              <a:t>Описание сюжетной картины 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5737" y="4293096"/>
            <a:ext cx="8717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Рассказ по последовательной сюжетной серии картин.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000108"/>
            <a:ext cx="1901825" cy="11652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500306"/>
            <a:ext cx="2957704" cy="198147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618223"/>
            <a:ext cx="1862821" cy="123977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636757"/>
            <a:ext cx="1967382" cy="122124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27600"/>
            <a:ext cx="1966498" cy="12304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628635"/>
            <a:ext cx="2143140" cy="122936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06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4. Повествовательный рассказ </a:t>
            </a:r>
          </a:p>
          <a:p>
            <a:pPr algn="l"/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по сюжетной картине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5. Описание пейзажной картины 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натюрморта.</a:t>
            </a:r>
          </a:p>
          <a:p>
            <a:pPr algn="l"/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314327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59754"/>
            <a:ext cx="3132522" cy="2563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3241" y="357166"/>
            <a:ext cx="6216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Виды рассказывания по картине: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0" lvl="0" indent="-457200" algn="ctr"/>
            <a:endParaRPr lang="ru-RU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Структура занятия</a:t>
            </a:r>
          </a:p>
          <a:p>
            <a:pPr marL="457200" lvl="0" indent="-457200" algn="l">
              <a:buFont typeface="+mj-lt"/>
              <a:buAutoNum type="arabicPeriod"/>
            </a:pPr>
            <a:endParaRPr lang="ru-RU" dirty="0" smtClean="0"/>
          </a:p>
          <a:p>
            <a:pPr marL="457200" lvl="0" indent="-457200" algn="l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1 часть – вводная (1-5 минут). Включает в себя небольшую вводную беседу или загадки, цель которых выяснить представления и знания, настроить детей к восприятию</a:t>
            </a:r>
          </a:p>
          <a:p>
            <a:pPr marL="457200" lvl="0" indent="-457200" algn="l"/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2 часть – основная (10-20 минут), где используются разные методы и приёмы</a:t>
            </a:r>
          </a:p>
          <a:p>
            <a:pPr marL="457200" lvl="0" indent="-457200" algn="l"/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3 часть – итог занятия, где проводится анализ рассказов, даётся их оценка. </a:t>
            </a:r>
          </a:p>
          <a:p>
            <a:pPr marL="457200" lvl="0" indent="-457200" algn="l">
              <a:buFont typeface="+mj-lt"/>
              <a:buAutoNum type="arabicPeriod"/>
            </a:pPr>
            <a:endParaRPr lang="ru-RU" dirty="0" smtClean="0"/>
          </a:p>
          <a:p>
            <a:pPr marL="457200" indent="-457200" algn="l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Обучение рассматриванию картин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642918"/>
          <a:ext cx="8715438" cy="611476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05146"/>
                <a:gridCol w="2905146"/>
                <a:gridCol w="2905146"/>
              </a:tblGrid>
              <a:tr h="1362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Структура занятия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Методические приемы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Младшие, средние группы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Старшие, подготовительные группы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7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часть.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Подготовка к восприятию. Вызвать у детей желание рассмотреть картину.</a:t>
                      </a:r>
                    </a:p>
                    <a:p>
                      <a:endParaRPr lang="ru-RU" sz="160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часть.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2 части рассматривания картину:</a:t>
                      </a:r>
                    </a:p>
                    <a:p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Цель 1 части – целостное восприятие картины.</a:t>
                      </a:r>
                    </a:p>
                    <a:p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Цель 2 части – установить связи и отношения.</a:t>
                      </a:r>
                    </a:p>
                    <a:p>
                      <a:endParaRPr lang="ru-RU" sz="160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часть.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Обобщение в связном монологе представлений детей об увиденном на картине. Вызвать желание слушать рассказ.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Вопросы, дидактические игры, загадки, художественное слово.</a:t>
                      </a:r>
                    </a:p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Внесение предмета, игрушки, оживление игрушки.</a:t>
                      </a:r>
                    </a:p>
                    <a:p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Вопросы от внесенного персонажа.</a:t>
                      </a:r>
                    </a:p>
                    <a:p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Образец рассказа воспитателя.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Вводная беседа,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ответы на вопросы, загадки, художественное слово.</a:t>
                      </a: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Вопросы </a:t>
                      </a: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Образец рассказа воспитателя.</a:t>
                      </a:r>
                    </a:p>
                    <a:p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Частичный образец, план рассказа, литературный образец, коллективное рассказывание.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Этапы обучения рассказыванию по картине.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Младший дошкольный возраст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91264" cy="4873752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младшей группе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2800" dirty="0" smtClean="0">
                <a:solidFill>
                  <a:srgbClr val="FFFF00"/>
                </a:solidFill>
              </a:rPr>
              <a:t>надо научить рассматривать картину, формируя умение замечать в ней самое главное, постепенно переходя от занятий номенклатурного характера, когда дети просто перечисляют изображённые предметы, объекты, к занятиям, упражняющим в связной речи (ответы на вопросы и составление небольших рассказов), поскольку трёхлетний ребёнок ещё не может составлять связного подробного изложения. </a:t>
            </a: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Структура занятия</a:t>
            </a:r>
            <a:r>
              <a:rPr lang="ru-RU" sz="28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 Рассматривание картины с помощью вопросов воспитателя.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2 Заключительный рассказ воспитателя, являющийся образцом для детей.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785926"/>
            <a:ext cx="664373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“Речь – удивительное сильное  </a:t>
            </a:r>
          </a:p>
          <a:p>
            <a:pPr algn="r"/>
            <a:r>
              <a:rPr lang="ru-RU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средство,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 нужно иметь много ума,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чтобы пользоваться им”.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Г. Гегель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rgbClr val="FFFF00"/>
                </a:solidFill>
              </a:rPr>
              <a:t>Основной приём проведения - занятие - беседа. К концу года становится возможным переход к самостоятельным рассказам детей (как правило они почти полностью воспроизводят рассказ воспитателя). Первые картины для младших дошкольников- это картины, изображающие отдельные объекты ( игрушки, предметы домашнего обихода, домашние животные, а так же несложные сюжеты, близкие личному опыту детей: « Наша Таня», « Мы играем» и др.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Осуществляется лишь подготовительный этап обучения рассказыванию по картине. Дети этого возраста еще не могут самостоятельно составить связное описание. С помощью вопросов педагог учит показывать то, что нарисовано на картине. Полнота и последовательность передачи ребенком содержания картины определяется вопросами воспитателя.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Чтобы дети лучше поняли содержание картины, нужны: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 предварительная беседа, в которой используется личный опыт детей;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 воспоминание о событиях, сходных с изображенными на картине. Это вызывает у детей оживление, определенный эмоциональный настрой.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Переход от беседы к рассматриванию картины должен быть логически последовательным и плавным. Важно сразу выделить центральный образ.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Основной методический прием – вопрос. С помощью правильных, последовательных вопросов обеспечивается целостность восприятия картины.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Переход от анализа одной группы факторов к анализу другой не должен нарушать целостности восприятия картины.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Далее идет обобщающий рассказ воспитателя.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Этим завершается занятие.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Неудачные вопросы воспитателя побуждают детей к простому перечислению и нарушают целостное восприятие картины, снижают интерес детей к занятию.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(Пример: Что нарисовано на картине?) Речь педагога должна быть четкой, лаконичной, выразительной, образной, эмоциональной.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Итак, цель занятия: учить последовательно, осмысленно воспринимать картину, выделять в ней главное, отличать яркие детали. Это активизирует мысли и чувства ребенка, обогащает его знания, развивает речевую активность.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http://dskolokol4.ucoz.ru/igra/i1.png"/>
          <p:cNvPicPr>
            <a:picLocks noChangeAspect="1" noChangeArrowheads="1"/>
          </p:cNvPicPr>
          <p:nvPr/>
        </p:nvPicPr>
        <p:blipFill>
          <a:blip r:embed="rId2" cstate="print"/>
          <a:srcRect l="9817" r="4286" b="1749"/>
          <a:stretch>
            <a:fillRect/>
          </a:stretch>
        </p:blipFill>
        <p:spPr bwMode="auto">
          <a:xfrm>
            <a:off x="4103440" y="305272"/>
            <a:ext cx="5040560" cy="6552728"/>
          </a:xfrm>
          <a:prstGeom prst="rect">
            <a:avLst/>
          </a:prstGeom>
          <a:noFill/>
        </p:spPr>
      </p:pic>
      <p:pic>
        <p:nvPicPr>
          <p:cNvPr id="44034" name="Picture 2" descr="http://schkol-str.ucoz.ru/_pu/0/66017029.jpg"/>
          <p:cNvPicPr>
            <a:picLocks noChangeAspect="1" noChangeArrowheads="1"/>
          </p:cNvPicPr>
          <p:nvPr/>
        </p:nvPicPr>
        <p:blipFill>
          <a:blip r:embed="rId3" cstate="print"/>
          <a:srcRect r="43889"/>
          <a:stretch>
            <a:fillRect/>
          </a:stretch>
        </p:blipFill>
        <p:spPr bwMode="auto">
          <a:xfrm>
            <a:off x="539552" y="692696"/>
            <a:ext cx="4067944" cy="48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748464" cy="6858000"/>
          </a:xfrm>
        </p:spPr>
        <p:txBody>
          <a:bodyPr>
            <a:normAutofit fontScale="92500"/>
          </a:bodyPr>
          <a:lstStyle/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Средний дошкольный возраст</a:t>
            </a:r>
          </a:p>
          <a:p>
            <a:pPr algn="l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</a:rPr>
              <a:t>Обучение остается прежним. Но у детей 4-5 лет возрастает мыслительная и речевая активность, что дает возможность готовить детей к составлению небольших связных повествований. Формируются навыки самостоятельного описания картины.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Основной прием – вопрос. Но он должен быть сформулирован так, чтобы ребенок учился строить развернутые связные высказывания. Нечетко поставленные вопросы тормозят развитие речевых навыков, а чрезмерно дробные вопросы приучают к однословным ответам.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Вначале воспитатель дает пример стройного выразительного высказывания. Опираясь на речевой образец, дети описывают следующий объект.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На протяжении всего занятия дети должны помнить, </a:t>
            </a:r>
            <a:r>
              <a:rPr lang="ru-RU" sz="2200" dirty="0" smtClean="0">
                <a:solidFill>
                  <a:srgbClr val="FFFF00"/>
                </a:solidFill>
              </a:rPr>
              <a:t>что от них ждут рассказа по картине.  </a:t>
            </a:r>
            <a:endParaRPr lang="ru-RU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Итак, цель занятия: упражнять детей в построении высказываний, составление их из нескольких предложений. В средней группе можно применить следующий прием: воспитатель дает образец рассказа по одной картине, а дети рассказывают по другой.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 занятиях в средней группе необходимо подвести детей к составлению небольшого связного повествования, развивать монологическую речь, т.к. в этом возрасте совершенствуется речь, возрастает речевая и мыслительная активность.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Структура занятия: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1 Рассматривание картины.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2 Беседа, уточняющая основное содержание картины и её детали.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3 Рассказ воспитателя (можно дать описание одного персонажа, а остальных дети описывают самостоятельно).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4 Помощь воспитателя (пояснения, касающиеся последовательности описания, словаря, связи предложений). В конце года, если дети научились рассказывать по образцу, задания можно усложнять, подводя дошкольников к самостоятельному рассказыванию.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masterclassy.ru/uploads/posts/2017-01/1484544525_t5jnifvjtns-1.jpg"/>
          <p:cNvPicPr>
            <a:picLocks noChangeAspect="1" noChangeArrowheads="1"/>
          </p:cNvPicPr>
          <p:nvPr/>
        </p:nvPicPr>
        <p:blipFill>
          <a:blip r:embed="rId2" cstate="print"/>
          <a:srcRect l="3639"/>
          <a:stretch>
            <a:fillRect/>
          </a:stretch>
        </p:blipFill>
        <p:spPr bwMode="auto">
          <a:xfrm>
            <a:off x="0" y="0"/>
            <a:ext cx="6660480" cy="5184000"/>
          </a:xfrm>
          <a:prstGeom prst="rect">
            <a:avLst/>
          </a:prstGeom>
          <a:noFill/>
        </p:spPr>
      </p:pic>
      <p:pic>
        <p:nvPicPr>
          <p:cNvPr id="40962" name="Picture 2" descr="https://cf.ppt-online.org/files/slide/8/8TnrMJ26dStOAEXG0NLjBWp3z4CPIbkuhgxolY/slide-17.jpg"/>
          <p:cNvPicPr>
            <a:picLocks noChangeAspect="1" noChangeArrowheads="1"/>
          </p:cNvPicPr>
          <p:nvPr/>
        </p:nvPicPr>
        <p:blipFill>
          <a:blip r:embed="rId3" cstate="print"/>
          <a:srcRect l="16242" t="22884" r="34668" b="10467"/>
          <a:stretch>
            <a:fillRect/>
          </a:stretch>
        </p:blipFill>
        <p:spPr bwMode="auto">
          <a:xfrm>
            <a:off x="4355976" y="1988840"/>
            <a:ext cx="4788024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290"/>
            <a:ext cx="6926002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Старший дошкольный возраст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908720"/>
            <a:ext cx="7715200" cy="5949280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 старшей группе важно научить детей правильно понимать содержание картины, учить составлять связный рассказ, активизировать и расширять словарный запас детей, развивать память, внимание, инициативное мышление. Рассказ-образец даётся воспитателем для обобщённого подражания, а не для простого воспроизведения. В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некоторых случаях бывает целесообразным просто подсказать детям возможный сюжет или же наметить основные этапы его развития. Очень важно учить детей не только видеть то, что изображено на картине, но и воображать предшествующие и последующие события. Таким образом, придумывая начало или конец к изображённому, дети приобретают умения, необходимые для самостоятельного рассказывания.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Используем самостоятельное составление рассказов по картине.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Методические приемы – беседа, коллективный рассказ, речевой образец.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7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Описание педагога или речевой образец раскрывает в основном наиболее трудную или менее заметную часть картины.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Дети этого возраста составляют рассказы по хорошо знакомым картинам. Чтобы занятие прошло успешно, за 2-3 дня до него организуют занятие по рассматриванию картины. Такое сочетание занятий имеет место в первом полугодии.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Занятие по рассказыванию начинается с повторного просмотра картины. В этой группе детей привлекают к коллективному рассказу, который по частям составляют несколько детей.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 дальнейшем на одном занятии сочетают 2 вида работы: рассматривание новой картины и составление рассказов по ней.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При оценке рассказов педагог отмечает: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соответствие рассказа содержанию картины;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полноту и точность передачи увиденного на картине;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живую, образную речь;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умение последовательно, логически переходить от одной части к другой;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- внимательно слушать товарищей 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logoped-lip.ru/wp-content/uploads/2013/04/IMG20130419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096000" cy="4572000"/>
          </a:xfrm>
          <a:prstGeom prst="rect">
            <a:avLst/>
          </a:prstGeom>
          <a:noFill/>
        </p:spPr>
      </p:pic>
      <p:pic>
        <p:nvPicPr>
          <p:cNvPr id="79876" name="Picture 4" descr="http://mypresentation.ru/documents/5b4d6243029f7b1c2b1775009a1c13d1/img6.jpg"/>
          <p:cNvPicPr>
            <a:picLocks noChangeAspect="1" noChangeArrowheads="1"/>
          </p:cNvPicPr>
          <p:nvPr/>
        </p:nvPicPr>
        <p:blipFill>
          <a:blip r:embed="rId3" cstate="print"/>
          <a:srcRect l="21101" t="11020"/>
          <a:stretch>
            <a:fillRect/>
          </a:stretch>
        </p:blipFill>
        <p:spPr bwMode="auto">
          <a:xfrm>
            <a:off x="3653442" y="2214000"/>
            <a:ext cx="5490558" cy="46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Составление повествовательного рассказа по картине «Заблудился» (старшая групп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500" cy="6429375"/>
          </a:xfrm>
          <a:prstGeom prst="rect">
            <a:avLst/>
          </a:prstGeom>
          <a:noFill/>
        </p:spPr>
      </p:pic>
      <p:pic>
        <p:nvPicPr>
          <p:cNvPr id="66566" name="Picture 6" descr="https://otvet.imgsmail.ru/download/025770e51aafeea2530caabcdbc89392_i-8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908720"/>
            <a:ext cx="3619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1284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        В современном образовании остро стоит задача воспитания творческой личности, обладающей коммуникативными способностями, подготовленной к стабильному решению нестандартных задач в различных областях деятельности. В «Концепции дошкольного воспитания», Федеральном государственном образовательном стандарте дошкольного образования (ФГОС) определены целевые ориентиры, которые говорят о необходимости развития у дошкольников таких интегративных качеств, как: воображение, фантазия, творчество, коммуникативные способности (умением вести диалог, отвечать на вопросы, свободно общаться со сверстниками и взрослыми, потребность ребенка активно действовать в мире) и др.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neposed.net/images/olga/obuchai-ka/tematicheskie-nedeli/prirodnii-mir/TKvesna2/tematicheskaya-nedelya-vesn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77" y="188640"/>
            <a:ext cx="9023423" cy="64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332656"/>
            <a:ext cx="7920880" cy="6192688"/>
          </a:xfrm>
          <a:prstGeom prst="rect">
            <a:avLst/>
          </a:prstGeom>
        </p:spPr>
        <p:txBody>
          <a:bodyPr vert="horz" lIns="0" rIns="18288">
            <a:normAutofit fontScale="85000" lnSpcReduction="20000"/>
          </a:bodyPr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занятиях в подготовительной к школе группе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rgbClr val="FFFF00"/>
                </a:solidFill>
              </a:rPr>
              <a:t>используются все типы картин и все виды детских рассказов. Особое внимание уделяется самостоятельности и творчеству. В качестве образца часто используется художественное произведение.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 подготовительной группе картины используются на занятиях более широко. Требования к детскому рассказу возрастают: содержание, логическая последовательность изложения, точность описания, выразительность речи. При необходимости воспитатель дает образец правильного употребления слова, построения фразы.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Переход от рассматривания картины к составлению рассказов – важная часть занятия. Воспитатель дает план рассказа, ребенок повторяет последовательность.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Педагог предлагает детям самостоятельно обдумать последовательность рассказа.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   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12845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Структура занятия: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1 Рассматривание картин осуществляется по частям.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2 Используются творческие задания, детям предлагается самим задавать вопросы.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3 Воспитатель может начать рассказ об одном эпизоде, дети продолжают; можно использовать указания, кому начинать, о чём рассказать сначала, в какой последовательности развивать сюжет.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4 После пояснений и указаний дети принимают участие в коллектив- ном рассказывании. Образец предлагается лишь в том случае, если дети плохо владеют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умением связно излагать содержание картины. На таких занятиях лучше дать план, подсказать возможный сюжет и последовательность рассказа.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artchive.ru/res/media/img/ox800/work/255/452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207" y="-54000"/>
            <a:ext cx="5945793" cy="6912000"/>
          </a:xfrm>
          <a:prstGeom prst="rect">
            <a:avLst/>
          </a:prstGeom>
          <a:noFill/>
        </p:spPr>
      </p:pic>
      <p:pic>
        <p:nvPicPr>
          <p:cNvPr id="67590" name="Picture 6" descr="https://ds04.infourok.ru/uploads/ex/0667/00027766-7b224b1e/img2.jpg"/>
          <p:cNvPicPr>
            <a:picLocks noChangeAspect="1" noChangeArrowheads="1"/>
          </p:cNvPicPr>
          <p:nvPr/>
        </p:nvPicPr>
        <p:blipFill>
          <a:blip r:embed="rId3" cstate="print"/>
          <a:srcRect l="11413" t="26250" r="20863" b="10751"/>
          <a:stretch>
            <a:fillRect/>
          </a:stretch>
        </p:blipFill>
        <p:spPr bwMode="auto">
          <a:xfrm>
            <a:off x="0" y="0"/>
            <a:ext cx="61926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s://ramdou9.edumsko.ru/uploads/3000/2729/section/187011/9b50859cc54fc660ab7be6d7e32a2fc1.jpg?1504705837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76201"/>
            <a:ext cx="9525000" cy="693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g3.imgbb.ru/d/5/1/d510ae0a055dd16b22f86928367e5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3790950"/>
          </a:xfrm>
          <a:prstGeom prst="rect">
            <a:avLst/>
          </a:prstGeom>
          <a:noFill/>
        </p:spPr>
      </p:pic>
      <p:pic>
        <p:nvPicPr>
          <p:cNvPr id="70660" name="Picture 4" descr="http://img1.labirint.ru/books/101726/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601" y="3330000"/>
            <a:ext cx="5480399" cy="35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7626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FFFF00"/>
                </a:solidFill>
              </a:rPr>
              <a:t>Модель «Птичка»</a:t>
            </a:r>
            <a:r>
              <a:rPr lang="ru-RU" sz="2000" b="1" dirty="0" smtClean="0">
                <a:solidFill>
                  <a:srgbClr val="FFFF00"/>
                </a:solidFill>
              </a:rPr>
              <a:t> На листе картона изображена птица, разделённая на 3 части. Голова изображает начало рассказа, туловище - основную часть, хвост - конец рассказа. Данная модель может быть использована для анализа детских рассказов (индивидуальные "птички" для каждого ребёнка, ребёнок слушает рассказ товарища и выкладывает на столе "птичку").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www.maam.ru/upload/blogs/detsad-199455-14177939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76550"/>
            <a:ext cx="53149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Модель «Ладошка» </a:t>
            </a:r>
            <a:r>
              <a:rPr lang="ru-RU" sz="2400" dirty="0" smtClean="0"/>
              <a:t>На листе картона изображена ладошка. В центре её помещается картинка с изображением героя картины (например, зайца). Дети подбирают слова, характеризующие героя (каждый пальчик - слово). Заяц - трусливый, длинноухий. ловкий. быстрый. Данная модель нацеливает детей на употребление подобранных слов в своих рассказах.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www.maam.ru/upload/blogs/detsad-199455-14177940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76550"/>
            <a:ext cx="53149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FFFF00"/>
                </a:solidFill>
              </a:rPr>
              <a:t>Использование модели мнемотехники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Люда\Desktop\Новая папка (2)\15.02.17_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011" y="1935163"/>
            <a:ext cx="621597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Новая папка (2)\36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254750" cy="4389437"/>
          </a:xfrm>
          <a:prstGeom prst="rect">
            <a:avLst/>
          </a:prstGeom>
          <a:noFill/>
        </p:spPr>
      </p:pic>
      <p:pic>
        <p:nvPicPr>
          <p:cNvPr id="2052" name="Picture 4" descr="C:\Users\Люда\Desktop\Новая папка (2)\mnemotablicy_po_skazkam_1_2819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247"/>
            <a:ext cx="9144000" cy="6403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 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  </a:t>
            </a:r>
            <a:r>
              <a:rPr lang="ru-RU" sz="2400" b="1" dirty="0" smtClean="0">
                <a:solidFill>
                  <a:srgbClr val="FFFF00"/>
                </a:solidFill>
              </a:rPr>
              <a:t>В основе рассказывания по картине лежит восприятие детьми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</a:t>
            </a:r>
            <a:r>
              <a:rPr lang="ru-RU" sz="2400" b="1" dirty="0" smtClean="0">
                <a:solidFill>
                  <a:srgbClr val="FFFF00"/>
                </a:solidFill>
              </a:rPr>
              <a:t> говорить </a:t>
            </a:r>
            <a:r>
              <a:rPr lang="ru-RU" sz="2400" b="1" dirty="0" smtClean="0">
                <a:solidFill>
                  <a:srgbClr val="FFFF00"/>
                </a:solidFill>
              </a:rPr>
              <a:t>даже молчаливых и застенчивых.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Овладение родным языком является одним из важных приобретений ребенка в дошкольном детстве. Именно дошкольное детство особенно сенситивно к усвоению речи. Одним из показателей развития умственных способностей ребенка принято считать богатство его речи. В основе рассказывания по картине лежит восприятие детьми окружающей жизни.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а\Desktop\Новая папка (2)\10575177_42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32000" cy="56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FF00"/>
                </a:solidFill>
              </a:rPr>
              <a:t>Наступила зима. Падает пушистый снег. Много птиц улетели в теплые края. Но с нами остались зимовать синички, воробьи, вороны, снегири, клёсты. Птицами зимой нечего есть. И люди им в кормушки </a:t>
            </a:r>
            <a:r>
              <a:rPr lang="ru-RU" sz="4400" dirty="0" err="1" smtClean="0">
                <a:solidFill>
                  <a:srgbClr val="FFFF00"/>
                </a:solidFill>
              </a:rPr>
              <a:t>сыпят</a:t>
            </a:r>
            <a:r>
              <a:rPr lang="ru-RU" sz="4400" dirty="0" smtClean="0">
                <a:solidFill>
                  <a:srgbClr val="FFFF00"/>
                </a:solidFill>
              </a:rPr>
              <a:t> семечки, зерна и крошки хлеба.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6264696"/>
          </a:xfrm>
        </p:spPr>
        <p:txBody>
          <a:bodyPr>
            <a:normAutofit fontScale="90000"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Для того, чтобы работа над сюжетной картиной проходила более продуктивно и интересно, воспитатель может включать в нее разнообразные игры и упражнения, например: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200" b="1" dirty="0" smtClean="0">
                <a:solidFill>
                  <a:srgbClr val="FFFF00"/>
                </a:solidFill>
              </a:rPr>
              <a:t> игровое упражнение « Кто больше увидит?» (ребенок называет изображенные на картине предметы указанного цвета, назначения, сделанные из того или иного материала);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·  игровое упражнение « Кто лучше запомнил?» (ребенок должен вспомнить, какие действия выполняют различные персонажи картины);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·  игровое упражнение «Кто самый внимательный?» (используя картину, дети поочередно заканчивают предложение, начатое педагогом, нужным по смыслу словом);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·  игра «Волшебная цепочка» (дети составляют и распространяют предложение по картине, добавляя каждый по одному слову);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·  игровое упражнение «Составь предложение» (дошкольники составляют предложения по картине с заданным словом или словосочетанием);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68228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  игра «Кубик эмоций» (дети составляют предложения по картине с заданным эмоциональным состоянием);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  обыгрывание детьми посредством пантомимы действий персонажей многофигурной картины с последующим их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оречевлением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  творческая игра «Угадай-ка» (по вопросам и указаниям воспитателя дети восстанавливают содержание фрагмента, изображенного на картине, но закрытого экраном);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  игра «Найди ошибку»(воспитатель читает рассказ, но при этом умышленно допускает ошибку в описании картины. Дети должны обнаружить и исправить ошибки. Выигрывает тот, кто заметил большее число ошибок и верно их исправил);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·  прием «вхождения» в картину (воспитатель предлагает детям представить себя на месте изображенного человека или животного:«Представьте, что картина ожила. Что бы вы услышали?»);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Картины бурятских художников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12news.ru/data/media/11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4762500" cy="1771651"/>
          </a:xfrm>
          <a:prstGeom prst="rect">
            <a:avLst/>
          </a:prstGeom>
          <a:noFill/>
        </p:spPr>
      </p:pic>
      <p:pic>
        <p:nvPicPr>
          <p:cNvPr id="1028" name="Picture 4" descr="http://www.vt-inform.ru/upload/iblock/db5/angara_i_enis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6667500" cy="435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mage.jimcdn.com/app/cms/image/transf/none/path/s4f576de6dbe30fd0/image/i47376b1505e7978e/version/1394428283/image.jpg"/>
          <p:cNvPicPr>
            <a:picLocks noChangeAspect="1" noChangeArrowheads="1"/>
          </p:cNvPicPr>
          <p:nvPr/>
        </p:nvPicPr>
        <p:blipFill>
          <a:blip r:embed="rId2" cstate="print"/>
          <a:srcRect r="-1266" b="8298"/>
          <a:stretch>
            <a:fillRect/>
          </a:stretch>
        </p:blipFill>
        <p:spPr bwMode="auto">
          <a:xfrm>
            <a:off x="0" y="-1593296"/>
            <a:ext cx="9396536" cy="845129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0872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Эрдынеева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Намжилма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Ононские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хамниганы</a:t>
            </a:r>
            <a:r>
              <a:rPr lang="ru-RU" dirty="0" smtClean="0">
                <a:solidFill>
                  <a:schemeClr val="bg1"/>
                </a:solidFill>
              </a:rPr>
              <a:t>"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elorodnoe.ru/upload/19_03_2012_08_20_4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5950"/>
            <a:ext cx="7067550" cy="49720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3681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Цыренжап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Сампилов</a:t>
            </a:r>
            <a:r>
              <a:rPr lang="ru-RU" b="1" dirty="0" smtClean="0">
                <a:solidFill>
                  <a:srgbClr val="FFFF00"/>
                </a:solidFill>
              </a:rPr>
              <a:t> «Любовь в степи»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Зорикто</a:t>
            </a:r>
            <a:r>
              <a:rPr lang="ru-RU" sz="2400" dirty="0" smtClean="0"/>
              <a:t> Доржиев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Джоконда-Хатун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5298" name="Picture 2" descr="художник зорикто доржи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4059" cy="5832000"/>
          </a:xfrm>
          <a:prstGeom prst="rect">
            <a:avLst/>
          </a:prstGeom>
          <a:noFill/>
        </p:spPr>
      </p:pic>
      <p:pic>
        <p:nvPicPr>
          <p:cNvPr id="55300" name="Picture 4" descr="зорикто доржиев картины"/>
          <p:cNvPicPr>
            <a:picLocks noChangeAspect="1" noChangeArrowheads="1"/>
          </p:cNvPicPr>
          <p:nvPr/>
        </p:nvPicPr>
        <p:blipFill>
          <a:blip r:embed="rId3" cstate="print"/>
          <a:srcRect l="7651" t="3332" r="14747"/>
          <a:stretch>
            <a:fillRect/>
          </a:stretch>
        </p:blipFill>
        <p:spPr bwMode="auto">
          <a:xfrm>
            <a:off x="4031432" y="2060848"/>
            <a:ext cx="5112568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Андрей Жилин «Летний день на Байкале»</a:t>
            </a:r>
            <a:endParaRPr lang="ru-RU" dirty="0"/>
          </a:p>
        </p:txBody>
      </p:sp>
      <p:pic>
        <p:nvPicPr>
          <p:cNvPr id="54276" name="Picture 4" descr="http://s.picture-russia.ru/wpic/l/e/1/e1dc59c8195f3ecd79a09a4e29c64bc3.jpg"/>
          <p:cNvPicPr>
            <a:picLocks noChangeAspect="1" noChangeArrowheads="1"/>
          </p:cNvPicPr>
          <p:nvPr/>
        </p:nvPicPr>
        <p:blipFill>
          <a:blip r:embed="rId2" cstate="print"/>
          <a:srcRect l="3904" t="8273" r="4914" b="6909"/>
          <a:stretch>
            <a:fillRect/>
          </a:stretch>
        </p:blipFill>
        <p:spPr bwMode="auto">
          <a:xfrm>
            <a:off x="467544" y="1484784"/>
            <a:ext cx="867645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Метелкина</a:t>
            </a:r>
            <a:r>
              <a:rPr lang="ru-RU" dirty="0" smtClean="0"/>
              <a:t> Мария « </a:t>
            </a:r>
            <a:r>
              <a:rPr lang="ru-RU" b="1" dirty="0" smtClean="0"/>
              <a:t>Бурятский натюрморт»</a:t>
            </a:r>
            <a:endParaRPr lang="ru-RU" dirty="0"/>
          </a:p>
        </p:txBody>
      </p:sp>
      <p:pic>
        <p:nvPicPr>
          <p:cNvPr id="56324" name="Picture 4" descr="http://muzeyrb.ru/wp-content/uploads/2016/02/ZH-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3539333" cy="54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2714620"/>
            <a:ext cx="2143140" cy="1143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картина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285728"/>
            <a:ext cx="2714644" cy="1785950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Способствует формированию конкретных представлений, понятий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2571744"/>
            <a:ext cx="2357454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Развивает восприятие чувств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00826" y="4357694"/>
            <a:ext cx="2357454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Способствует развитию умственных процессов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43306" y="5000636"/>
            <a:ext cx="2643206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Развивает диалогическую речь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5786" y="4643446"/>
            <a:ext cx="2357454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Инициирует мышление и речь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72264" y="2143116"/>
            <a:ext cx="2357454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Обогащает чувственный опыт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29058" y="285728"/>
            <a:ext cx="3143272" cy="157163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Развивает наблюдательность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7532158">
            <a:off x="4421218" y="2065979"/>
            <a:ext cx="892975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047267">
            <a:off x="2666488" y="2059901"/>
            <a:ext cx="1071570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714612" y="3143248"/>
            <a:ext cx="785818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936089">
            <a:off x="2798167" y="4226127"/>
            <a:ext cx="1378651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792894">
            <a:off x="4154427" y="4189554"/>
            <a:ext cx="1178378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727991">
            <a:off x="5459163" y="4043040"/>
            <a:ext cx="1301094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43570" y="2928934"/>
            <a:ext cx="1000132" cy="4286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           Проблема обучения дошкольников творческому рассказыванию становится реально решаемой, если педагог, предъявляя детям новую картину, затем целенаправленно отрабатывает с ними мыслительные операции по анализу картины как целостной системы и изображенных на ней отдельных объектов.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Главная сложность организации и проведения работы с картиной как с целостной системой с детьми 4-7 лет заключается в том, что у них еще не сформированы классификационные и системные умения работы с конкретным объектом. Поэтому необходимо параллельно осуществлять работу в данном направлении с любым (не обязательно со всеми) объектом, изображенным на этой же картине.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12474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u="sng" dirty="0" smtClean="0">
                <a:solidFill>
                  <a:srgbClr val="FFFF00"/>
                </a:solidFill>
              </a:rPr>
              <a:t>Практическая часть. </a:t>
            </a:r>
            <a:r>
              <a:rPr lang="ru-RU" sz="2000" dirty="0" smtClean="0">
                <a:solidFill>
                  <a:srgbClr val="FFFF00"/>
                </a:solidFill>
              </a:rPr>
              <a:t>Каждая группа получает фрагмент конспекта занятия (картинки выставляются на стенд). Ознакомившись с ним, педагоги должны сказать, какие ошибки были допущены воспитателем, и предложить свой вариант.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«Старший брат»</a:t>
            </a:r>
            <a:endParaRPr lang="ru-RU" sz="2800" dirty="0"/>
          </a:p>
        </p:txBody>
      </p:sp>
      <p:pic>
        <p:nvPicPr>
          <p:cNvPr id="4101" name="Picture 5" descr="мальчик большой сто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1544400" cy="3564000"/>
          </a:xfrm>
          <a:prstGeom prst="rect">
            <a:avLst/>
          </a:prstGeom>
          <a:noFill/>
        </p:spPr>
      </p:pic>
      <p:pic>
        <p:nvPicPr>
          <p:cNvPr id="4100" name="Picture 4" descr="отрыв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1916711" cy="3420000"/>
          </a:xfrm>
          <a:prstGeom prst="rect">
            <a:avLst/>
          </a:prstGeom>
          <a:noFill/>
        </p:spPr>
      </p:pic>
      <p:pic>
        <p:nvPicPr>
          <p:cNvPr id="4099" name="Picture 3" descr="мальчик раскрыл матрешк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80928"/>
            <a:ext cx="1538558" cy="3564000"/>
          </a:xfrm>
          <a:prstGeom prst="rect">
            <a:avLst/>
          </a:prstGeom>
          <a:noFill/>
        </p:spPr>
      </p:pic>
      <p:pic>
        <p:nvPicPr>
          <p:cNvPr id="4098" name="Picture 2" descr="дети на коври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58000"/>
            <a:ext cx="2147713" cy="3600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90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64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732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60350"/>
            <a:ext cx="8305800" cy="568893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Фрагмент конспекта занятия по составлению рассказа по серии картинок «Старший товарищ» (старшая группа).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Воспитатель. На занятии по изобразительной деятельности (или по рисованию) мы рассматривали матрешку. Вспомните, что особенного в этой игрушке? (Ставит на стол матрешку.)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Дети. Она раскладывается, внутри есть еще матрешки.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Воспитатель. Да, это игрушка с секретом. Стоит одна игрушка, а в ней спряталось еще несколько. (Показывает на матрешке.) Сегодня мы будем составлять рассказ по серии картинок, а называется он «Старший товарищ». (Выставляет картинки по порядку.) Давайте рассмотрим, что на них нарисовано.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Дети. Мальчик не дает девочке матрешку. Другой мальчик на них смотрит, потом берет матрешку. Раскрыл ее, а там еще одна матрешка. Он ее девочке показал. У всех детей стало по матрешке. Мальчик и девочка сели играть, а другой мальчик стоял с матрешкой.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Воспитатель. Давайте дадим детям имена, чтобы удобнее рассказывать. Кто хочет составить рассказ по картинкам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? Спрашивает 3-4 детей, по ходу ответа делает замечания, исправляет ошибки.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у месяца нет платья</a:t>
            </a:r>
            <a:endParaRPr lang="ru-RU" dirty="0"/>
          </a:p>
        </p:txBody>
      </p:sp>
      <p:pic>
        <p:nvPicPr>
          <p:cNvPr id="47106" name="Picture 2" descr="C:\Users\Люда\Desktop\Новая папка (2)\01lab83nj1232446283.jpg"/>
          <p:cNvPicPr>
            <a:picLocks noChangeAspect="1" noChangeArrowheads="1"/>
          </p:cNvPicPr>
          <p:nvPr/>
        </p:nvPicPr>
        <p:blipFill>
          <a:blip r:embed="rId2" cstate="print"/>
          <a:srcRect l="13290" r="11111" b="19550"/>
          <a:stretch>
            <a:fillRect/>
          </a:stretch>
        </p:blipFill>
        <p:spPr bwMode="auto">
          <a:xfrm>
            <a:off x="179512" y="1124744"/>
            <a:ext cx="3888432" cy="5517232"/>
          </a:xfrm>
          <a:prstGeom prst="rect">
            <a:avLst/>
          </a:prstGeom>
          <a:noFill/>
        </p:spPr>
      </p:pic>
      <p:pic>
        <p:nvPicPr>
          <p:cNvPr id="47107" name="Picture 3" descr="C:\Users\Люда\Desktop\Новая папка (2)\02lab83nj1232446283.jpg"/>
          <p:cNvPicPr>
            <a:picLocks noChangeAspect="1" noChangeArrowheads="1"/>
          </p:cNvPicPr>
          <p:nvPr/>
        </p:nvPicPr>
        <p:blipFill>
          <a:blip r:embed="rId3" cstate="print"/>
          <a:srcRect l="1146" b="17450"/>
          <a:stretch>
            <a:fillRect/>
          </a:stretch>
        </p:blipFill>
        <p:spPr bwMode="auto">
          <a:xfrm>
            <a:off x="4211960" y="980728"/>
            <a:ext cx="493204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Люда\Desktop\Новая папка (2)\02labb2dp1234288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096000" cy="4572000"/>
          </a:xfrm>
          <a:prstGeom prst="rect">
            <a:avLst/>
          </a:prstGeom>
          <a:noFill/>
        </p:spPr>
      </p:pic>
      <p:pic>
        <p:nvPicPr>
          <p:cNvPr id="48131" name="Picture 3" descr="C:\Users\Люда\Desktop\Новая папка (2)\02labp9oq1222696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448050"/>
            <a:ext cx="4543425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Фрагмент конспекта занятия по составлению пересказа сказки «Почему у месяца нет платья» с опорой на иллюстрации (подготовительная группа).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Воспитатель. Вчера мы с вами читали сказку «Почему у месяца нет платья».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Посмотрите, какие я принесла вам картинки, иллюстрации к этой сказке. Давайте расставим их по порядку. (Вызывает ребенка к доске, если он делает ошибку, исправляет ее.)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А теперь перескажем сказку.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Дети выполняют задание.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После того как ребенок закончил, исправляет его ошибки: «Надо было сказать…».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Ребята, как вы считаете, у кого был самый хороший рассказ?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Дети отвечают.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«Дети кормят птиц»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s://lvivanova-kashkorsch.edumsko.ru/uploads/7000/25815/persona/news/.thumbs/kormushki-1.jpg?1482084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616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Фрагмент конспекта занятия по составлению рассказа по картинке «Дети кормят птиц» (средняя группа).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Воспитатель. Когда мы изучали птиц, рассматривали эту картинку. (Выставляет на доску.) Какое здесь время года?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Дети отвечают.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Воспитатель .Какие признаки зимы вы знаете?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Дети. Холодно, идет снег, деревья голые.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Воспитатель. Каких птиц кормят дети?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Дети. Воробья, синичку, ворону.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Воспитатель. Какие еще птицы могут прилететь к кормушке?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Дети. Снегири, галки, голуби.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Воспитатель. Чем дети кормят птиц?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Дети. Крошками.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Воспитатель. Чем еще можно кормить птиц?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Дети. Хлебом, семечками, крупой.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Воспитатель. Почему надо кормить птиц зимой?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Дети. Им холодно и голодно.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Воспитатель. Послушайте мой рассказ по этой картинке, а потом повторите его.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Стояла зима. На улице было очень холодно. Листья с деревьев давно облетели. Теперь ветки деревьев, земля покрыты толстым слоем снега. Холодный ветер наметает сугробы. Артур и Лариса надели теплые куртки, шапки, варежки и пошли на улицу. Дети хотели посмотреть: прилетели ли птицы к кормушке, которую они повесили на дерево. Ребята взяли с собой крошки, оставшиеся от завтрака, чтобы покормить птиц. Они насыпали корм. Тут же прилетели воробышки и синички. Они бойко клевали крошки. На ветках  сидели птички. Они тоже хотели есть, но боялись детей. Дети были рады, что помогают птицам выжить холодной зимой.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Воспитатель. Послушаем ваши рассказы.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Спрашивает детей, исправляя каждое предложение, добиваясь повтора образца.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734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Вариант 1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• Матрешка не является героем, определяющим смысл рассказа, поэтому вспомнить о свойствах этой игрушки надо было после рассматривания картинки.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• У каждой картинки есть название. Нужно было обратить на это внимание и обсудить, почему они названы именно так, объяснить слово «фокус».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• Обсудить название рассказа. Выяснить: кто же из детей «старший товарищ».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• При рассматривании картинок следовало обратить внимание на выражение лиц детей, описать их эмоциональное состояние.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• С именами детей нужно было определиться еще при описании каждой картинки в отдельности.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• В предложениях не отражены причинно-следственные связи. • Воспитатель не предложил детям образец рассказа.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• Заранее не продумал порядок опроса детей.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• Не подвел итог. Не использовал воспитательный потенциал картинки.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357562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раздаточные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8454875">
            <a:off x="2445495" y="2390694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722124">
            <a:off x="5389762" y="2363757"/>
            <a:ext cx="1424967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488" y="428604"/>
            <a:ext cx="3500462" cy="1857388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Картины по формату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286124"/>
            <a:ext cx="3357586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демонстрационные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Вариант 2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Воспитатель не прочитал сказку, не напомнил ее содержание.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Картинки демонстрировались впервые, у детей не было времени рассмотреть их и разобраться в содержании.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• Перед тем как расставить картинки по порядку, дети должны были назвать эпизоды, изображенные на них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. • Ошибки при расстановке картинок надо было исправить по завершении работы, спросив у ребят, правильно ли расположены картинки и почему?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Порядок опроса детей: сначала «слабые» дети по цепочке, в заключение – «сильный» ребенок полностью. Сначала «сильный» ребенок дает образец пересказа, за ним несколько «слабых» детей, в заключение – «сильный ребенок».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Не был подведен итог: почему же у месяца нет платья, с каким явлением это связано?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Вариант 3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Необходимо повторить признаки зимы, названия птиц по предметным картинкам, а затем выставить знакомую картинку и беседовать только по ее содержанию.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Не продуманы вопросы.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Ответы должны сопровождаться показом называемых предметов.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От детей в качестве ответа надо было требовать предложение, а не слово.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• Рассказ, составленный воспитателем, не соответствовал уровню речевого развития детей: много непонятных слов и оборотов, слов сложных по звуковому составу.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Этот текст мог прозвучать в конце занятия, как образец, к которому надо стремиться.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• Когда составление рассказа только начинается, его следует составлять по цепочке, комментируя и исправляя ошибки в каждом предложении. Лишь в конце «сильный» ребенок может составить рассказ.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Заключение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 формировании речевых навыков у детей очень важно развить творческие и мыслительные способности детей, углубить знания об окружающем мире, развить в детях желание творить, изменяя мир к лучшему. Выполнение этих задач возможно через ознакомление детей с искусством, художественной литературой, которые положительно воздействуют на чувства и разум ребенка, развивают его восприимчивость, эмоциональность.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Список литературы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1. </a:t>
            </a:r>
            <a:r>
              <a:rPr lang="ru-RU" b="1" dirty="0" err="1" smtClean="0">
                <a:solidFill>
                  <a:srgbClr val="FFFF00"/>
                </a:solidFill>
              </a:rPr>
              <a:t>Арушанова</a:t>
            </a:r>
            <a:r>
              <a:rPr lang="ru-RU" b="1" dirty="0" smtClean="0">
                <a:solidFill>
                  <a:srgbClr val="FFFF00"/>
                </a:solidFill>
              </a:rPr>
              <a:t> А.Г. Речь и речевое общение детей: Книга для воспитателей детского сада. – М.: Мозаика-Синтез, 1999.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2. </a:t>
            </a:r>
            <a:r>
              <a:rPr lang="ru-RU" b="1" dirty="0" err="1" smtClean="0">
                <a:solidFill>
                  <a:srgbClr val="FFFF00"/>
                </a:solidFill>
              </a:rPr>
              <a:t>Гербова</a:t>
            </a:r>
            <a:r>
              <a:rPr lang="ru-RU" b="1" dirty="0" smtClean="0">
                <a:solidFill>
                  <a:srgbClr val="FFFF00"/>
                </a:solidFill>
              </a:rPr>
              <a:t> В.В. Занятия по развитию речи в средней группе детского сада. — М.: Просвещение, 1983.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3. </a:t>
            </a:r>
            <a:r>
              <a:rPr lang="ru-RU" b="1" dirty="0" err="1" smtClean="0">
                <a:solidFill>
                  <a:srgbClr val="FFFF00"/>
                </a:solidFill>
              </a:rPr>
              <a:t>Гусарова</a:t>
            </a:r>
            <a:r>
              <a:rPr lang="ru-RU" b="1" dirty="0" smtClean="0">
                <a:solidFill>
                  <a:srgbClr val="FFFF00"/>
                </a:solidFill>
              </a:rPr>
              <a:t> Н.Н. Беседы по картине: Времена года. – СПб.: ДЕТСТВО-ПРЕСС, 2001.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4. </a:t>
            </a:r>
            <a:r>
              <a:rPr lang="ru-RU" b="1" dirty="0" err="1" smtClean="0">
                <a:solidFill>
                  <a:srgbClr val="FFFF00"/>
                </a:solidFill>
              </a:rPr>
              <a:t>Елкина</a:t>
            </a:r>
            <a:r>
              <a:rPr lang="ru-RU" b="1" dirty="0" smtClean="0">
                <a:solidFill>
                  <a:srgbClr val="FFFF00"/>
                </a:solidFill>
              </a:rPr>
              <a:t> Н.В. Формирование связности речи у детей пятого года жизни: </a:t>
            </a:r>
            <a:r>
              <a:rPr lang="ru-RU" b="1" dirty="0" err="1" smtClean="0">
                <a:solidFill>
                  <a:srgbClr val="FFFF00"/>
                </a:solidFill>
              </a:rPr>
              <a:t>Автореф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дисс</a:t>
            </a:r>
            <a:r>
              <a:rPr lang="ru-RU" b="1" dirty="0" smtClean="0">
                <a:solidFill>
                  <a:srgbClr val="FFFF00"/>
                </a:solidFill>
              </a:rPr>
              <a:t>.… канд. </a:t>
            </a:r>
            <a:r>
              <a:rPr lang="ru-RU" b="1" dirty="0" err="1" smtClean="0">
                <a:solidFill>
                  <a:srgbClr val="FFFF00"/>
                </a:solidFill>
              </a:rPr>
              <a:t>пед</a:t>
            </a:r>
            <a:r>
              <a:rPr lang="ru-RU" b="1" dirty="0" smtClean="0">
                <a:solidFill>
                  <a:srgbClr val="FFFF00"/>
                </a:solidFill>
              </a:rPr>
              <a:t>. наук. — М., 1999.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5.Короткова Э.П. Обучение детей дошкольного возраста рассказыванию: Пособие для воспитателя дет. сада. – М.: Просвещение, 1982.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6. Короткова Э.П. Обучение рассказыванию в детском саду. — М., 1978.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7. Развитие речи детей дошкольного возраста: Пособие для воспитателя дет. сада. / Под ред. Ф.А. Сохина. — 2-е изд., </a:t>
            </a:r>
            <a:r>
              <a:rPr lang="ru-RU" b="1" dirty="0" err="1" smtClean="0">
                <a:solidFill>
                  <a:srgbClr val="FFFF00"/>
                </a:solidFill>
              </a:rPr>
              <a:t>испр</a:t>
            </a:r>
            <a:r>
              <a:rPr lang="ru-RU" b="1" dirty="0" smtClean="0">
                <a:solidFill>
                  <a:srgbClr val="FFFF00"/>
                </a:solidFill>
              </a:rPr>
              <a:t>. — М.: Просвещение, 1979.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8. Ткаченко Т.А. Обучение детей творческому рассказыванию по картинам: Пособие для логопеда. – М.: </a:t>
            </a:r>
            <a:r>
              <a:rPr lang="ru-RU" b="1" dirty="0" err="1" smtClean="0">
                <a:solidFill>
                  <a:srgbClr val="FFFF00"/>
                </a:solidFill>
              </a:rPr>
              <a:t>Владос</a:t>
            </a:r>
            <a:r>
              <a:rPr lang="ru-RU" b="1" dirty="0" smtClean="0">
                <a:solidFill>
                  <a:srgbClr val="FFFF00"/>
                </a:solidFill>
              </a:rPr>
              <a:t>, 2006.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9. Петрова Т.И., Петрова Е.С. Игры и занятия по развитию речи дошкольников. Кн.1. Младшая и средняя группы. – М.: Школьная Пресса, 2004.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\10. Тихеева Е.И. Развитие речи детей (Раннего и дошкольного возраста): Пособие для воспитателей детсада. – М.: Просвещение, 1981.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xn--i1abbnckbmcl9fb.xn--p1ai/%D1%81%D1%82%D0%B0%D1%82%D1%8C%D0%B8/640657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81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xn--i1abbnckbmcl9fb.xn--p1ai/%D1%81%D1%82%D0%B0%D1%82%D1%8C%D0%B8/640657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333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i1abbnckbmcl9fb.xn--p1ai/%D1%81%D1%82%D0%B0%D1%82%D1%8C%D0%B8/640657/img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381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i1abbnckbmcl9fb.xn--p1ai/%D1%81%D1%82%D0%B0%D1%82%D1%8C%D0%B8/640657/img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333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i1abbnckbmcl9fb.xn--p1ai/%D1%81%D1%82%D0%B0%D1%82%D1%8C%D0%B8/640657/img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429000"/>
            <a:ext cx="3333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xn--i1abbnckbmcl9fb.xn--p1ai/%D1%81%D1%82%D0%B0%D1%82%D1%8C%D0%B8/640657/img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93096"/>
            <a:ext cx="3333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428604"/>
            <a:ext cx="3500462" cy="1857388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Картины по характеру изображения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8868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проблемно-загадочные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143380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юмористические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357826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символические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786190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фантастические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357430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реальные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454875">
            <a:off x="1637974" y="1747751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6552687">
            <a:off x="2573011" y="2934338"/>
            <a:ext cx="206804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319816">
            <a:off x="6140438" y="1673391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4438716">
            <a:off x="4719023" y="2745558"/>
            <a:ext cx="161863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064085" y="3579593"/>
            <a:ext cx="3071834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14546" y="285728"/>
            <a:ext cx="4929222" cy="1857388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Картины по способу функционального использования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857496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атрибут игры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обсуждения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857760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 вдохновения для собственного творчества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500570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дидактический материал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454875">
            <a:off x="1495098" y="1962066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563387">
            <a:off x="4011555" y="3270440"/>
            <a:ext cx="2849335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790441">
            <a:off x="6242431" y="2079188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6501123">
            <a:off x="2609101" y="3087267"/>
            <a:ext cx="2489856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285728"/>
            <a:ext cx="4071966" cy="16430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Картины по тематике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43182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мире природы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3000372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мире предметов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429132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мире отношений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57826"/>
            <a:ext cx="3286148" cy="57150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мире искусства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708866">
            <a:off x="2066370" y="1817891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6665687">
            <a:off x="2459257" y="2897562"/>
            <a:ext cx="2715452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160773">
            <a:off x="3619538" y="3371764"/>
            <a:ext cx="3488177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4093183">
            <a:off x="5925049" y="2074167"/>
            <a:ext cx="1410620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002060"/>
      </a:dk1>
      <a:lt1>
        <a:sysClr val="window" lastClr="FFFFFF"/>
      </a:lt1>
      <a:dk2>
        <a:srgbClr val="00206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3229</Words>
  <Application>Microsoft Office PowerPoint</Application>
  <PresentationFormat>Экран (4:3)</PresentationFormat>
  <Paragraphs>302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Виды занятий по обучению детей рассказыванию по картине: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Модель «Птичка» На листе картона изображена птица, разделённая на 3 части. Голова изображает начало рассказа, туловище - основную часть, хвост - конец рассказа. Данная модель может быть использована для анализа детских рассказов (индивидуальные "птички" для каждого ребёнка, ребёнок слушает рассказ товарища и выкладывает на столе "птичку"). </vt:lpstr>
      <vt:lpstr>Модель «Ладошка» На листе картона изображена ладошка. В центре её помещается картинка с изображением героя картины (например, зайца). Дети подбирают слова, характеризующие героя (каждый пальчик - слово). Заяц - трусливый, длинноухий. ловкий. быстрый. Данная модель нацеливает детей на употребление подобранных слов в своих рассказах. </vt:lpstr>
      <vt:lpstr>Использование модели мнемотехники </vt:lpstr>
      <vt:lpstr>Слайд 39</vt:lpstr>
      <vt:lpstr>Слайд 40</vt:lpstr>
      <vt:lpstr>  Наступила зима. Падает пушистый снег. Много птиц улетели в теплые края. Но с нами остались зимовать синички, воробьи, вороны, снегири, клёсты. Птицами зимой нечего есть. И люди им в кормушки сыпят семечки, зерна и крошки хлеба.  </vt:lpstr>
      <vt:lpstr>   Для того, чтобы работа над сюжетной картиной проходила более продуктивно и интересно, воспитатель может включать в нее разнообразные игры и упражнения, например:   игровое упражнение « Кто больше увидит?» (ребенок называет изображенные на картине предметы указанного цвета, назначения, сделанные из того или иного материала); ·  игровое упражнение « Кто лучше запомнил?» (ребенок должен вспомнить, какие действия выполняют различные персонажи картины); ·  игровое упражнение «Кто самый внимательный?» (используя картину, дети поочередно заканчивают предложение, начатое педагогом, нужным по смыслу словом); ·  игра «Волшебная цепочка» (дети составляют и распространяют предложение по картине, добавляя каждый по одному слову); ·  игровое упражнение «Составь предложение» (дошкольники составляют предложения по картине с заданным словом или словосочетанием);  </vt:lpstr>
      <vt:lpstr>Слайд 43</vt:lpstr>
      <vt:lpstr>Картины бурятских художников</vt:lpstr>
      <vt:lpstr>Эрдынеева Намжилма "Ононские хамниганы"</vt:lpstr>
      <vt:lpstr>Цыренжап Сампилов «Любовь в степи»</vt:lpstr>
      <vt:lpstr>Зорикто Доржиев «Джоконда-Хатун»</vt:lpstr>
      <vt:lpstr>Андрей Жилин «Летний день на Байкале»</vt:lpstr>
      <vt:lpstr>Метелкина Мария « Бурятский натюрморт»</vt:lpstr>
      <vt:lpstr>Слайд 50</vt:lpstr>
      <vt:lpstr>          Практическая часть. Каждая группа получает фрагмент конспекта занятия (картинки выставляются на стенд). Ознакомившись с ним, педагоги должны сказать, какие ошибки были допущены воспитателем, и предложить свой вариант. </vt:lpstr>
      <vt:lpstr>   Фрагмент конспекта занятия по составлению рассказа по серии картинок «Старший товарищ» (старшая группа).  Воспитатель. На занятии по изобразительной деятельности (или по рисованию) мы рассматривали матрешку. Вспомните, что особенного в этой игрушке? (Ставит на стол матрешку.)  Дети. Она раскладывается, внутри есть еще матрешки.  Воспитатель. Да, это игрушка с секретом. Стоит одна игрушка, а в ней спряталось еще несколько. (Показывает на матрешке.) Сегодня мы будем составлять рассказ по серии картинок, а называется он «Старший товарищ». (Выставляет картинки по порядку.) Давайте рассмотрим, что на них нарисовано.  Дети. Мальчик не дает девочке матрешку. Другой мальчик на них смотрит, потом берет матрешку. Раскрыл ее, а там еще одна матрешка. Он ее девочке показал. У всех детей стало по матрешке. Мальчик и девочка сели играть, а другой мальчик стоял с матрешкой.  Воспитатель. Давайте дадим детям имена, чтобы удобнее рассказывать. Кто хочет составить рассказ по картинкам ? Спрашивает 3-4 детей, по ходу ответа делает замечания, исправляет ошибки. </vt:lpstr>
      <vt:lpstr>Почему у месяца нет платья</vt:lpstr>
      <vt:lpstr>Слайд 54</vt:lpstr>
      <vt:lpstr>Слайд 55</vt:lpstr>
      <vt:lpstr>«Дети кормят птиц»</vt:lpstr>
      <vt:lpstr>Слайд 57</vt:lpstr>
      <vt:lpstr>Слайд 58</vt:lpstr>
      <vt:lpstr>Слайд 59</vt:lpstr>
      <vt:lpstr>Слайд 60</vt:lpstr>
      <vt:lpstr>Слайд 61</vt:lpstr>
      <vt:lpstr>Заключение</vt:lpstr>
      <vt:lpstr>Список литературы</vt:lpstr>
      <vt:lpstr>Слайд 64</vt:lpstr>
      <vt:lpstr>Слайд 65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 К</dc:creator>
  <cp:lastModifiedBy>Люда</cp:lastModifiedBy>
  <cp:revision>60</cp:revision>
  <dcterms:created xsi:type="dcterms:W3CDTF">2014-12-14T18:19:32Z</dcterms:created>
  <dcterms:modified xsi:type="dcterms:W3CDTF">2017-11-15T03:41:10Z</dcterms:modified>
</cp:coreProperties>
</file>