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18" r:id="rId2"/>
    <p:sldId id="304" r:id="rId3"/>
    <p:sldId id="314" r:id="rId4"/>
    <p:sldId id="265" r:id="rId5"/>
    <p:sldId id="324" r:id="rId6"/>
    <p:sldId id="326" r:id="rId7"/>
    <p:sldId id="328" r:id="rId8"/>
    <p:sldId id="330" r:id="rId9"/>
    <p:sldId id="332" r:id="rId10"/>
    <p:sldId id="297" r:id="rId11"/>
    <p:sldId id="320" r:id="rId12"/>
    <p:sldId id="322" r:id="rId13"/>
    <p:sldId id="298" r:id="rId14"/>
    <p:sldId id="338" r:id="rId15"/>
    <p:sldId id="340" r:id="rId16"/>
    <p:sldId id="334" r:id="rId17"/>
    <p:sldId id="336" r:id="rId18"/>
    <p:sldId id="305" r:id="rId19"/>
    <p:sldId id="306" r:id="rId20"/>
    <p:sldId id="317" r:id="rId21"/>
    <p:sldId id="307" r:id="rId22"/>
    <p:sldId id="290" r:id="rId23"/>
    <p:sldId id="309" r:id="rId24"/>
    <p:sldId id="295" r:id="rId25"/>
    <p:sldId id="310" r:id="rId26"/>
    <p:sldId id="291" r:id="rId27"/>
    <p:sldId id="303" r:id="rId28"/>
    <p:sldId id="34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66"/>
    <a:srgbClr val="4E121C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697" autoAdjust="0"/>
  </p:normalViewPr>
  <p:slideViewPr>
    <p:cSldViewPr>
      <p:cViewPr varScale="1">
        <p:scale>
          <a:sx n="69" d="100"/>
          <a:sy n="69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5365B2-F39C-4D92-AA3D-E25F8BD609D1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321604-5245-4D62-9B06-C4903085E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1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F818-6264-4F52-BCC5-7BA6B5694C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F818-6264-4F52-BCC5-7BA6B5694CB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3CDD-1C03-4A6D-92C6-30A1CA0015E9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ADE2-727C-4D97-A80C-B1E4BC065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817154"/>
      </p:ext>
    </p:extLst>
  </p:cSld>
  <p:clrMapOvr>
    <a:masterClrMapping/>
  </p:clrMapOvr>
  <p:transition advTm="6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C62-30C2-455C-9530-2DFBC48D98DC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C017-96BC-4229-992F-67C6C7BB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593323"/>
      </p:ext>
    </p:extLst>
  </p:cSld>
  <p:clrMapOvr>
    <a:masterClrMapping/>
  </p:clrMapOvr>
  <p:transition advTm="6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84DC-2055-42E4-8159-AE1179C3C32F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413D-C088-4A87-BD45-9B50554BC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9799"/>
      </p:ext>
    </p:extLst>
  </p:cSld>
  <p:clrMapOvr>
    <a:masterClrMapping/>
  </p:clrMapOvr>
  <p:transition advTm="6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5D49-263F-4A07-965A-963C2168F039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7873-D83F-4AB3-B2D3-BBF106D6C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899073"/>
      </p:ext>
    </p:extLst>
  </p:cSld>
  <p:clrMapOvr>
    <a:masterClrMapping/>
  </p:clrMapOvr>
  <p:transition advTm="6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8F80-B8D4-4201-8C6B-1BD47756FCD1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70B1-F93E-4111-8E1F-2BB23BB56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654281"/>
      </p:ext>
    </p:extLst>
  </p:cSld>
  <p:clrMapOvr>
    <a:masterClrMapping/>
  </p:clrMapOvr>
  <p:transition advTm="6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D612-01A3-491E-810F-8BDC33C35D51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193C-DE8C-46F1-949F-E8A0F7701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631726"/>
      </p:ext>
    </p:extLst>
  </p:cSld>
  <p:clrMapOvr>
    <a:masterClrMapping/>
  </p:clrMapOvr>
  <p:transition advTm="6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9EFA-C306-4068-9884-8E067F4519B1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A99B-A499-403A-A9AF-6788CA3C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152844"/>
      </p:ext>
    </p:extLst>
  </p:cSld>
  <p:clrMapOvr>
    <a:masterClrMapping/>
  </p:clrMapOvr>
  <p:transition advTm="6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0F46-F256-43C2-95D5-CA70A2A5CBFF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2CFF-019A-440A-9B0D-016A5BD8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18962"/>
      </p:ext>
    </p:extLst>
  </p:cSld>
  <p:clrMapOvr>
    <a:masterClrMapping/>
  </p:clrMapOvr>
  <p:transition advTm="6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BB94-5D29-4D4F-ADF3-BAE742B348F5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7505-E14F-4C2C-A3D2-AB98D5A33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907934"/>
      </p:ext>
    </p:extLst>
  </p:cSld>
  <p:clrMapOvr>
    <a:masterClrMapping/>
  </p:clrMapOvr>
  <p:transition advTm="6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4D3-DE14-4FC5-A891-B631CE73272E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97B1-C225-448E-80D4-0E2B578B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854254"/>
      </p:ext>
    </p:extLst>
  </p:cSld>
  <p:clrMapOvr>
    <a:masterClrMapping/>
  </p:clrMapOvr>
  <p:transition advTm="6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13F8-D497-4019-B430-7B5807D140D1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05DC-FCD5-40AA-82DA-9D31A3738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846353"/>
      </p:ext>
    </p:extLst>
  </p:cSld>
  <p:clrMapOvr>
    <a:masterClrMapping/>
  </p:clrMapOvr>
  <p:transition advTm="6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1556F8-24F0-4588-AB30-4411F7D4876A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A932B3-8E1C-4BDD-9FC9-4C870AB02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9" r:id="rId9"/>
    <p:sldLayoutId id="2147483947" r:id="rId10"/>
    <p:sldLayoutId id="2147483948" r:id="rId11"/>
  </p:sldLayoutIdLst>
  <p:transition advTm="6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11" Type="http://schemas.openxmlformats.org/officeDocument/2006/relationships/image" Target="../media/image95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Relationship Id="rId14" Type="http://schemas.openxmlformats.org/officeDocument/2006/relationships/image" Target="../media/image9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13" Type="http://schemas.openxmlformats.org/officeDocument/2006/relationships/image" Target="../media/image116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12" Type="http://schemas.openxmlformats.org/officeDocument/2006/relationships/image" Target="../media/image115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11" Type="http://schemas.openxmlformats.org/officeDocument/2006/relationships/image" Target="../media/image114.jpe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688"/>
            <a:ext cx="8229600" cy="1079500"/>
          </a:xfrm>
        </p:spPr>
        <p:txBody>
          <a:bodyPr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0007900">
            <a:off x="-71438" y="1593850"/>
            <a:ext cx="5949951" cy="25209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rgbClr val="FF0066"/>
                </a:solidFill>
                <a:ea typeface="+mj-ea"/>
                <a:cs typeface="+mj-cs"/>
              </a:rPr>
              <a:t> Конструирование </a:t>
            </a:r>
            <a:r>
              <a:rPr lang="ru-RU" sz="4800" b="1" dirty="0">
                <a:solidFill>
                  <a:srgbClr val="FF0066"/>
                </a:solidFill>
                <a:ea typeface="+mj-ea"/>
                <a:cs typeface="+mj-cs"/>
              </a:rPr>
              <a:t/>
            </a:r>
            <a:br>
              <a:rPr lang="ru-RU" sz="4800" b="1" dirty="0">
                <a:solidFill>
                  <a:srgbClr val="FF0066"/>
                </a:solidFill>
                <a:ea typeface="+mj-ea"/>
                <a:cs typeface="+mj-cs"/>
              </a:rPr>
            </a:br>
            <a:r>
              <a:rPr lang="ru-RU" sz="4800" b="1" dirty="0">
                <a:solidFill>
                  <a:srgbClr val="FF0066"/>
                </a:solidFill>
                <a:ea typeface="+mj-ea"/>
                <a:cs typeface="+mj-cs"/>
              </a:rPr>
              <a:t>в</a:t>
            </a:r>
            <a:br>
              <a:rPr lang="ru-RU" sz="4800" b="1" dirty="0">
                <a:solidFill>
                  <a:srgbClr val="FF0066"/>
                </a:solidFill>
                <a:ea typeface="+mj-ea"/>
                <a:cs typeface="+mj-cs"/>
              </a:rPr>
            </a:br>
            <a:r>
              <a:rPr lang="ru-RU" sz="4800" b="1" dirty="0">
                <a:solidFill>
                  <a:srgbClr val="FF0066"/>
                </a:solidFill>
                <a:ea typeface="+mj-ea"/>
                <a:cs typeface="+mj-cs"/>
              </a:rPr>
              <a:t> детском саду </a:t>
            </a:r>
            <a:endParaRPr lang="ru-RU" dirty="0"/>
          </a:p>
        </p:txBody>
      </p:sp>
      <p:pic>
        <p:nvPicPr>
          <p:cNvPr id="30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9700" y="260350"/>
            <a:ext cx="3502025" cy="4433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6000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71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Конструирование из бумаги и дополнительных материалов.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3438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   </a:t>
            </a:r>
            <a:r>
              <a:rPr lang="ru-RU" altLang="ru-RU" sz="2400" smtClean="0"/>
              <a:t>  Этому виду конструирования детей обучают в средней, старшей и подготовительной к школе группах. Соорудить из плоского материала (бумаги и картона) игрушку объемной формы не просто, так как и бумага и картон заготавливаются в форме квадратов, прямоугольников, кругов, треугольников. Все это значительно сложнее, чем конструирование построек из отдельных готовых форм способом их составления.</a:t>
            </a:r>
          </a:p>
        </p:txBody>
      </p:sp>
      <p:pic>
        <p:nvPicPr>
          <p:cNvPr id="8196" name="Picture 6" descr="C:\Documents and Settings\Admin\Рабочий стол\фото нов\дети\101MSDCF\DSC03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2063" y="1357313"/>
            <a:ext cx="3600450" cy="4800600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19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Бумага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D:\конструирование\CIMG2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2160240" cy="1620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:\конструирование\CIMG264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4509120"/>
            <a:ext cx="2232248" cy="1674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D:\конструирование\CIMG2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268760"/>
            <a:ext cx="2112235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D:\конструирование\CIMG2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365104"/>
            <a:ext cx="2376264" cy="1782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D:\конструирование\CIMG2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068960"/>
            <a:ext cx="2208245" cy="165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274638"/>
            <a:ext cx="15436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D:\конструирование\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167107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D:\конструирование\0_768a1_3019a8a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157192"/>
            <a:ext cx="172819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D:\конструирование\135149538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3176"/>
            <a:ext cx="193317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D:\конструирование\687474703a2f2f706f6368656d75346b612e72752f5f6c642f31352f33303236333938322e6a7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276872"/>
            <a:ext cx="1944216" cy="249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D:\конструирование\but06_14081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32656"/>
            <a:ext cx="165018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D:\конструирование\easy-origami-be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32656"/>
            <a:ext cx="170603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D:\конструирование\penguin-shem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2564904"/>
            <a:ext cx="151216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D:\конструирование\kurochka-quotchubarochkaquot_9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157192"/>
            <a:ext cx="1695640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7" name="Picture 13" descr="D:\конструирование\image_1879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2564905"/>
            <a:ext cx="144016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9" name="Picture 15" descr="D:\конструирование\b7ecec54439bdf49f145295b1e916e5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5013176"/>
            <a:ext cx="192621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D:\конструирование\origami-for-kid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5" y="332656"/>
            <a:ext cx="2172891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Конструирование из природного материала.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75"/>
            <a:ext cx="5214938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      </a:t>
            </a:r>
            <a:r>
              <a:rPr lang="ru-RU" altLang="ru-RU" sz="2400" smtClean="0"/>
              <a:t>Начиная со средней группы, для конструирования используют плоды каштана, шишки сосны, ели, ольховую скорлупу, кору, ветки, солому, желуди, семена клена и др. Особенность изготовления игрушек из природного материала состоит в том, что используется его естественная форма. Этот вид конструирования ближе всего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/>
              <a:t>    к изобразительной деятельности.</a:t>
            </a:r>
          </a:p>
        </p:txBody>
      </p:sp>
      <p:pic>
        <p:nvPicPr>
          <p:cNvPr id="9220" name="Picture 5" descr="C:\Documents and Settings\Admin\Рабочий стол\фото нов\дети\101MSDCF\DSC03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57813" y="1500188"/>
            <a:ext cx="3536950" cy="4714875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921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Природный материал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D:\конструирование\CIMG2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D:\конструирование\CIMG2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192021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D:\конструирование\CIMG2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24744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D:\конструирование\CIMG25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068960"/>
            <a:ext cx="1800200" cy="135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D:\конструирование\CIMG26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124744"/>
            <a:ext cx="1896210" cy="1422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7" descr="D:\конструирование\CIMG25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140968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D:\конструирование\CIMG26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941168"/>
            <a:ext cx="1944216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Picture 9" descr="D:\конструирование\CIMG2582 -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4941168"/>
            <a:ext cx="1944216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 descr="D:\конструирование\CIMG25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941168"/>
            <a:ext cx="1968218" cy="1476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6" name="Picture 12" descr="D:\конструирование\CIMG2634 - коп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4869160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7" name="Picture 13" descr="D:\конструирование\53w640h698zc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3212976"/>
            <a:ext cx="1944216" cy="1297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конструирование\65427345_Risunok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261011" cy="23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конструирование\podelky_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259228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D:\конструирование\anya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4"/>
            <a:ext cx="23762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D:\конструирование\2666025.9343899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09120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D:\конструирование\CIMG26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81128"/>
            <a:ext cx="2731972" cy="204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конструирование\image_161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140968"/>
            <a:ext cx="2816901" cy="238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Бросовый материал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3" name="Picture 3" descr="D:\конструирование\CIMG2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конструирование\CIMG2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5024"/>
            <a:ext cx="1783360" cy="133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D:\конструирование\CIMG2584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700808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D:\конструирование\CIMG2637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89040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D:\конструирование\CIMG26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908720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D:\конструирование\CIMG25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797152"/>
            <a:ext cx="1800201" cy="1350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D:\конструирование\CIMG25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1700808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1" name="Picture 11" descr="D:\конструирование\CIMG2580 -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5085184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2" name="Picture 12" descr="D:\конструирование\abcb7c668a3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2420888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3" name="Picture 13" descr="D:\конструирование\CIMG262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5013176"/>
            <a:ext cx="1800200" cy="135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274638"/>
            <a:ext cx="72008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конструирование\687474703a2f2f7777772e736f6c6e7573686b692e72752f696d616765732f746f79732f3037372e6a7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04664"/>
            <a:ext cx="1242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конструирование\1364049943_0458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4664"/>
            <a:ext cx="1192997" cy="1440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конструирование\christmas-craft-ideas-toiltet-paper-ro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492896"/>
            <a:ext cx="194421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конструирование\0p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04664"/>
            <a:ext cx="172819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D:\конструирование\112891665_large_IMG_85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81128"/>
            <a:ext cx="2016224" cy="1562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D:\конструирование\s63028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1152128" cy="163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1" name="Picture 9" descr="D:\конструирование\Mashinki_iz_butyl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04664"/>
            <a:ext cx="1857370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D:\конструирование\tejesau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653136"/>
            <a:ext cx="1765504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 descr="D:\конструирование\d0a8ad5d5bd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2420888"/>
            <a:ext cx="1824203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D:\конструирование\kukl_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4581128"/>
            <a:ext cx="1793776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5" name="Picture 13" descr="D:\конструирование\Modelos-A-VIDA-NA-FAZENDA-36.138532226649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4653136"/>
            <a:ext cx="1865784" cy="1489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phpThumb_generated_thumbnailjp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2420888"/>
            <a:ext cx="187220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конструирование\e44fdcffd71f34e181f937d19a32c0376255640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4008" y="2492896"/>
            <a:ext cx="187220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Формы организации обучения детскому конструированию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9530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образцу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sz="2000" dirty="0" smtClean="0"/>
              <a:t>Первый и наиболее элементарный вид конструирования.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</a:rPr>
              <a:t>Взрослый предлагает ребенку поставить кубики так, как они стоят у него, в той же последовательности(цвет и форма).</a:t>
            </a:r>
            <a:endParaRPr lang="ru-RU" sz="2000" dirty="0">
              <a:solidFill>
                <a:prstClr val="black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/>
              <a:t>Такая деятельность требует от ребенка внимания, сосредоточенности и умения «действовать по образцу».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endParaRPr lang="ru-RU" dirty="0" smtClean="0"/>
          </a:p>
        </p:txBody>
      </p:sp>
      <p:pic>
        <p:nvPicPr>
          <p:cNvPr id="9220" name="Picture 6" descr="C:\Documents and Settings\Admin\Рабочий стол\фото нов\дети\101MSDCF\DSC033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2925" y="1557338"/>
            <a:ext cx="3597275" cy="4800600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85875"/>
            <a:ext cx="4071937" cy="5068888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условиям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   В этом случае ребенок начинает строить свою конструкцию не на основе образца, а на основе условий, которые выдвинуты задачами игры или взрослым.</a:t>
            </a:r>
          </a:p>
        </p:txBody>
      </p:sp>
      <p:pic>
        <p:nvPicPr>
          <p:cNvPr id="11267" name="Picture 6" descr="C:\Documents and Settings\Admin\Рабочий стол\фото нов\дети\101MSDCF\DSC03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00563" y="620713"/>
            <a:ext cx="4265612" cy="5688012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7993063" cy="59912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altLang="ru-RU" dirty="0" smtClean="0"/>
              <a:t>              </a:t>
            </a:r>
            <a:r>
              <a:rPr lang="ru-RU" altLang="ru-RU" sz="2400" dirty="0" smtClean="0"/>
              <a:t>Термин </a:t>
            </a:r>
            <a:r>
              <a:rPr lang="ru-RU" altLang="ru-RU" sz="2400" b="1" dirty="0" smtClean="0"/>
              <a:t>«конструирование» </a:t>
            </a:r>
            <a:r>
              <a:rPr lang="ru-RU" altLang="ru-RU" sz="2400" dirty="0" smtClean="0">
                <a:solidFill>
                  <a:srgbClr val="000000"/>
                </a:solidFill>
              </a:rPr>
              <a:t>(от латинского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construo</a:t>
            </a:r>
            <a:r>
              <a:rPr lang="ru-RU" altLang="ru-RU" sz="2400" dirty="0" smtClean="0">
                <a:solidFill>
                  <a:srgbClr val="000000"/>
                </a:solidFill>
              </a:rPr>
              <a:t> строю, создаю) </a:t>
            </a:r>
            <a:r>
              <a:rPr lang="ru-RU" altLang="ru-RU" sz="2400" dirty="0" smtClean="0"/>
              <a:t>означает создание модели, построение, приведение в определенный порядок и взаимоотношение различных предметов, частей, элементов.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/>
              <a:t>             Конструирование  относится к </a:t>
            </a:r>
            <a:r>
              <a:rPr lang="ru-RU" altLang="ru-RU" sz="2400" b="1" i="1" dirty="0" smtClean="0"/>
              <a:t>продуктивным видам деятельности</a:t>
            </a:r>
            <a:r>
              <a:rPr lang="ru-RU" altLang="ru-RU" sz="2400" dirty="0" smtClean="0"/>
              <a:t>, поскольку направлено на получение определённого продукта,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</a:rPr>
              <a:t>как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</a:rPr>
              <a:t>реально </a:t>
            </a:r>
            <a:r>
              <a:rPr lang="ru-RU" altLang="ru-RU" sz="2400" dirty="0">
                <a:solidFill>
                  <a:prstClr val="black"/>
                </a:solidFill>
              </a:rPr>
              <a:t>существующих , так и придуманных самими детьми объектов.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altLang="ru-RU" sz="2400" dirty="0" smtClean="0"/>
              <a:t>          Под детским конструированием принято понимать создание разнообразных  построек из строительного материала, изготовление поделок и игрушек из бумаги, картона, дерева и других материалов.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143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000125"/>
            <a:ext cx="4429125" cy="5354638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простейшим чертежам и наглядным схемам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Это вид конструирования, в котором  из деталей строительного материала воссоздаются внешние и отдельные функциональные особенности реальных объектов.</a:t>
            </a:r>
          </a:p>
        </p:txBody>
      </p:sp>
      <p:pic>
        <p:nvPicPr>
          <p:cNvPr id="10244" name="Picture 5" descr="C:\Documents and Settings\Admin\Рабочий стол\фото нов\дети\101MSDCF\DSC033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2113" y="476250"/>
            <a:ext cx="4294187" cy="3221038"/>
          </a:xfrm>
          <a:noFill/>
        </p:spPr>
      </p:pic>
      <p:pic>
        <p:nvPicPr>
          <p:cNvPr id="10245" name="Picture 5" descr="C:\Documents and Settings\Admin\Рабочий стол\фото нов\дети\101MSDCF\DSC03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41738"/>
            <a:ext cx="364331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571500" y="500063"/>
            <a:ext cx="4357688" cy="6357937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замыслу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         Здесь ничто не ограничивает фантазии ребенка и самого строительного материала. Этого типа конструирования обычно требует игра. Дети стремятся сделать такую постройку, чтобы она соответствовала замыслу игры. 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12291" name="Picture 7" descr="C:\Documents and Settings\Admin\Рабочий стол\фото нов\дети\101MSDCF\DSC032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2063" y="3554413"/>
            <a:ext cx="3357562" cy="2517775"/>
          </a:xfrm>
          <a:noFill/>
        </p:spPr>
      </p:pic>
      <p:pic>
        <p:nvPicPr>
          <p:cNvPr id="12292" name="Picture 2" descr="C:\Documents and Settings\Admin\Рабочий стол\фото нов\дети\101MSDCF\DSC03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71500"/>
            <a:ext cx="33480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805862" cy="1095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задачи педагогической работы с детьми по конструированию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827088" y="1428750"/>
            <a:ext cx="7743825" cy="714375"/>
          </a:xfrm>
        </p:spPr>
        <p:txBody>
          <a:bodyPr/>
          <a:lstStyle/>
          <a:p>
            <a:pPr algn="ctr" eaLnBrk="1" hangingPunct="1"/>
            <a:r>
              <a:rPr lang="ru-RU" altLang="ru-RU" sz="3600" i="1" smtClean="0">
                <a:solidFill>
                  <a:srgbClr val="33CC33"/>
                </a:solidFill>
              </a:rPr>
              <a:t>1  младшая группа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8313" y="2143125"/>
            <a:ext cx="8281987" cy="4500563"/>
          </a:xfrm>
        </p:spPr>
        <p:txBody>
          <a:bodyPr/>
          <a:lstStyle/>
          <a:p>
            <a:r>
              <a:rPr lang="ru-RU" altLang="ru-RU" sz="2000" smtClean="0"/>
              <a:t>В играх с настольным и напольным строительным материалом, продолжать знакомить детей с деталями (кубик, кирпичик, трехгранная призма, пластина, цилиндр), с вариантами расположения строительных форм на плоскости.</a:t>
            </a:r>
          </a:p>
          <a:p>
            <a:r>
              <a:rPr lang="ru-RU" altLang="ru-RU" sz="2000" smtClean="0"/>
              <a:t>Продолжать учить детей сооружать элементарные постройки по образцу поддерживать желание что-то строить самостоятельно.</a:t>
            </a:r>
          </a:p>
          <a:p>
            <a:r>
              <a:rPr lang="ru-RU" altLang="ru-RU" sz="2000" smtClean="0"/>
              <a:t>Способствовать развитию пространственных соотношений.</a:t>
            </a:r>
          </a:p>
          <a:p>
            <a:r>
              <a:rPr lang="ru-RU" altLang="ru-RU" sz="2000" smtClean="0"/>
              <a:t>Учить пользоваться дополнительными сюжетными игрушками, соразмерными масштабам построек (маленькие машинки для маленьких гаражей и т.п.).</a:t>
            </a:r>
          </a:p>
          <a:p>
            <a:r>
              <a:rPr lang="ru-RU" altLang="ru-RU" sz="2000" smtClean="0"/>
              <a:t>Знакомить детей с простейшими пластмассовыми конструкторами.</a:t>
            </a:r>
          </a:p>
          <a:p>
            <a:r>
              <a:rPr lang="ru-RU" altLang="ru-RU" sz="2000" smtClean="0"/>
              <a:t>Совместно с взрослым конструировать башенки, домики, машины.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allAtOnce"/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85750"/>
            <a:ext cx="7429500" cy="85725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2  младшая группа</a:t>
            </a:r>
            <a:endParaRPr lang="ru-RU" dirty="0">
              <a:latin typeface="+mn-lt"/>
            </a:endParaRPr>
          </a:p>
        </p:txBody>
      </p:sp>
      <p:sp>
        <p:nvSpPr>
          <p:cNvPr id="14339" name="Содержимое 7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</p:spPr>
        <p:txBody>
          <a:bodyPr/>
          <a:lstStyle/>
          <a:p>
            <a:r>
              <a:rPr lang="ru-RU" altLang="ru-RU" sz="2000" smtClean="0"/>
              <a:t>Подводить детей к простейшему анализу созданных построек.</a:t>
            </a:r>
          </a:p>
          <a:p>
            <a:r>
              <a:rPr lang="ru-RU" altLang="ru-RU" sz="2000" smtClean="0"/>
              <a:t>Совершенствовать конструктивные умения.</a:t>
            </a:r>
          </a:p>
          <a:p>
            <a:r>
              <a:rPr lang="ru-RU" altLang="ru-RU" sz="2000" smtClean="0"/>
              <a:t>Закреплять умения различать, называть и использовать основные строительные детали (кубики, кирпичики, трехгранные призмы, пластины, цилиндры), сооружать новые постройки, используя  полученные ранее умения (накладывание, приставление, прикладывание).</a:t>
            </a:r>
          </a:p>
          <a:p>
            <a:r>
              <a:rPr lang="ru-RU" altLang="ru-RU" sz="2000" smtClean="0"/>
              <a:t>Учить располагать кирпичики, пластины вертикально, ставить их плотно друг к другу, на определенном расстоянии.</a:t>
            </a:r>
          </a:p>
          <a:p>
            <a:r>
              <a:rPr lang="ru-RU" altLang="ru-RU" sz="2000" smtClean="0"/>
              <a:t>Изменять постройки двумя способами: заменяя одни детали другими или надстраивая их в высоту, длину.</a:t>
            </a:r>
          </a:p>
          <a:p>
            <a:r>
              <a:rPr lang="ru-RU" altLang="ru-RU" sz="2000" smtClean="0"/>
              <a:t>Развивать желание сооружать постройки по собственному замыслу; продолжать учить детей обыгрывать постройки. </a:t>
            </a:r>
          </a:p>
          <a:p>
            <a:r>
              <a:rPr lang="ru-RU" altLang="ru-RU" sz="2000" smtClean="0"/>
              <a:t>Вызывать чувство радости при удавшейся постройке.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33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Текст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Средняя  группа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>
          <a:xfrm>
            <a:off x="214313" y="1214438"/>
            <a:ext cx="8715375" cy="54292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Продолжать развивать у детей способность различать и называть строительные детали (куб, пластина, кирпичик, брусок), учить использовать их с учетом конструктивных свойств (устойчивость, форма, величина). Развивать умение устанавливать ассоциативные связи, предлагая вспомнить, какие похожие сооружения дети видели.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Развивать умение  анализировать образец постройки: выделять основные части и различать и соотносить их по величине и форме, устанавливать пространственное расположение этих частей относительно друг друга (в домах - стены, вверху - перекрытие, крыша; в автомобиле - кабина, кузов и т. д.).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Развивать умение  самостоятельно измерять постройки (по высоте, длине и ширине), соблюдать заданный воспитателем принцип конструкции («Построй такой же домик, но высокий»).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Учить сооружать постройки из крупного и мелкого строительного материала, использовать детали разного цвета.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Обучать конструированию из бумаги: сгибать прямоугольный лист бумаги пополам, совмещая стороны и углы (альбом, флажки для украшения участка, поздравительная открытка), приклеивать к основной форме детали (к дому - окна, двери, трубу; к автобусу - колеса; к стулу — спинку).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Приобщать детей к изготовлению поделок из природного материала: коры, веток, листьев, шишек, каштанов, ореховой скорлупы, соломы (лодочки, ежики и т. д.). Использовать для закрепления частей клей, пластилин. Применять в поделках катушки, коробки разной величины и другие предметы.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Старшая группа</a:t>
            </a:r>
            <a:endParaRPr lang="ru-RU" sz="3600" dirty="0">
              <a:latin typeface="+mn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r>
              <a:rPr lang="ru-RU" altLang="ru-RU" sz="2000" smtClean="0"/>
              <a:t>Продолжать развивать умение устанавливать связи между создаваемыми постройками и  объектами окружающего мира.</a:t>
            </a:r>
          </a:p>
          <a:p>
            <a:r>
              <a:rPr lang="ru-RU" altLang="ru-RU" sz="2000" smtClean="0"/>
              <a:t>Закреплять умения выделять основные части и характерные детали конструкций.</a:t>
            </a:r>
          </a:p>
          <a:p>
            <a:r>
              <a:rPr lang="ru-RU" altLang="ru-RU" sz="2000" smtClean="0"/>
              <a:t>Знакомить с новыми деталями: разнообразными по форме и величине пластинами, брусками, цилиндрами, конусами. Закреплять умение заменять одни детали другими.</a:t>
            </a:r>
          </a:p>
          <a:p>
            <a:r>
              <a:rPr lang="ru-RU" altLang="ru-RU" sz="2000" smtClean="0"/>
              <a:t>Формировать умение создавать различные по величине и конструкции постройки одного и того же объекта.</a:t>
            </a:r>
          </a:p>
          <a:p>
            <a:r>
              <a:rPr lang="ru-RU" altLang="ru-RU" sz="2000" smtClean="0"/>
              <a:t>Закреплять умение строить по рисунку, самостоятельно подбирать необходимый строительный материал.</a:t>
            </a:r>
          </a:p>
          <a:p>
            <a:r>
              <a:rPr lang="ru-RU" altLang="ru-RU" sz="2000" smtClean="0"/>
              <a:t>Продолжать развивать умение работать коллективно, объединять свои поделки в соответствии с общим замыслом, договариваться, кто какую часть работы будет выполнять; помогать друг другу при необходимости.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Текст 3"/>
          <p:cNvSpPr>
            <a:spLocks/>
          </p:cNvSpPr>
          <p:nvPr/>
        </p:nvSpPr>
        <p:spPr bwMode="auto">
          <a:xfrm>
            <a:off x="285750" y="214313"/>
            <a:ext cx="84121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4400" b="1" i="1" dirty="0">
                <a:solidFill>
                  <a:srgbClr val="33CC33"/>
                </a:solidFill>
              </a:rPr>
              <a:t/>
            </a:r>
            <a:br>
              <a:rPr lang="ru-RU" sz="4400" b="1" i="1" dirty="0">
                <a:solidFill>
                  <a:srgbClr val="33CC33"/>
                </a:solidFill>
              </a:rPr>
            </a:br>
            <a:r>
              <a:rPr lang="ru-RU" sz="4400" b="1" i="1" dirty="0">
                <a:solidFill>
                  <a:srgbClr val="33CC33"/>
                </a:solidFill>
                <a:latin typeface="+mn-lt"/>
              </a:rPr>
              <a:t>П</a:t>
            </a:r>
            <a:r>
              <a:rPr lang="ru-RU" sz="3600" b="1" i="1" dirty="0">
                <a:solidFill>
                  <a:srgbClr val="33CC33"/>
                </a:solidFill>
                <a:latin typeface="+mn-lt"/>
              </a:rPr>
              <a:t>одготовительная  к школе группа</a:t>
            </a:r>
            <a:endParaRPr lang="ru-RU" sz="4400" b="1" i="1" dirty="0">
              <a:solidFill>
                <a:srgbClr val="33CC33"/>
              </a:solidFill>
            </a:endParaRPr>
          </a:p>
        </p:txBody>
      </p:sp>
      <p:sp>
        <p:nvSpPr>
          <p:cNvPr id="6" name="Содержимое 5"/>
          <p:cNvSpPr>
            <a:spLocks/>
          </p:cNvSpPr>
          <p:nvPr/>
        </p:nvSpPr>
        <p:spPr bwMode="auto">
          <a:xfrm>
            <a:off x="214313" y="1071563"/>
            <a:ext cx="87153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Формировать интерес к разнообразным зданиям и сооружениям (жилые дома, театры, дворцы, фермы и другие). Поощрять желание передавать их особенности в конструктивной деятельности.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видеть конструкцию предмета и анализировать ее основные части, устанавливать функциональное назначение каждой из них, определять соответствие форм, размеров, местоположения этих частей тем условиям, в которых конструкция будет использоваться.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детей на основе анализа сооружений, предметов, самостоятельно находить отдельные конструктивные решения.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Закреплять навыки коллективной работы - умение распределять обязанности, планировать процесс изготовления предмета, работать в соответствии с общим замыслом, не мешая друг другу.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детей сооружать различные конструкции одного и того же объекта в соответствии с разными условиями их использования (мост для пешеходов, мост для транспорта), определять, какие детали более всего подходят для постройки, как их целесообразнее скомбинировать, продолжать развивать умение планировать процесс возведения постройки.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Продолжать учить сооружать постройки, объединенные одним содержанием (улица, машины, дома).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Познакомить с разнообразными пластмассовыми конструкторами. Учить создавать различные модели (здания, самолеты, поезда и т. д.) по рисунку, по словесной инструкции воспитателя, по собственному замыслу.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allAtOnce"/>
      <p:bldP spid="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357313"/>
          </a:xfrm>
        </p:spPr>
        <p:txBody>
          <a:bodyPr/>
          <a:lstStyle/>
          <a:p>
            <a:pPr algn="ctr">
              <a:defRPr/>
            </a:pP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Значение конструирования в развитии  дошкольника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smtClean="0"/>
              <a:t>Конструированию отводится значительное место в работе с детьми всех возрастных групп, так как оно обладает чрезвычайно широкими возможностями для умственного, нравственного, эстетического, трудового воспитания.</a:t>
            </a:r>
            <a:br>
              <a:rPr lang="ru-RU" altLang="ru-RU" sz="2400" smtClean="0"/>
            </a:br>
            <a:r>
              <a:rPr lang="ru-RU" altLang="ru-RU" sz="2400" smtClean="0"/>
              <a:t>На занятиях конструированием осуществляется развитие сенсорных и мыслительных способностей детей. Важно, что мышление детей в процессе конструктивной деятельности имеет практическую направленность и носит творческий характера. При обучении детей конструированию развивается планирующая мыслительная деятельность, что является важным фактором при формировании учебной деятельности</a:t>
            </a:r>
            <a:r>
              <a:rPr lang="ru-RU" altLang="ru-RU" sz="3200" smtClean="0"/>
              <a:t>.  </a:t>
            </a:r>
            <a:endParaRPr lang="ru-RU" altLang="ru-RU" sz="2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ЛИТЕРАТУРА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 flipH="1">
            <a:off x="9143999" y="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33" name="Picture 9" descr="D:\CIMG2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1259632" cy="1908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D:\CIMG2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763688" y="1340768"/>
            <a:ext cx="1296144" cy="1946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7" name="Picture 13" descr="D:\CIMG2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60648"/>
            <a:ext cx="1178645" cy="194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D:\CIMG26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81128"/>
            <a:ext cx="1179743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1" name="Picture 17" descr="D:\CIMG26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124744"/>
            <a:ext cx="1368152" cy="2057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2" name="Picture 18" descr="D:\CIMG26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204864"/>
            <a:ext cx="1517418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9" name="Picture 15" descr="D:\CIMG26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077072"/>
            <a:ext cx="1368152" cy="1953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D:\CIMG26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3068960"/>
            <a:ext cx="1328515" cy="2028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3" name="Picture 19" descr="D:\CIMG267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581128"/>
            <a:ext cx="123900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D:\CIMG268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2204864"/>
            <a:ext cx="1493615" cy="2110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4" name="Picture 20" descr="D:\CIMG267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4005064"/>
            <a:ext cx="140069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D:\CIMG268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3068960"/>
            <a:ext cx="1368152" cy="1923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Типы конструирования</a:t>
            </a:r>
            <a:endParaRPr lang="ru-RU" sz="3600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569325" cy="5445125"/>
          </a:xfrm>
        </p:spPr>
        <p:txBody>
          <a:bodyPr/>
          <a:lstStyle/>
          <a:p>
            <a:pPr algn="ctr"/>
            <a:r>
              <a:rPr lang="ru-RU" altLang="ru-RU" smtClean="0"/>
              <a:t>Выделяют два типа конструирования: </a:t>
            </a:r>
            <a:r>
              <a:rPr lang="ru-RU" altLang="ru-RU" b="1" i="1" smtClean="0"/>
              <a:t>техническое и художественное.</a:t>
            </a:r>
          </a:p>
          <a:p>
            <a:pPr algn="ctr"/>
            <a:r>
              <a:rPr lang="ru-RU" altLang="ru-RU" sz="2000" smtClean="0"/>
              <a:t>В </a:t>
            </a:r>
            <a:r>
              <a:rPr lang="ru-RU" altLang="ru-RU" sz="2000" i="1" u="sng" smtClean="0"/>
              <a:t>техническом</a:t>
            </a:r>
            <a:r>
              <a:rPr lang="ru-RU" altLang="ru-RU" sz="2000" smtClean="0"/>
              <a:t> конструировании  дети  отображают реально существующие объекты, а также придумывают поделки по ассоциации  образами из сказок, фильмов.</a:t>
            </a:r>
          </a:p>
          <a:p>
            <a:pPr algn="ctr"/>
            <a:r>
              <a:rPr lang="ru-RU" altLang="ru-RU" sz="2000" smtClean="0"/>
              <a:t>К  техническому типу конструкторской  деятельности относят: конструирование из строительного материала; конструирование из деталей конструктора, имеющих разные способы крепления;   конструирование из крупногабаритных модульных блоков. </a:t>
            </a:r>
          </a:p>
          <a:p>
            <a:pPr algn="ctr"/>
            <a:r>
              <a:rPr lang="ru-RU" altLang="ru-RU" sz="2000" smtClean="0">
                <a:solidFill>
                  <a:srgbClr val="000000"/>
                </a:solidFill>
              </a:rPr>
              <a:t>В </a:t>
            </a:r>
            <a:r>
              <a:rPr lang="ru-RU" altLang="ru-RU" sz="2000" i="1" u="sng" smtClean="0">
                <a:solidFill>
                  <a:srgbClr val="000000"/>
                </a:solidFill>
              </a:rPr>
              <a:t>художественном</a:t>
            </a:r>
            <a:r>
              <a:rPr lang="ru-RU" altLang="ru-RU" sz="2000" u="sng" smtClean="0">
                <a:solidFill>
                  <a:srgbClr val="000000"/>
                </a:solidFill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</a:rPr>
              <a:t> конструировании дети, создавая образы, не только отображают их структуру, сколько выражают своё отношение к ним, передают их характер, пользуясь цветом, формой.</a:t>
            </a:r>
          </a:p>
          <a:p>
            <a:pPr algn="ctr"/>
            <a:r>
              <a:rPr lang="ru-RU" altLang="ru-RU" sz="2000" smtClean="0">
                <a:solidFill>
                  <a:srgbClr val="000000"/>
                </a:solidFill>
              </a:rPr>
              <a:t>К художественному типу конструирования относятся </a:t>
            </a:r>
            <a:r>
              <a:rPr lang="ru-RU" altLang="ru-RU" sz="2000" i="1" smtClean="0">
                <a:solidFill>
                  <a:srgbClr val="000000"/>
                </a:solidFill>
              </a:rPr>
              <a:t>конструирование из бумаги и конструирование из природного материала</a:t>
            </a:r>
            <a:r>
              <a:rPr lang="ru-RU" altLang="ru-RU" sz="2000" smtClean="0">
                <a:solidFill>
                  <a:srgbClr val="000000"/>
                </a:solidFill>
              </a:rPr>
              <a:t>.</a:t>
            </a:r>
          </a:p>
          <a:p>
            <a:pPr algn="ctr"/>
            <a:endParaRPr lang="ru-RU" alt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Материал для конструирования</a:t>
            </a:r>
            <a:endParaRPr lang="ru-RU" sz="36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38"/>
            <a:ext cx="4714875" cy="5643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   Конструирование из строительных материалов. </a:t>
            </a:r>
          </a:p>
          <a:p>
            <a:pPr>
              <a:buFont typeface="Wingdings 2" pitchFamily="18" charset="2"/>
              <a:buNone/>
            </a:pPr>
            <a:r>
              <a:rPr lang="ru-RU" altLang="ru-RU" sz="2400" smtClean="0"/>
              <a:t>  Основным материалом для конструирования, с которого и начинается знакомство малыша с этим видом деятельности, является конструктор. Как правило, это деревянный или пластмассовый набор для конструирования, состоящий из различных геометрических фигур (пластин, кубиков, призм, цилиндров разных размеров и цветов).</a:t>
            </a:r>
          </a:p>
          <a:p>
            <a:r>
              <a:rPr lang="ru-RU" altLang="ru-RU" sz="240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7172" name="Picture 5" descr="C:\Documents and Settings\Admin\Рабочий стол\фото нов\дети\101MSDCF\DSC033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4875" y="1143000"/>
            <a:ext cx="2786063" cy="2089150"/>
          </a:xfrm>
          <a:noFill/>
        </p:spPr>
      </p:pic>
      <p:pic>
        <p:nvPicPr>
          <p:cNvPr id="7173" name="Picture 5" descr="C:\Documents and Settings\Admin\Рабочий стол\фото нов\дети\101MSDCF\DSC033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357563"/>
            <a:ext cx="239395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конструирование\1375706673_Мягкий игровой набор Юный Архитект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952328" cy="2214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D:\конструирование\061_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972227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D:\конструирование\5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365104"/>
            <a:ext cx="2842068" cy="2302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9" descr="D:\конструирование\Polikarpov_ru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348880"/>
            <a:ext cx="2959444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D:\конструирование\Konstruirovan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4936" y="404664"/>
            <a:ext cx="3077394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конструирование\CIMG2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348880"/>
            <a:ext cx="288032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Конструкторы с разными видами крепления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3" name="Picture 1" descr="D:\конструирование\CIMG2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2472275" cy="1854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D:\конструирование\CIMG2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D:\конструирование\CIMG2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77072"/>
            <a:ext cx="2592288" cy="1860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D:\конструирование\CIMG2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571" y="1772816"/>
            <a:ext cx="22082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конструирование\CIMG25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810748"/>
            <a:ext cx="2304256" cy="176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our-causes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 flipH="1">
            <a:off x="3823156" y="1585555"/>
            <a:ext cx="171371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274638"/>
            <a:ext cx="288032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5602" name="Picture 2" descr="D:\конструирование\LG55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2258348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D:\конструирование\8cd30a1f8d0f4d83d63b88cde108c30c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2604289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конструирование\C26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20888"/>
            <a:ext cx="2395338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конструирование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25144"/>
            <a:ext cx="2412993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конструирование\CIMG25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25144"/>
            <a:ext cx="2400267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D:\конструирование\376122-700x7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60648"/>
            <a:ext cx="216024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D:\d3f152993b6eb9627420d9fb285196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941168"/>
            <a:ext cx="2444553" cy="165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 descr="D:\5932.5.big_en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2564904"/>
            <a:ext cx="2132856" cy="17477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D:\конструирование\eb37d8b239601d207385162388cf0b2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2780928"/>
            <a:ext cx="2304256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Крупногабаритные конструкторы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1" name="Picture 3" descr="D:\конструирование\29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6"/>
            <a:ext cx="1872208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D:\конструирование\8c8943af70f5facd_1800x800q80.v1318590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97152"/>
            <a:ext cx="2088232" cy="1567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 descr="D:\конструирование\import_files_82_8205a84904e911e181e10022155685ce_0cdfec920a5711e38edd00259069d4e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2232248" cy="2594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конструирование\mk-1.20.07.00_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068960"/>
            <a:ext cx="1944216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конструирование\CIMG25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21088"/>
            <a:ext cx="2808312" cy="208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:\конструирование\CIMG26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365104"/>
            <a:ext cx="2832315" cy="212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D:\конструирование\CIMG25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268760"/>
            <a:ext cx="1913584" cy="2551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764704"/>
            <a:ext cx="82352" cy="6529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8" descr="D:\конструирование\ot-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8"/>
            <a:ext cx="1584176" cy="179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D:\конструирование\1616201142163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60157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D:\конструирование\00a96dea-d4ec-11e2-9251-0015179e3e7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20888"/>
            <a:ext cx="2808312" cy="2089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0" descr="D:\конструирование\4c82129368192b38386a66f1eb7c3f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93096"/>
            <a:ext cx="2592288" cy="218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9" descr="D:\конструирование\Крупногабаритный МФК ф1 Зам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332656"/>
            <a:ext cx="2448271" cy="2376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D:\конструирование\2414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93096"/>
            <a:ext cx="2664296" cy="230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D:\конструирование\51a28da6c04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869160"/>
            <a:ext cx="159920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3.2|22.5|13.2|8.5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13.1|17.7|10.2|12.6|24.8|7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1254</TotalTime>
  <Words>1330</Words>
  <Application>Microsoft Office PowerPoint</Application>
  <PresentationFormat>Экран (4:3)</PresentationFormat>
  <Paragraphs>82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Типы конструирования</vt:lpstr>
      <vt:lpstr>    Материал для конструирования</vt:lpstr>
      <vt:lpstr>Слайд 5</vt:lpstr>
      <vt:lpstr>Конструкторы с разными видами крепления</vt:lpstr>
      <vt:lpstr>Слайд 7</vt:lpstr>
      <vt:lpstr>Крупногабаритные конструкторы</vt:lpstr>
      <vt:lpstr>Слайд 9</vt:lpstr>
      <vt:lpstr>Конструирование из бумаги и дополнительных материалов. </vt:lpstr>
      <vt:lpstr>Бумага</vt:lpstr>
      <vt:lpstr>Слайд 12</vt:lpstr>
      <vt:lpstr>Конструирование из природного материала. </vt:lpstr>
      <vt:lpstr>Природный материал</vt:lpstr>
      <vt:lpstr>Слайд 15</vt:lpstr>
      <vt:lpstr>Бросовый материал</vt:lpstr>
      <vt:lpstr>Слайд 17</vt:lpstr>
      <vt:lpstr>           Формы организации обучения детскому конструированию</vt:lpstr>
      <vt:lpstr>Слайд 19</vt:lpstr>
      <vt:lpstr>           </vt:lpstr>
      <vt:lpstr>Слайд 21</vt:lpstr>
      <vt:lpstr>Основные задачи педагогической работы с детьми по конструированию</vt:lpstr>
      <vt:lpstr>2  младшая группа</vt:lpstr>
      <vt:lpstr>Средняя  группа</vt:lpstr>
      <vt:lpstr>Старшая группа</vt:lpstr>
      <vt:lpstr>Слайд 26</vt:lpstr>
      <vt:lpstr>Значение конструирования в развитии  дошкольника </vt:lpstr>
      <vt:lpstr>ЛИТЕРАТУРА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Люда</cp:lastModifiedBy>
  <cp:revision>126</cp:revision>
  <dcterms:created xsi:type="dcterms:W3CDTF">2009-02-12T09:40:02Z</dcterms:created>
  <dcterms:modified xsi:type="dcterms:W3CDTF">2019-03-05T13:39:11Z</dcterms:modified>
</cp:coreProperties>
</file>