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371" r:id="rId4"/>
    <p:sldId id="375" r:id="rId5"/>
    <p:sldId id="378" r:id="rId6"/>
    <p:sldId id="380" r:id="rId7"/>
    <p:sldId id="382" r:id="rId8"/>
    <p:sldId id="384" r:id="rId9"/>
    <p:sldId id="386" r:id="rId10"/>
    <p:sldId id="388" r:id="rId11"/>
    <p:sldId id="390" r:id="rId12"/>
    <p:sldId id="392" r:id="rId13"/>
    <p:sldId id="394" r:id="rId14"/>
    <p:sldId id="396" r:id="rId15"/>
    <p:sldId id="398" r:id="rId16"/>
    <p:sldId id="400" r:id="rId17"/>
    <p:sldId id="402" r:id="rId18"/>
    <p:sldId id="404" r:id="rId19"/>
    <p:sldId id="406" r:id="rId20"/>
    <p:sldId id="408" r:id="rId21"/>
    <p:sldId id="410" r:id="rId22"/>
    <p:sldId id="412" r:id="rId23"/>
    <p:sldId id="414" r:id="rId24"/>
    <p:sldId id="416" r:id="rId25"/>
    <p:sldId id="268"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85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0"/>
    <p:restoredTop sz="94590"/>
  </p:normalViewPr>
  <p:slideViewPr>
    <p:cSldViewPr snapToGrid="0" snapToObjects="1">
      <p:cViewPr>
        <p:scale>
          <a:sx n="88" d="100"/>
          <a:sy n="88" d="100"/>
        </p:scale>
        <p:origin x="204" y="6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1D621-EF0F-3D41-9F7D-941B8683E82A}" type="datetimeFigureOut">
              <a:rPr lang="ru-RU" smtClean="0"/>
              <a:pPr/>
              <a:t>26.01.2021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4EF15-122C-0F42-916D-513E0156C03D}" type="slidenum">
              <a:rPr lang="ru-RU" smtClean="0"/>
              <a:pPr/>
              <a:t>‹#›</a:t>
            </a:fld>
            <a:endParaRPr lang="ru-RU"/>
          </a:p>
        </p:txBody>
      </p:sp>
    </p:spTree>
    <p:extLst>
      <p:ext uri="{BB962C8B-B14F-4D97-AF65-F5344CB8AC3E}">
        <p14:creationId xmlns:p14="http://schemas.microsoft.com/office/powerpoint/2010/main" xmlns="" val="2838900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E605A86-6614-024B-9287-A34387F0541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324CCEC1-2829-C840-95C7-63CD90F7C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F4990668-0011-F24F-83D5-82C81438F7B4}"/>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BF904E02-B8C2-2448-A5A6-EEAEEFA71B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BC4C45F5-C2EE-2A4E-A2AF-3331B1902D4A}"/>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173080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65A33DA-BFD0-CE4F-9657-9F2E58342B3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F162DD93-EA3D-9B4A-B542-976B1DE78E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FE00BE0-26C7-044A-910D-FA72290E28C0}"/>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B8940877-32AE-6D41-A69D-4B79F18F92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B9A7B791-F1A9-ED4D-9111-B1CEB9DC72D8}"/>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353193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3F71A6-9FD1-DC46-99F5-4351192051B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46E51E30-3655-9941-B05C-938C11C1BE3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9A1715E-DEEC-8947-B3C8-1FF77FED2850}"/>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CA37625B-A817-A148-B8EF-9A0938D09C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986BEC85-2D75-AE40-97F2-E4DD52B1B11C}"/>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362071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F0F1F2B-FE70-0340-BF96-2ADEACA3F8D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0E89834F-F139-F74D-B13A-436E48D1BBA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3D0CBA7-2E1D-D14F-9C7B-6C44B7959288}"/>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C4D584A9-2B59-F74C-BB7F-6B5B3299665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B810CA24-A965-DC41-99C3-888664C2654D}"/>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111136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640A843-7FAA-D549-8091-3AD4B3CA41F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7897D6D3-B34D-1546-940A-B6DCA8C7B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DF050504-B7EA-9B46-8679-95DF4385E18B}"/>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D74663D3-F1F6-D94F-91DE-DFB2B5B711C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50FCB03B-3720-7446-8159-203A67C8AA84}"/>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15524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D55025C-6468-C440-A4CD-524AAEECB0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77E44B69-C3F4-D740-BFC0-0F5C772F562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0FFDB69-868B-F64F-B4F3-30BEC363770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396EBC07-460B-5245-9F4C-903207B4EB53}"/>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6" name="Нижний колонтитул 5">
            <a:extLst>
              <a:ext uri="{FF2B5EF4-FFF2-40B4-BE49-F238E27FC236}">
                <a16:creationId xmlns="" xmlns:a16="http://schemas.microsoft.com/office/drawing/2014/main" id="{A67C7F7F-0751-4F48-B364-E4A0A0C92B6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34ADFDC5-F53B-5843-8F3D-6EA5432DD840}"/>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1760161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A56A604-2D26-6148-B4EF-47FCCD54E56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4381FB4A-7BDC-CA4D-9294-59A38511A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94855A43-7306-2B46-B567-E7C986E04E2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B178DBDD-9AC9-6941-8815-99552F5097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DA33A539-78CB-234E-A8B1-A1E1D1F78C1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EFC786DA-BB72-5D46-A97D-14491AE7FCEF}"/>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8" name="Нижний колонтитул 7">
            <a:extLst>
              <a:ext uri="{FF2B5EF4-FFF2-40B4-BE49-F238E27FC236}">
                <a16:creationId xmlns="" xmlns:a16="http://schemas.microsoft.com/office/drawing/2014/main" id="{D27F319A-6D32-E04E-A648-2D504CC12A1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FAEDC288-9B8A-E446-896D-18B054352E6E}"/>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13357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A0CCAF8-1615-7E46-970E-8FBEEF1C199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9A6294E9-7B1D-C848-8D35-39C15927FABB}"/>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4" name="Нижний колонтитул 3">
            <a:extLst>
              <a:ext uri="{FF2B5EF4-FFF2-40B4-BE49-F238E27FC236}">
                <a16:creationId xmlns="" xmlns:a16="http://schemas.microsoft.com/office/drawing/2014/main" id="{E7F59465-5B13-9549-8F2E-A675876C823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0C931DB1-6461-1048-A9F3-55181F2F639C}"/>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379924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D2BF7671-12F2-BC4E-8E3C-B70C56E97944}"/>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3" name="Нижний колонтитул 2">
            <a:extLst>
              <a:ext uri="{FF2B5EF4-FFF2-40B4-BE49-F238E27FC236}">
                <a16:creationId xmlns="" xmlns:a16="http://schemas.microsoft.com/office/drawing/2014/main" id="{E72A0C9D-CCBB-154A-8042-69216D4A7ED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CBD6993E-F8EA-C040-B104-40D17EAE26C0}"/>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369337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740DE77-2594-8543-8D47-ACB47C79098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595EF875-2895-424B-AA50-AC013CEF4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24032232-E971-864B-B93C-E3742C27D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999C0D62-2FC3-B34E-98D1-397DAADB794C}"/>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6" name="Нижний колонтитул 5">
            <a:extLst>
              <a:ext uri="{FF2B5EF4-FFF2-40B4-BE49-F238E27FC236}">
                <a16:creationId xmlns="" xmlns:a16="http://schemas.microsoft.com/office/drawing/2014/main" id="{EFEFB983-C2DF-5347-A534-DB8B742955D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D58E0445-E058-7D49-ACAD-80EA6014EF72}"/>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56991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8D8B60-2264-DE48-A58C-39642D43F49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5168EF50-AF1A-4944-8C11-7856BE7BC2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5745C65D-85F2-5249-9C32-0B1BDB5A3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5D08697-DBBF-FC42-BC07-917FF6B8C47B}"/>
              </a:ext>
            </a:extLst>
          </p:cNvPr>
          <p:cNvSpPr>
            <a:spLocks noGrp="1"/>
          </p:cNvSpPr>
          <p:nvPr>
            <p:ph type="dt" sz="half" idx="10"/>
          </p:nvPr>
        </p:nvSpPr>
        <p:spPr/>
        <p:txBody>
          <a:bodyPr/>
          <a:lstStyle/>
          <a:p>
            <a:fld id="{83B549BE-BF60-3B42-9E8E-53EC88D4EEB7}" type="datetimeFigureOut">
              <a:rPr lang="ru-RU" smtClean="0"/>
              <a:pPr/>
              <a:t>26.01.2021</a:t>
            </a:fld>
            <a:endParaRPr lang="ru-RU"/>
          </a:p>
        </p:txBody>
      </p:sp>
      <p:sp>
        <p:nvSpPr>
          <p:cNvPr id="6" name="Нижний колонтитул 5">
            <a:extLst>
              <a:ext uri="{FF2B5EF4-FFF2-40B4-BE49-F238E27FC236}">
                <a16:creationId xmlns="" xmlns:a16="http://schemas.microsoft.com/office/drawing/2014/main" id="{2AD5310E-8F69-554E-8287-B0CAC2F1B01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D3EBB00D-78C0-4D4D-ABBC-FA8517B86E31}"/>
              </a:ext>
            </a:extLst>
          </p:cNvPr>
          <p:cNvSpPr>
            <a:spLocks noGrp="1"/>
          </p:cNvSpPr>
          <p:nvPr>
            <p:ph type="sldNum" sz="quarter" idx="12"/>
          </p:nvPr>
        </p:nvSpPr>
        <p:spPr/>
        <p:txBody>
          <a:body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416848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7DE6FAB-5F03-824D-9FC1-9345DD128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650080B-A641-FD4A-AE1C-FEB733498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60A3AE39-AE2E-324A-B4D1-54D04D01D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549BE-BF60-3B42-9E8E-53EC88D4EEB7}" type="datetimeFigureOut">
              <a:rPr lang="ru-RU" smtClean="0"/>
              <a:pPr/>
              <a:t>26.01.2021</a:t>
            </a:fld>
            <a:endParaRPr lang="ru-RU"/>
          </a:p>
        </p:txBody>
      </p:sp>
      <p:sp>
        <p:nvSpPr>
          <p:cNvPr id="5" name="Нижний колонтитул 4">
            <a:extLst>
              <a:ext uri="{FF2B5EF4-FFF2-40B4-BE49-F238E27FC236}">
                <a16:creationId xmlns="" xmlns:a16="http://schemas.microsoft.com/office/drawing/2014/main" id="{84FE837E-0E12-6E45-B441-178340E3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51F98560-0884-EF45-B1DB-FE9297343B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34B3-F29E-4442-A1CC-F619EE3BA05F}" type="slidenum">
              <a:rPr lang="ru-RU" smtClean="0"/>
              <a:pPr/>
              <a:t>‹#›</a:t>
            </a:fld>
            <a:endParaRPr lang="ru-RU"/>
          </a:p>
        </p:txBody>
      </p:sp>
    </p:spTree>
    <p:extLst>
      <p:ext uri="{BB962C8B-B14F-4D97-AF65-F5344CB8AC3E}">
        <p14:creationId xmlns:p14="http://schemas.microsoft.com/office/powerpoint/2010/main" xmlns="" val="4036789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file:///D:\&#1040;&#1043;&#1050;2019\_&#1053;&#1072;&#1087;&#1080;&#1089;&#1072;&#1085;&#1086;%20&#1083;&#1080;&#1095;&#1085;&#1086;\&#1044;&#1086;&#1082;&#1083;&#1072;&#1076;%20&#1085;&#1072;%20&#1088;&#1086;&#1089;&#1089;&#1080;&#1081;&#1089;&#1082;&#1086;-&#1082;&#1080;&#1090;&#1072;&#1081;&#1089;&#1082;&#1086;&#1081;%20&#1082;&#1086;&#1085;&#1092;&#1077;&#1088;&#1077;&#1085;&#1094;&#1080;&#1080;%2026%20&#1089;&#1077;&#1085;&#1090;&#1103;&#1073;&#1088;&#1103;%202019\&#1042;&#1080;&#1076;&#1077;&#1086;12%20&#1061;&#1086;&#1088;&#1086;&#1074;&#1086;&#1076;%20&#1082;&#1083;&#1086;&#1085;&#1086;&#1074;.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9245A10-7F37-4569-80D2-2F692931E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8">
            <a:extLst>
              <a:ext uri="{FF2B5EF4-FFF2-40B4-BE49-F238E27FC236}">
                <a16:creationId xmlns="" xmlns:a16="http://schemas.microsoft.com/office/drawing/2014/main" id="{9267F70F-11C6-4597-9381-D0D80FC18F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Подзаголовок 2">
            <a:extLst>
              <a:ext uri="{FF2B5EF4-FFF2-40B4-BE49-F238E27FC236}">
                <a16:creationId xmlns="" xmlns:a16="http://schemas.microsoft.com/office/drawing/2014/main" id="{73FFF829-D14A-6C47-A718-EB380E8F8C8B}"/>
              </a:ext>
            </a:extLst>
          </p:cNvPr>
          <p:cNvSpPr>
            <a:spLocks noGrp="1"/>
          </p:cNvSpPr>
          <p:nvPr>
            <p:ph type="subTitle" idx="1"/>
          </p:nvPr>
        </p:nvSpPr>
        <p:spPr>
          <a:xfrm>
            <a:off x="7144512" y="2499360"/>
            <a:ext cx="4138788" cy="3333630"/>
          </a:xfrm>
        </p:spPr>
        <p:txBody>
          <a:bodyPr anchor="t">
            <a:normAutofit/>
          </a:bodyPr>
          <a:lstStyle/>
          <a:p>
            <a:r>
              <a:rPr lang="ru-RU" b="1" dirty="0">
                <a:solidFill>
                  <a:schemeClr val="bg1"/>
                </a:solidFill>
                <a:latin typeface="Georgia" panose="02040502050405020303" pitchFamily="18" charset="0"/>
              </a:rPr>
              <a:t>«Апробация и внедрение основ алгоритмизации и программирования  для дошкольников и младших школьников в цифровой образовательной среде </a:t>
            </a:r>
            <a:r>
              <a:rPr lang="ru-RU" b="1" dirty="0" err="1">
                <a:solidFill>
                  <a:schemeClr val="bg1"/>
                </a:solidFill>
                <a:latin typeface="Georgia" panose="02040502050405020303" pitchFamily="18" charset="0"/>
              </a:rPr>
              <a:t>ПиктоМир</a:t>
            </a:r>
            <a:r>
              <a:rPr lang="ru-RU" b="1" dirty="0">
                <a:solidFill>
                  <a:schemeClr val="bg1"/>
                </a:solidFill>
                <a:latin typeface="Georgia" panose="02040502050405020303" pitchFamily="18" charset="0"/>
              </a:rPr>
              <a:t>» </a:t>
            </a:r>
            <a:endParaRPr lang="ru-RU" dirty="0">
              <a:solidFill>
                <a:schemeClr val="bg1"/>
              </a:solidFill>
              <a:latin typeface="Georgia" panose="02040502050405020303" pitchFamily="18" charset="0"/>
            </a:endParaRPr>
          </a:p>
          <a:p>
            <a:endParaRPr lang="ru-RU" sz="1000" b="1" i="1" dirty="0">
              <a:solidFill>
                <a:srgbClr val="FEFFFF"/>
              </a:solidFill>
              <a:latin typeface="Georgia" panose="02040502050405020303" pitchFamily="18" charset="0"/>
            </a:endParaRPr>
          </a:p>
        </p:txBody>
      </p:sp>
      <p:sp>
        <p:nvSpPr>
          <p:cNvPr id="13" name="Freeform 5">
            <a:extLst>
              <a:ext uri="{FF2B5EF4-FFF2-40B4-BE49-F238E27FC236}">
                <a16:creationId xmlns="" xmlns:a16="http://schemas.microsoft.com/office/drawing/2014/main" id="{2C20A93E-E407-4683-A405-147DE26132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 xmlns:a16="http://schemas.microsoft.com/office/drawing/2014/main" id="{9E8E3DD9-D235-48D9-A0EC-D6817EC84B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 xmlns:a16="http://schemas.microsoft.com/office/drawing/2014/main" id="{EA83A145-578D-4A0B-94A7-AEAB2027D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Рисунок 3" descr="Изображение выглядит как бутылка, стол, монитор, внутренний&#10;&#10;Автоматически созданное описание">
            <a:extLst>
              <a:ext uri="{FF2B5EF4-FFF2-40B4-BE49-F238E27FC236}">
                <a16:creationId xmlns="" xmlns:a16="http://schemas.microsoft.com/office/drawing/2014/main" id="{8D0D9032-C462-174A-9463-82F9E6F53D5A}"/>
              </a:ext>
            </a:extLst>
          </p:cNvPr>
          <p:cNvPicPr>
            <a:picLocks noChangeAspect="1"/>
          </p:cNvPicPr>
          <p:nvPr/>
        </p:nvPicPr>
        <p:blipFill rotWithShape="1">
          <a:blip r:embed="rId2"/>
          <a:srcRect r="3" b="8763"/>
          <a:stretch/>
        </p:blipFill>
        <p:spPr>
          <a:xfrm>
            <a:off x="800100" y="425119"/>
            <a:ext cx="5798048" cy="3610526"/>
          </a:xfrm>
          <a:prstGeom prst="rect">
            <a:avLst/>
          </a:prstGeom>
        </p:spPr>
      </p:pic>
    </p:spTree>
    <p:extLst>
      <p:ext uri="{BB962C8B-B14F-4D97-AF65-F5344CB8AC3E}">
        <p14:creationId xmlns:p14="http://schemas.microsoft.com/office/powerpoint/2010/main" xmlns="" val="283366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I</a:t>
            </a:r>
            <a:r>
              <a:rPr lang="ru-RU" altLang="ru-RU" sz="2400" b="1" smtClean="0"/>
              <a:t>)</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37891" name="Номер слайда 1"/>
          <p:cNvSpPr>
            <a:spLocks noGrp="1"/>
          </p:cNvSpPr>
          <p:nvPr>
            <p:ph type="sldNum" sz="quarter" idx="12"/>
          </p:nvPr>
        </p:nvSpPr>
        <p:spPr>
          <a:noFill/>
        </p:spPr>
        <p:txBody>
          <a:bodyPr/>
          <a:lstStyle/>
          <a:p>
            <a:fld id="{C2B4BB4A-AF2A-4217-8A99-2EEEBEDF36D4}" type="slidenum">
              <a:rPr lang="ru-RU" altLang="ru-RU"/>
              <a:pPr/>
              <a:t>10</a:t>
            </a:fld>
            <a:endParaRPr lang="ru-RU" altLang="ru-RU"/>
          </a:p>
        </p:txBody>
      </p:sp>
      <p:graphicFrame>
        <p:nvGraphicFramePr>
          <p:cNvPr id="2" name="Таблица 1"/>
          <p:cNvGraphicFramePr>
            <a:graphicFrameLocks noGrp="1"/>
          </p:cNvGraphicFramePr>
          <p:nvPr/>
        </p:nvGraphicFramePr>
        <p:xfrm>
          <a:off x="814917" y="1092201"/>
          <a:ext cx="10767482" cy="5000625"/>
        </p:xfrm>
        <a:graphic>
          <a:graphicData uri="http://schemas.openxmlformats.org/drawingml/2006/table">
            <a:tbl>
              <a:tblPr firstRow="1" bandRow="1">
                <a:tableStyleId>{5C22544A-7EE6-4342-B048-85BDC9FD1C3A}</a:tableStyleId>
              </a:tblPr>
              <a:tblGrid>
                <a:gridCol w="5383741">
                  <a:extLst>
                    <a:ext uri="{9D8B030D-6E8A-4147-A177-3AD203B41FA5}">
                      <a16:colId xmlns:a16="http://schemas.microsoft.com/office/drawing/2014/main" xmlns="" val="61444209"/>
                    </a:ext>
                  </a:extLst>
                </a:gridCol>
                <a:gridCol w="5383741">
                  <a:extLst>
                    <a:ext uri="{9D8B030D-6E8A-4147-A177-3AD203B41FA5}">
                      <a16:colId xmlns:a16="http://schemas.microsoft.com/office/drawing/2014/main" xmlns="" val="312742050"/>
                    </a:ext>
                  </a:extLst>
                </a:gridCol>
              </a:tblGrid>
              <a:tr h="3603512">
                <a:tc>
                  <a:txBody>
                    <a:bodyPr/>
                    <a:lstStyle/>
                    <a:p>
                      <a:endParaRPr lang="ru-RU" sz="1800" dirty="0"/>
                    </a:p>
                  </a:txBody>
                  <a:tcPr marL="121925" marR="121925" marT="45718" marB="45718"/>
                </a:tc>
                <a:tc>
                  <a:txBody>
                    <a:bodyPr/>
                    <a:lstStyle/>
                    <a:p>
                      <a:endParaRPr lang="ru-RU" sz="1800" dirty="0" smtClean="0"/>
                    </a:p>
                    <a:p>
                      <a:endParaRPr lang="ru-RU" sz="1800" dirty="0"/>
                    </a:p>
                  </a:txBody>
                  <a:tcPr marL="121925" marR="121925" marT="45718" marB="45718"/>
                </a:tc>
                <a:extLst>
                  <a:ext uri="{0D108BD9-81ED-4DB2-BD59-A6C34878D82A}">
                    <a16:rowId xmlns:a16="http://schemas.microsoft.com/office/drawing/2014/main" xmlns="" val="2110830696"/>
                  </a:ext>
                </a:extLst>
              </a:tr>
              <a:tr h="1397113">
                <a:tc gridSpan="2">
                  <a:txBody>
                    <a:bodyPr/>
                    <a:lstStyle/>
                    <a:p>
                      <a:endParaRPr lang="ru-RU" sz="1800" b="0" i="0" u="none" strike="noStrike" kern="1200" baseline="0" dirty="0" smtClean="0">
                        <a:solidFill>
                          <a:schemeClr val="dk1"/>
                        </a:solidFill>
                        <a:latin typeface="+mn-lt"/>
                        <a:ea typeface="+mn-ea"/>
                        <a:cs typeface="+mn-cs"/>
                      </a:endParaRPr>
                    </a:p>
                    <a:p>
                      <a:pPr algn="ctr"/>
                      <a:r>
                        <a:rPr lang="ru-RU" sz="1800" b="0" i="0" u="none" strike="noStrike" kern="1200" baseline="0" dirty="0" smtClean="0">
                          <a:solidFill>
                            <a:schemeClr val="dk1"/>
                          </a:solidFill>
                          <a:latin typeface="+mn-lt"/>
                          <a:ea typeface="+mn-ea"/>
                          <a:cs typeface="+mn-cs"/>
                        </a:rPr>
                        <a:t> </a:t>
                      </a:r>
                      <a:r>
                        <a:rPr lang="ru-RU" sz="2400" b="1" i="0" u="none" strike="noStrike" kern="1200" baseline="0" dirty="0" smtClean="0">
                          <a:solidFill>
                            <a:schemeClr val="dk1"/>
                          </a:solidFill>
                          <a:latin typeface="+mn-lt"/>
                          <a:ea typeface="+mn-ea"/>
                          <a:cs typeface="+mn-cs"/>
                        </a:rPr>
                        <a:t>Даша получает Ползуна от воспитателя и</a:t>
                      </a:r>
                      <a:endParaRPr lang="ru-RU" sz="2400" b="1" dirty="0"/>
                    </a:p>
                    <a:p>
                      <a:pPr algn="ctr"/>
                      <a:r>
                        <a:rPr lang="ru-RU" sz="2400" b="1" dirty="0" smtClean="0"/>
                        <a:t>выкладывает коврики по показанному ей образцу </a:t>
                      </a:r>
                      <a:endParaRPr lang="ru-RU" sz="2400" b="1" dirty="0"/>
                    </a:p>
                  </a:txBody>
                  <a:tcPr marL="121925" marR="121925" marT="45718" marB="45718"/>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37902" name="Рисунок 3"/>
          <p:cNvPicPr>
            <a:picLocks noChangeAspect="1"/>
          </p:cNvPicPr>
          <p:nvPr/>
        </p:nvPicPr>
        <p:blipFill>
          <a:blip r:embed="rId2"/>
          <a:srcRect/>
          <a:stretch>
            <a:fillRect/>
          </a:stretch>
        </p:blipFill>
        <p:spPr bwMode="auto">
          <a:xfrm>
            <a:off x="1295401" y="1306514"/>
            <a:ext cx="4474633" cy="3159125"/>
          </a:xfrm>
          <a:prstGeom prst="rect">
            <a:avLst/>
          </a:prstGeom>
          <a:noFill/>
          <a:ln w="9525">
            <a:noFill/>
            <a:miter lim="800000"/>
            <a:headEnd/>
            <a:tailEnd/>
          </a:ln>
        </p:spPr>
      </p:pic>
      <p:pic>
        <p:nvPicPr>
          <p:cNvPr id="37903" name="Рисунок 4"/>
          <p:cNvPicPr>
            <a:picLocks noChangeAspect="1"/>
          </p:cNvPicPr>
          <p:nvPr/>
        </p:nvPicPr>
        <p:blipFill>
          <a:blip r:embed="rId3"/>
          <a:srcRect/>
          <a:stretch>
            <a:fillRect/>
          </a:stretch>
        </p:blipFill>
        <p:spPr bwMode="auto">
          <a:xfrm>
            <a:off x="6318251" y="1323976"/>
            <a:ext cx="4673600" cy="3141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II</a:t>
            </a:r>
            <a:r>
              <a:rPr lang="en-US" altLang="ru-RU" sz="2000" b="1" smtClean="0"/>
              <a:t>)</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38915" name="Номер слайда 1"/>
          <p:cNvSpPr>
            <a:spLocks noGrp="1"/>
          </p:cNvSpPr>
          <p:nvPr>
            <p:ph type="sldNum" sz="quarter" idx="12"/>
          </p:nvPr>
        </p:nvSpPr>
        <p:spPr>
          <a:noFill/>
        </p:spPr>
        <p:txBody>
          <a:bodyPr/>
          <a:lstStyle/>
          <a:p>
            <a:fld id="{A87FBC6F-A112-4C82-A739-957550286847}" type="slidenum">
              <a:rPr lang="ru-RU" altLang="ru-RU"/>
              <a:pPr/>
              <a:t>11</a:t>
            </a:fld>
            <a:endParaRPr lang="ru-RU" altLang="ru-RU"/>
          </a:p>
        </p:txBody>
      </p:sp>
      <p:graphicFrame>
        <p:nvGraphicFramePr>
          <p:cNvPr id="2" name="Таблица 1"/>
          <p:cNvGraphicFramePr>
            <a:graphicFrameLocks noGrp="1"/>
          </p:cNvGraphicFramePr>
          <p:nvPr/>
        </p:nvGraphicFramePr>
        <p:xfrm>
          <a:off x="239184" y="1092200"/>
          <a:ext cx="11343216" cy="5067300"/>
        </p:xfrm>
        <a:graphic>
          <a:graphicData uri="http://schemas.openxmlformats.org/drawingml/2006/table">
            <a:tbl>
              <a:tblPr firstRow="1" bandRow="1">
                <a:tableStyleId>{5C22544A-7EE6-4342-B048-85BDC9FD1C3A}</a:tableStyleId>
              </a:tblPr>
              <a:tblGrid>
                <a:gridCol w="5671608">
                  <a:extLst>
                    <a:ext uri="{9D8B030D-6E8A-4147-A177-3AD203B41FA5}">
                      <a16:colId xmlns:a16="http://schemas.microsoft.com/office/drawing/2014/main" xmlns="" val="61444209"/>
                    </a:ext>
                  </a:extLst>
                </a:gridCol>
                <a:gridCol w="5671608">
                  <a:extLst>
                    <a:ext uri="{9D8B030D-6E8A-4147-A177-3AD203B41FA5}">
                      <a16:colId xmlns:a16="http://schemas.microsoft.com/office/drawing/2014/main" xmlns="" val="312742050"/>
                    </a:ext>
                  </a:extLst>
                </a:gridCol>
              </a:tblGrid>
              <a:tr h="3604099">
                <a:tc>
                  <a:txBody>
                    <a:bodyPr/>
                    <a:lstStyle/>
                    <a:p>
                      <a:endParaRPr lang="ru-RU" sz="1800" dirty="0"/>
                    </a:p>
                  </a:txBody>
                  <a:tcPr marL="121920" marR="121920" marT="45725" marB="45725"/>
                </a:tc>
                <a:tc>
                  <a:txBody>
                    <a:bodyPr/>
                    <a:lstStyle/>
                    <a:p>
                      <a:endParaRPr lang="ru-RU" sz="1800" dirty="0" smtClean="0"/>
                    </a:p>
                    <a:p>
                      <a:endParaRPr lang="ru-RU" sz="1800" dirty="0"/>
                    </a:p>
                  </a:txBody>
                  <a:tcPr marL="121920" marR="121920" marT="45725" marB="45725"/>
                </a:tc>
                <a:extLst>
                  <a:ext uri="{0D108BD9-81ED-4DB2-BD59-A6C34878D82A}">
                    <a16:rowId xmlns:a16="http://schemas.microsoft.com/office/drawing/2014/main" xmlns="" val="2110830696"/>
                  </a:ext>
                </a:extLst>
              </a:tr>
              <a:tr h="1463201">
                <a:tc gridSpan="2">
                  <a:txBody>
                    <a:bodyPr/>
                    <a:lstStyle/>
                    <a:p>
                      <a:endParaRPr lang="ru-RU" sz="1800" b="0" i="0" u="none" strike="noStrike" kern="1200" baseline="0" dirty="0" smtClean="0">
                        <a:solidFill>
                          <a:schemeClr val="dk1"/>
                        </a:solidFill>
                        <a:latin typeface="+mn-lt"/>
                        <a:ea typeface="+mn-ea"/>
                        <a:cs typeface="+mn-cs"/>
                      </a:endParaRPr>
                    </a:p>
                    <a:p>
                      <a:r>
                        <a:rPr lang="ru-RU" sz="1800" b="0" i="0" u="none" strike="noStrike" kern="1200" baseline="0" dirty="0" smtClean="0">
                          <a:solidFill>
                            <a:schemeClr val="dk1"/>
                          </a:solidFill>
                          <a:latin typeface="+mn-lt"/>
                          <a:ea typeface="+mn-ea"/>
                          <a:cs typeface="+mn-cs"/>
                        </a:rPr>
                        <a:t> </a:t>
                      </a:r>
                      <a:r>
                        <a:rPr lang="ru-RU" sz="2400" b="1" i="0" u="none" strike="noStrike" kern="1200" baseline="0" dirty="0" smtClean="0">
                          <a:solidFill>
                            <a:schemeClr val="dk1"/>
                          </a:solidFill>
                          <a:latin typeface="+mn-lt"/>
                          <a:ea typeface="+mn-ea"/>
                          <a:cs typeface="+mn-cs"/>
                        </a:rPr>
                        <a:t>Даша выкладывает коврики</a:t>
                      </a:r>
                      <a:r>
                        <a:rPr lang="ru-RU" sz="2400" b="1" dirty="0" smtClean="0"/>
                        <a:t> и устанавливает Ползуна в исходную позицию. Ползун должен сделать «ход конем» на</a:t>
                      </a:r>
                      <a:r>
                        <a:rPr lang="ru-RU" sz="2400" b="1" baseline="0" dirty="0" smtClean="0"/>
                        <a:t> две клетки вперед и на одну клетку налево</a:t>
                      </a:r>
                      <a:endParaRPr lang="ru-RU" sz="2400" b="1" dirty="0"/>
                    </a:p>
                  </a:txBody>
                  <a:tcPr marL="121920" marR="121920" marT="45725" marB="45725"/>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38926" name="Рисунок 2"/>
          <p:cNvPicPr>
            <a:picLocks noChangeAspect="1"/>
          </p:cNvPicPr>
          <p:nvPr/>
        </p:nvPicPr>
        <p:blipFill>
          <a:blip r:embed="rId2"/>
          <a:srcRect/>
          <a:stretch>
            <a:fillRect/>
          </a:stretch>
        </p:blipFill>
        <p:spPr bwMode="auto">
          <a:xfrm>
            <a:off x="1390651" y="1341439"/>
            <a:ext cx="4368800" cy="3095625"/>
          </a:xfrm>
          <a:prstGeom prst="rect">
            <a:avLst/>
          </a:prstGeom>
          <a:noFill/>
          <a:ln w="9525">
            <a:noFill/>
            <a:miter lim="800000"/>
            <a:headEnd/>
            <a:tailEnd/>
          </a:ln>
        </p:spPr>
      </p:pic>
      <p:pic>
        <p:nvPicPr>
          <p:cNvPr id="38927" name="Рисунок 5"/>
          <p:cNvPicPr>
            <a:picLocks noChangeAspect="1"/>
          </p:cNvPicPr>
          <p:nvPr/>
        </p:nvPicPr>
        <p:blipFill>
          <a:blip r:embed="rId3"/>
          <a:srcRect/>
          <a:stretch>
            <a:fillRect/>
          </a:stretch>
        </p:blipFill>
        <p:spPr bwMode="auto">
          <a:xfrm>
            <a:off x="6493934" y="1341439"/>
            <a:ext cx="44069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408518" y="501650"/>
            <a:ext cx="11713633" cy="863600"/>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III)</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39939" name="Номер слайда 1"/>
          <p:cNvSpPr>
            <a:spLocks noGrp="1"/>
          </p:cNvSpPr>
          <p:nvPr>
            <p:ph type="sldNum" sz="quarter" idx="12"/>
          </p:nvPr>
        </p:nvSpPr>
        <p:spPr>
          <a:noFill/>
        </p:spPr>
        <p:txBody>
          <a:bodyPr/>
          <a:lstStyle/>
          <a:p>
            <a:fld id="{FBD73CA3-F7E9-46B5-9067-C80720426B79}" type="slidenum">
              <a:rPr lang="ru-RU" altLang="ru-RU"/>
              <a:pPr/>
              <a:t>12</a:t>
            </a:fld>
            <a:endParaRPr lang="ru-RU" altLang="ru-RU"/>
          </a:p>
        </p:txBody>
      </p:sp>
      <p:graphicFrame>
        <p:nvGraphicFramePr>
          <p:cNvPr id="2" name="Таблица 1"/>
          <p:cNvGraphicFramePr>
            <a:graphicFrameLocks noGrp="1"/>
          </p:cNvGraphicFramePr>
          <p:nvPr/>
        </p:nvGraphicFramePr>
        <p:xfrm>
          <a:off x="1003300" y="1244601"/>
          <a:ext cx="10274302" cy="5000625"/>
        </p:xfrm>
        <a:graphic>
          <a:graphicData uri="http://schemas.openxmlformats.org/drawingml/2006/table">
            <a:tbl>
              <a:tblPr firstRow="1" bandRow="1">
                <a:tableStyleId>{5C22544A-7EE6-4342-B048-85BDC9FD1C3A}</a:tableStyleId>
              </a:tblPr>
              <a:tblGrid>
                <a:gridCol w="5137151">
                  <a:extLst>
                    <a:ext uri="{9D8B030D-6E8A-4147-A177-3AD203B41FA5}">
                      <a16:colId xmlns:a16="http://schemas.microsoft.com/office/drawing/2014/main" xmlns="" val="61444209"/>
                    </a:ext>
                  </a:extLst>
                </a:gridCol>
                <a:gridCol w="5137151">
                  <a:extLst>
                    <a:ext uri="{9D8B030D-6E8A-4147-A177-3AD203B41FA5}">
                      <a16:colId xmlns:a16="http://schemas.microsoft.com/office/drawing/2014/main" xmlns="" val="312742050"/>
                    </a:ext>
                  </a:extLst>
                </a:gridCol>
              </a:tblGrid>
              <a:tr h="3603512">
                <a:tc>
                  <a:txBody>
                    <a:bodyPr/>
                    <a:lstStyle/>
                    <a:p>
                      <a:endParaRPr lang="ru-RU" sz="1800" dirty="0"/>
                    </a:p>
                  </a:txBody>
                  <a:tcPr marL="121933" marR="121933" marT="45718" marB="45718"/>
                </a:tc>
                <a:tc>
                  <a:txBody>
                    <a:bodyPr/>
                    <a:lstStyle/>
                    <a:p>
                      <a:endParaRPr lang="ru-RU" sz="1800" dirty="0" smtClean="0"/>
                    </a:p>
                    <a:p>
                      <a:endParaRPr lang="ru-RU" sz="1800" dirty="0"/>
                    </a:p>
                  </a:txBody>
                  <a:tcPr marL="121933" marR="121933" marT="45718" marB="45718"/>
                </a:tc>
                <a:extLst>
                  <a:ext uri="{0D108BD9-81ED-4DB2-BD59-A6C34878D82A}">
                    <a16:rowId xmlns:a16="http://schemas.microsoft.com/office/drawing/2014/main" xmlns="" val="2110830696"/>
                  </a:ext>
                </a:extLst>
              </a:tr>
              <a:tr h="1397113">
                <a:tc gridSpan="2">
                  <a:txBody>
                    <a:bodyPr/>
                    <a:lstStyle/>
                    <a:p>
                      <a:endParaRPr lang="ru-RU" sz="1800" b="0" i="0" u="none" strike="noStrike" kern="1200" baseline="0" dirty="0" smtClean="0">
                        <a:solidFill>
                          <a:schemeClr val="dk1"/>
                        </a:solidFill>
                        <a:latin typeface="+mn-lt"/>
                        <a:ea typeface="+mn-ea"/>
                        <a:cs typeface="+mn-cs"/>
                      </a:endParaRPr>
                    </a:p>
                    <a:p>
                      <a:pPr algn="ctr"/>
                      <a:r>
                        <a:rPr lang="ru-RU" sz="2400" b="0" i="0" u="none" strike="noStrike" kern="1200" baseline="0" dirty="0" smtClean="0">
                          <a:solidFill>
                            <a:schemeClr val="dk1"/>
                          </a:solidFill>
                          <a:latin typeface="+mn-lt"/>
                          <a:ea typeface="+mn-ea"/>
                          <a:cs typeface="+mn-cs"/>
                        </a:rPr>
                        <a:t> </a:t>
                      </a:r>
                      <a:r>
                        <a:rPr lang="ru-RU" sz="2400" b="1" i="0" u="none" strike="noStrike" kern="1200" baseline="0" dirty="0" smtClean="0">
                          <a:solidFill>
                            <a:schemeClr val="dk1"/>
                          </a:solidFill>
                          <a:latin typeface="+mn-lt"/>
                          <a:ea typeface="+mn-ea"/>
                          <a:cs typeface="+mn-cs"/>
                        </a:rPr>
                        <a:t>Даша включает звуковой пульт и начинает командовать Ползуном</a:t>
                      </a:r>
                      <a:endParaRPr lang="ru-RU" sz="2400" b="1" dirty="0"/>
                    </a:p>
                    <a:p>
                      <a:endParaRPr lang="ru-RU" sz="1800" dirty="0" smtClean="0"/>
                    </a:p>
                  </a:txBody>
                  <a:tcPr marL="121933" marR="121933" marT="45718" marB="45718"/>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39950" name="Рисунок 3"/>
          <p:cNvPicPr>
            <a:picLocks noChangeAspect="1"/>
          </p:cNvPicPr>
          <p:nvPr/>
        </p:nvPicPr>
        <p:blipFill>
          <a:blip r:embed="rId2"/>
          <a:srcRect/>
          <a:stretch>
            <a:fillRect/>
          </a:stretch>
        </p:blipFill>
        <p:spPr bwMode="auto">
          <a:xfrm>
            <a:off x="1579034" y="1244600"/>
            <a:ext cx="3841751" cy="3652838"/>
          </a:xfrm>
          <a:prstGeom prst="rect">
            <a:avLst/>
          </a:prstGeom>
          <a:noFill/>
          <a:ln w="9525">
            <a:noFill/>
            <a:miter lim="800000"/>
            <a:headEnd/>
            <a:tailEnd/>
          </a:ln>
        </p:spPr>
      </p:pic>
      <p:pic>
        <p:nvPicPr>
          <p:cNvPr id="39951" name="Рисунок 4"/>
          <p:cNvPicPr>
            <a:picLocks noChangeAspect="1"/>
          </p:cNvPicPr>
          <p:nvPr/>
        </p:nvPicPr>
        <p:blipFill>
          <a:blip r:embed="rId3"/>
          <a:srcRect/>
          <a:stretch>
            <a:fillRect/>
          </a:stretch>
        </p:blipFill>
        <p:spPr bwMode="auto">
          <a:xfrm>
            <a:off x="5985934" y="1244600"/>
            <a:ext cx="4705351" cy="353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239185" y="0"/>
            <a:ext cx="11713633" cy="134143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IV)</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0963" name="Номер слайда 1"/>
          <p:cNvSpPr>
            <a:spLocks noGrp="1"/>
          </p:cNvSpPr>
          <p:nvPr>
            <p:ph type="sldNum" sz="quarter" idx="12"/>
          </p:nvPr>
        </p:nvSpPr>
        <p:spPr>
          <a:noFill/>
        </p:spPr>
        <p:txBody>
          <a:bodyPr/>
          <a:lstStyle/>
          <a:p>
            <a:fld id="{ED67D3E8-ECD0-47DE-82BE-8E741F0BF5DA}" type="slidenum">
              <a:rPr lang="ru-RU" altLang="ru-RU"/>
              <a:pPr/>
              <a:t>13</a:t>
            </a:fld>
            <a:endParaRPr lang="ru-RU" altLang="ru-RU"/>
          </a:p>
        </p:txBody>
      </p:sp>
      <p:graphicFrame>
        <p:nvGraphicFramePr>
          <p:cNvPr id="2" name="Таблица 1"/>
          <p:cNvGraphicFramePr>
            <a:graphicFrameLocks noGrp="1"/>
          </p:cNvGraphicFramePr>
          <p:nvPr/>
        </p:nvGraphicFramePr>
        <p:xfrm>
          <a:off x="624417" y="620714"/>
          <a:ext cx="11328400" cy="5624537"/>
        </p:xfrm>
        <a:graphic>
          <a:graphicData uri="http://schemas.openxmlformats.org/drawingml/2006/table">
            <a:tbl>
              <a:tblPr firstRow="1" bandRow="1">
                <a:tableStyleId>{5C22544A-7EE6-4342-B048-85BDC9FD1C3A}</a:tableStyleId>
              </a:tblPr>
              <a:tblGrid>
                <a:gridCol w="5855625">
                  <a:extLst>
                    <a:ext uri="{9D8B030D-6E8A-4147-A177-3AD203B41FA5}">
                      <a16:colId xmlns:a16="http://schemas.microsoft.com/office/drawing/2014/main" xmlns="" val="61444209"/>
                    </a:ext>
                  </a:extLst>
                </a:gridCol>
                <a:gridCol w="5472775">
                  <a:extLst>
                    <a:ext uri="{9D8B030D-6E8A-4147-A177-3AD203B41FA5}">
                      <a16:colId xmlns:a16="http://schemas.microsoft.com/office/drawing/2014/main" xmlns="" val="312742050"/>
                    </a:ext>
                  </a:extLst>
                </a:gridCol>
              </a:tblGrid>
              <a:tr h="3931738">
                <a:tc>
                  <a:txBody>
                    <a:bodyPr/>
                    <a:lstStyle/>
                    <a:p>
                      <a:r>
                        <a:rPr lang="ru-RU" sz="1800" dirty="0" smtClean="0"/>
                        <a:t>Ползун на полпути в</a:t>
                      </a:r>
                      <a:r>
                        <a:rPr lang="ru-RU" sz="1800" baseline="0" dirty="0" smtClean="0"/>
                        <a:t> зеленую клетку</a:t>
                      </a:r>
                      <a:endParaRPr lang="ru-RU" sz="1800" dirty="0"/>
                    </a:p>
                  </a:txBody>
                  <a:tcPr marL="121909" marR="121909" marT="45716" marB="45716"/>
                </a:tc>
                <a:tc>
                  <a:txBody>
                    <a:bodyPr/>
                    <a:lstStyle/>
                    <a:p>
                      <a:r>
                        <a:rPr lang="ru-RU" sz="1800" dirty="0" smtClean="0"/>
                        <a:t>Ползун достиг</a:t>
                      </a:r>
                      <a:r>
                        <a:rPr lang="ru-RU" sz="1800" baseline="0" dirty="0" smtClean="0"/>
                        <a:t> зеленой клетки</a:t>
                      </a:r>
                      <a:endParaRPr lang="ru-RU" sz="1800" dirty="0" smtClean="0"/>
                    </a:p>
                    <a:p>
                      <a:endParaRPr lang="ru-RU" sz="1800" dirty="0"/>
                    </a:p>
                  </a:txBody>
                  <a:tcPr marL="121909" marR="121909" marT="45716" marB="45716"/>
                </a:tc>
                <a:extLst>
                  <a:ext uri="{0D108BD9-81ED-4DB2-BD59-A6C34878D82A}">
                    <a16:rowId xmlns:a16="http://schemas.microsoft.com/office/drawing/2014/main" xmlns="" val="2110830696"/>
                  </a:ext>
                </a:extLst>
              </a:tr>
              <a:tr h="1692799">
                <a:tc gridSpan="2">
                  <a:txBody>
                    <a:bodyPr/>
                    <a:lstStyle/>
                    <a:p>
                      <a:pPr algn="l"/>
                      <a:r>
                        <a:rPr lang="ru-RU" sz="2400" b="1" i="0" u="none" strike="noStrike" kern="1200" baseline="0" dirty="0" smtClean="0">
                          <a:solidFill>
                            <a:schemeClr val="dk1"/>
                          </a:solidFill>
                          <a:latin typeface="+mn-lt"/>
                          <a:ea typeface="+mn-ea"/>
                          <a:cs typeface="+mn-cs"/>
                        </a:rPr>
                        <a:t>Даша дает команду ВПЕРЕД (1 БИП), Ползун начинает двигаться вперед, сообщая голосом «ВЫПОЛНЯЮ КОМАНДУ ВПЕРЕД». Завершив выполнение команды, Ползун сообщает «ГОТОВО»</a:t>
                      </a:r>
                      <a:endParaRPr lang="ru-RU" sz="1800" dirty="0" smtClean="0"/>
                    </a:p>
                  </a:txBody>
                  <a:tcPr marL="121909" marR="121909" marT="45716" marB="45716"/>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40974" name="Рисунок 2"/>
          <p:cNvPicPr>
            <a:picLocks noChangeAspect="1"/>
          </p:cNvPicPr>
          <p:nvPr/>
        </p:nvPicPr>
        <p:blipFill>
          <a:blip r:embed="rId2"/>
          <a:srcRect/>
          <a:stretch>
            <a:fillRect/>
          </a:stretch>
        </p:blipFill>
        <p:spPr bwMode="auto">
          <a:xfrm>
            <a:off x="814918" y="1003301"/>
            <a:ext cx="5050367" cy="3541713"/>
          </a:xfrm>
          <a:prstGeom prst="rect">
            <a:avLst/>
          </a:prstGeom>
          <a:noFill/>
          <a:ln w="9525">
            <a:noFill/>
            <a:miter lim="800000"/>
            <a:headEnd/>
            <a:tailEnd/>
          </a:ln>
        </p:spPr>
      </p:pic>
      <p:pic>
        <p:nvPicPr>
          <p:cNvPr id="40975" name="Рисунок 5"/>
          <p:cNvPicPr>
            <a:picLocks noChangeAspect="1"/>
          </p:cNvPicPr>
          <p:nvPr/>
        </p:nvPicPr>
        <p:blipFill>
          <a:blip r:embed="rId3"/>
          <a:srcRect/>
          <a:stretch>
            <a:fillRect/>
          </a:stretch>
        </p:blipFill>
        <p:spPr bwMode="auto">
          <a:xfrm>
            <a:off x="6565900" y="1014413"/>
            <a:ext cx="4751917" cy="351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V</a:t>
            </a:r>
            <a:r>
              <a:rPr lang="en-US" altLang="ru-RU" sz="2000" b="1" smtClean="0"/>
              <a:t>)</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1987" name="Номер слайда 1"/>
          <p:cNvSpPr>
            <a:spLocks noGrp="1"/>
          </p:cNvSpPr>
          <p:nvPr>
            <p:ph type="sldNum" sz="quarter" idx="12"/>
          </p:nvPr>
        </p:nvSpPr>
        <p:spPr>
          <a:noFill/>
        </p:spPr>
        <p:txBody>
          <a:bodyPr/>
          <a:lstStyle/>
          <a:p>
            <a:fld id="{9D9555D0-1175-4C41-ADA0-98AEFF71F0C5}" type="slidenum">
              <a:rPr lang="ru-RU" altLang="ru-RU"/>
              <a:pPr/>
              <a:t>14</a:t>
            </a:fld>
            <a:endParaRPr lang="ru-RU" altLang="ru-RU"/>
          </a:p>
        </p:txBody>
      </p:sp>
      <p:graphicFrame>
        <p:nvGraphicFramePr>
          <p:cNvPr id="2" name="Таблица 1"/>
          <p:cNvGraphicFramePr>
            <a:graphicFrameLocks noGrp="1"/>
          </p:cNvGraphicFramePr>
          <p:nvPr/>
        </p:nvGraphicFramePr>
        <p:xfrm>
          <a:off x="624418" y="1092201"/>
          <a:ext cx="10367433" cy="5000625"/>
        </p:xfrm>
        <a:graphic>
          <a:graphicData uri="http://schemas.openxmlformats.org/drawingml/2006/table">
            <a:tbl>
              <a:tblPr firstRow="1" bandRow="1">
                <a:tableStyleId>{5C22544A-7EE6-4342-B048-85BDC9FD1C3A}</a:tableStyleId>
              </a:tblPr>
              <a:tblGrid>
                <a:gridCol w="5663773">
                  <a:extLst>
                    <a:ext uri="{9D8B030D-6E8A-4147-A177-3AD203B41FA5}">
                      <a16:colId xmlns:a16="http://schemas.microsoft.com/office/drawing/2014/main" xmlns="" val="61444209"/>
                    </a:ext>
                  </a:extLst>
                </a:gridCol>
                <a:gridCol w="4703660">
                  <a:extLst>
                    <a:ext uri="{9D8B030D-6E8A-4147-A177-3AD203B41FA5}">
                      <a16:colId xmlns:a16="http://schemas.microsoft.com/office/drawing/2014/main" xmlns="" val="312742050"/>
                    </a:ext>
                  </a:extLst>
                </a:gridCol>
              </a:tblGrid>
              <a:tr h="3603512">
                <a:tc>
                  <a:txBody>
                    <a:bodyPr/>
                    <a:lstStyle/>
                    <a:p>
                      <a:endParaRPr lang="ru-RU" sz="1800" dirty="0"/>
                    </a:p>
                  </a:txBody>
                  <a:tcPr marL="121900" marR="121900" marT="45718" marB="45718"/>
                </a:tc>
                <a:tc>
                  <a:txBody>
                    <a:bodyPr/>
                    <a:lstStyle/>
                    <a:p>
                      <a:endParaRPr lang="ru-RU" sz="1800" dirty="0" smtClean="0"/>
                    </a:p>
                    <a:p>
                      <a:endParaRPr lang="ru-RU" sz="1800" dirty="0"/>
                    </a:p>
                  </a:txBody>
                  <a:tcPr marL="121900" marR="121900" marT="45718" marB="45718"/>
                </a:tc>
                <a:extLst>
                  <a:ext uri="{0D108BD9-81ED-4DB2-BD59-A6C34878D82A}">
                    <a16:rowId xmlns:a16="http://schemas.microsoft.com/office/drawing/2014/main" xmlns="" val="2110830696"/>
                  </a:ext>
                </a:extLst>
              </a:tr>
              <a:tr h="1397113">
                <a:tc gridSpan="2">
                  <a:txBody>
                    <a:bodyPr/>
                    <a:lstStyle/>
                    <a:p>
                      <a:pPr algn="ctr"/>
                      <a:r>
                        <a:rPr lang="ru-RU" sz="2400" b="1" dirty="0" smtClean="0"/>
                        <a:t>Далее Даша дает, а Ползун исполняет команды </a:t>
                      </a:r>
                    </a:p>
                    <a:p>
                      <a:pPr algn="ctr"/>
                      <a:r>
                        <a:rPr lang="ru-RU" sz="2400" b="1" dirty="0" smtClean="0"/>
                        <a:t>НАЛЕВО,</a:t>
                      </a:r>
                      <a:r>
                        <a:rPr lang="ru-RU" sz="2400" b="1" baseline="0" dirty="0" smtClean="0"/>
                        <a:t> ВПЕРЕД</a:t>
                      </a:r>
                      <a:endParaRPr lang="ru-RU" sz="2400" b="1" dirty="0" smtClean="0"/>
                    </a:p>
                  </a:txBody>
                  <a:tcPr marL="121900" marR="121900" marT="45718" marB="45718"/>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41998" name="Рисунок 3"/>
          <p:cNvPicPr>
            <a:picLocks noChangeAspect="1"/>
          </p:cNvPicPr>
          <p:nvPr/>
        </p:nvPicPr>
        <p:blipFill>
          <a:blip r:embed="rId2"/>
          <a:srcRect/>
          <a:stretch>
            <a:fillRect/>
          </a:stretch>
        </p:blipFill>
        <p:spPr bwMode="auto">
          <a:xfrm>
            <a:off x="675218" y="1095376"/>
            <a:ext cx="4955116" cy="3578225"/>
          </a:xfrm>
          <a:prstGeom prst="rect">
            <a:avLst/>
          </a:prstGeom>
          <a:noFill/>
          <a:ln w="9525">
            <a:noFill/>
            <a:miter lim="800000"/>
            <a:headEnd/>
            <a:tailEnd/>
          </a:ln>
        </p:spPr>
      </p:pic>
      <p:pic>
        <p:nvPicPr>
          <p:cNvPr id="41999" name="Рисунок 4"/>
          <p:cNvPicPr>
            <a:picLocks noChangeAspect="1"/>
          </p:cNvPicPr>
          <p:nvPr/>
        </p:nvPicPr>
        <p:blipFill>
          <a:blip r:embed="rId3"/>
          <a:srcRect/>
          <a:stretch>
            <a:fillRect/>
          </a:stretch>
        </p:blipFill>
        <p:spPr bwMode="auto">
          <a:xfrm>
            <a:off x="5814485" y="1092200"/>
            <a:ext cx="5177367"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Управление Ползуном с помощью звукового пульта (</a:t>
            </a:r>
            <a:r>
              <a:rPr lang="en-US" altLang="ru-RU" sz="2400" b="1" smtClean="0"/>
              <a:t>VI)</a:t>
            </a:r>
            <a:r>
              <a:rPr lang="ru-RU" altLang="ru-RU" sz="2400" b="1" smtClean="0"/>
              <a:t/>
            </a:r>
            <a:br>
              <a:rPr lang="ru-RU" altLang="ru-RU" sz="2400" b="1" smtClean="0"/>
            </a:br>
            <a:r>
              <a:rPr lang="ru-RU" altLang="ru-RU" sz="2400" b="1" smtClean="0"/>
              <a:t/>
            </a:r>
            <a:br>
              <a:rPr lang="ru-RU" altLang="ru-RU" sz="24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3011" name="Номер слайда 1"/>
          <p:cNvSpPr>
            <a:spLocks noGrp="1"/>
          </p:cNvSpPr>
          <p:nvPr>
            <p:ph type="sldNum" sz="quarter" idx="12"/>
          </p:nvPr>
        </p:nvSpPr>
        <p:spPr>
          <a:noFill/>
        </p:spPr>
        <p:txBody>
          <a:bodyPr/>
          <a:lstStyle/>
          <a:p>
            <a:fld id="{88FD93E5-3CC9-4DAA-BC38-1988110DA31E}" type="slidenum">
              <a:rPr lang="ru-RU" altLang="ru-RU"/>
              <a:pPr/>
              <a:t>15</a:t>
            </a:fld>
            <a:endParaRPr lang="ru-RU" altLang="ru-RU"/>
          </a:p>
        </p:txBody>
      </p:sp>
      <p:graphicFrame>
        <p:nvGraphicFramePr>
          <p:cNvPr id="2" name="Таблица 1"/>
          <p:cNvGraphicFramePr>
            <a:graphicFrameLocks noGrp="1"/>
          </p:cNvGraphicFramePr>
          <p:nvPr/>
        </p:nvGraphicFramePr>
        <p:xfrm>
          <a:off x="624418" y="1092201"/>
          <a:ext cx="10367433" cy="5000625"/>
        </p:xfrm>
        <a:graphic>
          <a:graphicData uri="http://schemas.openxmlformats.org/drawingml/2006/table">
            <a:tbl>
              <a:tblPr firstRow="1" bandRow="1">
                <a:tableStyleId>{5C22544A-7EE6-4342-B048-85BDC9FD1C3A}</a:tableStyleId>
              </a:tblPr>
              <a:tblGrid>
                <a:gridCol w="5663773">
                  <a:extLst>
                    <a:ext uri="{9D8B030D-6E8A-4147-A177-3AD203B41FA5}">
                      <a16:colId xmlns:a16="http://schemas.microsoft.com/office/drawing/2014/main" xmlns="" val="61444209"/>
                    </a:ext>
                  </a:extLst>
                </a:gridCol>
                <a:gridCol w="4703660">
                  <a:extLst>
                    <a:ext uri="{9D8B030D-6E8A-4147-A177-3AD203B41FA5}">
                      <a16:colId xmlns:a16="http://schemas.microsoft.com/office/drawing/2014/main" xmlns="" val="312742050"/>
                    </a:ext>
                  </a:extLst>
                </a:gridCol>
              </a:tblGrid>
              <a:tr h="3603512">
                <a:tc>
                  <a:txBody>
                    <a:bodyPr/>
                    <a:lstStyle/>
                    <a:p>
                      <a:endParaRPr lang="ru-RU" sz="1800" dirty="0"/>
                    </a:p>
                  </a:txBody>
                  <a:tcPr marL="121900" marR="121900" marT="45718" marB="45718"/>
                </a:tc>
                <a:tc>
                  <a:txBody>
                    <a:bodyPr/>
                    <a:lstStyle/>
                    <a:p>
                      <a:endParaRPr lang="ru-RU" sz="1800" dirty="0" smtClean="0"/>
                    </a:p>
                    <a:p>
                      <a:endParaRPr lang="ru-RU" sz="1800" dirty="0"/>
                    </a:p>
                  </a:txBody>
                  <a:tcPr marL="121900" marR="121900" marT="45718" marB="45718"/>
                </a:tc>
                <a:extLst>
                  <a:ext uri="{0D108BD9-81ED-4DB2-BD59-A6C34878D82A}">
                    <a16:rowId xmlns:a16="http://schemas.microsoft.com/office/drawing/2014/main" xmlns="" val="2110830696"/>
                  </a:ext>
                </a:extLst>
              </a:tr>
              <a:tr h="1397113">
                <a:tc gridSpan="2">
                  <a:txBody>
                    <a:bodyPr/>
                    <a:lstStyle/>
                    <a:p>
                      <a:pPr algn="ctr"/>
                      <a:r>
                        <a:rPr lang="ru-RU" sz="2400" b="1" dirty="0" smtClean="0"/>
                        <a:t>Затем</a:t>
                      </a:r>
                      <a:r>
                        <a:rPr lang="ru-RU" sz="2400" b="1" baseline="0" dirty="0" smtClean="0"/>
                        <a:t> Даша дает команды</a:t>
                      </a:r>
                      <a:r>
                        <a:rPr lang="ru-RU" sz="2400" b="1" dirty="0" smtClean="0"/>
                        <a:t> НАПРАВО,</a:t>
                      </a:r>
                      <a:r>
                        <a:rPr lang="ru-RU" sz="2400" b="1" baseline="0" dirty="0" smtClean="0"/>
                        <a:t> ВПЕРЕД </a:t>
                      </a:r>
                    </a:p>
                    <a:p>
                      <a:pPr algn="ctr"/>
                      <a:r>
                        <a:rPr lang="ru-RU" sz="2400" b="1" baseline="0" dirty="0" smtClean="0"/>
                        <a:t>и Ползун приходит в нужную точку.</a:t>
                      </a:r>
                      <a:endParaRPr lang="ru-RU" sz="2400" b="1" dirty="0" smtClean="0"/>
                    </a:p>
                  </a:txBody>
                  <a:tcPr marL="121900" marR="121900" marT="45718" marB="45718"/>
                </a:tc>
                <a:tc hMerge="1">
                  <a:txBody>
                    <a:bodyPr/>
                    <a:lstStyle/>
                    <a:p>
                      <a:endParaRPr lang="ru-RU" dirty="0"/>
                    </a:p>
                  </a:txBody>
                  <a:tcPr/>
                </a:tc>
                <a:extLst>
                  <a:ext uri="{0D108BD9-81ED-4DB2-BD59-A6C34878D82A}">
                    <a16:rowId xmlns:a16="http://schemas.microsoft.com/office/drawing/2014/main" xmlns="" val="63401529"/>
                  </a:ext>
                </a:extLst>
              </a:tr>
            </a:tbl>
          </a:graphicData>
        </a:graphic>
      </p:graphicFrame>
      <p:pic>
        <p:nvPicPr>
          <p:cNvPr id="43022" name="Рисунок 2"/>
          <p:cNvPicPr>
            <a:picLocks noChangeAspect="1"/>
          </p:cNvPicPr>
          <p:nvPr/>
        </p:nvPicPr>
        <p:blipFill>
          <a:blip r:embed="rId2"/>
          <a:srcRect/>
          <a:stretch>
            <a:fillRect/>
          </a:stretch>
        </p:blipFill>
        <p:spPr bwMode="auto">
          <a:xfrm>
            <a:off x="620185" y="1092200"/>
            <a:ext cx="5092700" cy="3621088"/>
          </a:xfrm>
          <a:prstGeom prst="rect">
            <a:avLst/>
          </a:prstGeom>
          <a:noFill/>
          <a:ln w="9525">
            <a:noFill/>
            <a:miter lim="800000"/>
            <a:headEnd/>
            <a:tailEnd/>
          </a:ln>
        </p:spPr>
      </p:pic>
      <p:pic>
        <p:nvPicPr>
          <p:cNvPr id="43023" name="Рисунок 5"/>
          <p:cNvPicPr>
            <a:picLocks noChangeAspect="1"/>
          </p:cNvPicPr>
          <p:nvPr/>
        </p:nvPicPr>
        <p:blipFill>
          <a:blip r:embed="rId3"/>
          <a:srcRect/>
          <a:stretch>
            <a:fillRect/>
          </a:stretch>
        </p:blipFill>
        <p:spPr bwMode="auto">
          <a:xfrm>
            <a:off x="5808133" y="1068388"/>
            <a:ext cx="5080000" cy="3630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От пультового управления к программному</a:t>
            </a:r>
            <a:br>
              <a:rPr lang="ru-RU" altLang="ru-RU" sz="2400" b="1" smtClean="0"/>
            </a:br>
            <a:r>
              <a:rPr lang="ru-RU" altLang="ru-RU" sz="2400" b="1" smtClean="0"/>
              <a:t/>
            </a:r>
            <a:br>
              <a:rPr lang="ru-RU" altLang="ru-RU" sz="24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4035" name="Номер слайда 1"/>
          <p:cNvSpPr>
            <a:spLocks noGrp="1"/>
          </p:cNvSpPr>
          <p:nvPr>
            <p:ph type="sldNum" sz="quarter" idx="12"/>
          </p:nvPr>
        </p:nvSpPr>
        <p:spPr>
          <a:noFill/>
        </p:spPr>
        <p:txBody>
          <a:bodyPr/>
          <a:lstStyle/>
          <a:p>
            <a:fld id="{F3BFDBCD-C3AE-4679-B6E7-730BDE03843D}" type="slidenum">
              <a:rPr lang="ru-RU" altLang="ru-RU"/>
              <a:pPr/>
              <a:t>16</a:t>
            </a:fld>
            <a:endParaRPr lang="ru-RU" altLang="ru-RU"/>
          </a:p>
        </p:txBody>
      </p:sp>
      <p:graphicFrame>
        <p:nvGraphicFramePr>
          <p:cNvPr id="2" name="Таблица 1"/>
          <p:cNvGraphicFramePr>
            <a:graphicFrameLocks noGrp="1"/>
          </p:cNvGraphicFramePr>
          <p:nvPr/>
        </p:nvGraphicFramePr>
        <p:xfrm>
          <a:off x="719667" y="1092200"/>
          <a:ext cx="10272184" cy="5419725"/>
        </p:xfrm>
        <a:graphic>
          <a:graphicData uri="http://schemas.openxmlformats.org/drawingml/2006/table">
            <a:tbl>
              <a:tblPr firstRow="1" bandRow="1">
                <a:tableStyleId>{5C22544A-7EE6-4342-B048-85BDC9FD1C3A}</a:tableStyleId>
              </a:tblPr>
              <a:tblGrid>
                <a:gridCol w="10272184">
                  <a:extLst>
                    <a:ext uri="{9D8B030D-6E8A-4147-A177-3AD203B41FA5}">
                      <a16:colId xmlns:a16="http://schemas.microsoft.com/office/drawing/2014/main" xmlns="" val="61444209"/>
                    </a:ext>
                  </a:extLst>
                </a:gridCol>
              </a:tblGrid>
              <a:tr h="4022943">
                <a:tc>
                  <a:txBody>
                    <a:bodyPr/>
                    <a:lstStyle/>
                    <a:p>
                      <a:endParaRPr lang="ru-RU" sz="1800" dirty="0" smtClean="0"/>
                    </a:p>
                    <a:p>
                      <a:r>
                        <a:rPr lang="ru-RU" sz="2400" b="1" dirty="0" smtClean="0">
                          <a:solidFill>
                            <a:schemeClr val="tx1"/>
                          </a:solidFill>
                        </a:rPr>
                        <a:t>Следующей</a:t>
                      </a:r>
                      <a:r>
                        <a:rPr lang="ru-RU" sz="2400" b="1" baseline="0" dirty="0" smtClean="0">
                          <a:solidFill>
                            <a:schemeClr val="tx1"/>
                          </a:solidFill>
                        </a:rPr>
                        <a:t> управлять Ползуном для движения по тому же маршруту будет Маша. Маша и Даша решают сделать для Маши «памятку». Даша снова командует Ползуном, а Маша с помощью магнитных карточек запоминает, какие команды давала Ползуну Даша. У Маши получилась такая «памятка». По этой памятке, читая пиктограммы слева направо и нажимая нужные кнопки на звуковом пульте Маша легко проведет Ползуна по нужному маршруту (это и есть программа!)</a:t>
                      </a:r>
                      <a:endParaRPr lang="ru-RU" sz="2400" b="1" dirty="0">
                        <a:solidFill>
                          <a:schemeClr val="tx1"/>
                        </a:solidFill>
                      </a:endParaRPr>
                    </a:p>
                  </a:txBody>
                  <a:tcPr marL="121908" marR="121908" marT="45707" marB="45707"/>
                </a:tc>
                <a:extLst>
                  <a:ext uri="{0D108BD9-81ED-4DB2-BD59-A6C34878D82A}">
                    <a16:rowId xmlns:a16="http://schemas.microsoft.com/office/drawing/2014/main" xmlns="" val="2110830696"/>
                  </a:ext>
                </a:extLst>
              </a:tr>
              <a:tr h="1396782">
                <a:tc>
                  <a:txBody>
                    <a:bodyPr/>
                    <a:lstStyle/>
                    <a:p>
                      <a:pPr algn="ctr"/>
                      <a:endParaRPr lang="ru-RU" sz="2400" b="1" dirty="0" smtClean="0"/>
                    </a:p>
                  </a:txBody>
                  <a:tcPr marL="121908" marR="121908" marT="45707" marB="45707"/>
                </a:tc>
                <a:extLst>
                  <a:ext uri="{0D108BD9-81ED-4DB2-BD59-A6C34878D82A}">
                    <a16:rowId xmlns:a16="http://schemas.microsoft.com/office/drawing/2014/main" xmlns="" val="63401529"/>
                  </a:ext>
                </a:extLst>
              </a:tr>
            </a:tbl>
          </a:graphicData>
        </a:graphic>
      </p:graphicFrame>
      <p:pic>
        <p:nvPicPr>
          <p:cNvPr id="44044" name="Рисунок 3"/>
          <p:cNvPicPr>
            <a:picLocks noChangeAspect="1"/>
          </p:cNvPicPr>
          <p:nvPr/>
        </p:nvPicPr>
        <p:blipFill>
          <a:blip r:embed="rId2"/>
          <a:srcRect l="83656" t="24136" r="1183" b="70811"/>
          <a:stretch>
            <a:fillRect/>
          </a:stretch>
        </p:blipFill>
        <p:spPr bwMode="auto">
          <a:xfrm>
            <a:off x="2351618" y="5229226"/>
            <a:ext cx="7488767"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239185" y="260350"/>
            <a:ext cx="11713633" cy="12969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400" b="1" smtClean="0"/>
              <a:t>С помощью пиктограмм на карточках  планируем действия по управлению Ползуном для перевода его в желтую клетку</a:t>
            </a: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5059" name="Номер слайда 1"/>
          <p:cNvSpPr>
            <a:spLocks noGrp="1"/>
          </p:cNvSpPr>
          <p:nvPr>
            <p:ph type="sldNum" sz="quarter" idx="12"/>
          </p:nvPr>
        </p:nvSpPr>
        <p:spPr>
          <a:noFill/>
        </p:spPr>
        <p:txBody>
          <a:bodyPr/>
          <a:lstStyle/>
          <a:p>
            <a:fld id="{6789E62E-EA87-4361-A7BF-33C50BE6FA20}" type="slidenum">
              <a:rPr lang="ru-RU" altLang="ru-RU"/>
              <a:pPr/>
              <a:t>17</a:t>
            </a:fld>
            <a:endParaRPr lang="ru-RU" altLang="ru-RU"/>
          </a:p>
        </p:txBody>
      </p:sp>
      <p:pic>
        <p:nvPicPr>
          <p:cNvPr id="45060" name="Рисунок 1"/>
          <p:cNvPicPr>
            <a:picLocks noChangeAspect="1"/>
          </p:cNvPicPr>
          <p:nvPr/>
        </p:nvPicPr>
        <p:blipFill>
          <a:blip r:embed="rId2"/>
          <a:srcRect/>
          <a:stretch>
            <a:fillRect/>
          </a:stretch>
        </p:blipFill>
        <p:spPr bwMode="auto">
          <a:xfrm>
            <a:off x="455085" y="1966913"/>
            <a:ext cx="11281833" cy="4754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239185" y="476251"/>
            <a:ext cx="11713633" cy="785813"/>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000" b="1" smtClean="0"/>
              <a:t>С помощью пиктограмм на кубиках  планируем действия по управлению Ползуном для перевода его в желтую клетку</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6083" name="Номер слайда 1"/>
          <p:cNvSpPr>
            <a:spLocks noGrp="1"/>
          </p:cNvSpPr>
          <p:nvPr>
            <p:ph type="sldNum" sz="quarter" idx="12"/>
          </p:nvPr>
        </p:nvSpPr>
        <p:spPr>
          <a:noFill/>
        </p:spPr>
        <p:txBody>
          <a:bodyPr/>
          <a:lstStyle/>
          <a:p>
            <a:fld id="{11B229F1-64CE-4E39-958D-C85C53463071}" type="slidenum">
              <a:rPr lang="ru-RU" altLang="ru-RU"/>
              <a:pPr/>
              <a:t>18</a:t>
            </a:fld>
            <a:endParaRPr lang="ru-RU" altLang="ru-RU"/>
          </a:p>
        </p:txBody>
      </p:sp>
      <p:pic>
        <p:nvPicPr>
          <p:cNvPr id="46084" name="Рисунок 2"/>
          <p:cNvPicPr>
            <a:picLocks noChangeAspect="1"/>
          </p:cNvPicPr>
          <p:nvPr/>
        </p:nvPicPr>
        <p:blipFill>
          <a:blip r:embed="rId2"/>
          <a:srcRect/>
          <a:stretch>
            <a:fillRect/>
          </a:stretch>
        </p:blipFill>
        <p:spPr bwMode="auto">
          <a:xfrm>
            <a:off x="260351" y="1687513"/>
            <a:ext cx="11374967" cy="4795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a:xfrm>
            <a:off x="239185" y="476251"/>
            <a:ext cx="11713633" cy="785813"/>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Планируем действия по управлению Ползуном </a:t>
            </a:r>
            <a:br>
              <a:rPr lang="ru-RU" altLang="ru-RU" sz="2400" b="1" smtClean="0"/>
            </a:br>
            <a:r>
              <a:rPr lang="ru-RU" altLang="ru-RU" sz="2400" b="1" smtClean="0"/>
              <a:t>для перевода его в желтую клетку</a:t>
            </a:r>
            <a:br>
              <a:rPr lang="ru-RU" altLang="ru-RU" sz="2400" b="1" smtClean="0"/>
            </a:br>
            <a:r>
              <a:rPr lang="ru-RU" altLang="ru-RU" sz="2000" b="1" smtClean="0"/>
              <a:t/>
            </a:r>
            <a:br>
              <a:rPr lang="ru-RU" altLang="ru-RU" sz="2000" b="1" smtClean="0"/>
            </a:br>
            <a:endParaRPr lang="ru-RU" altLang="ru-RU" sz="2000" b="1" smtClean="0">
              <a:solidFill>
                <a:srgbClr val="0070C0"/>
              </a:solidFill>
            </a:endParaRPr>
          </a:p>
        </p:txBody>
      </p:sp>
      <p:sp>
        <p:nvSpPr>
          <p:cNvPr id="47107" name="Номер слайда 1"/>
          <p:cNvSpPr>
            <a:spLocks noGrp="1"/>
          </p:cNvSpPr>
          <p:nvPr>
            <p:ph type="sldNum" sz="quarter" idx="12"/>
          </p:nvPr>
        </p:nvSpPr>
        <p:spPr>
          <a:noFill/>
        </p:spPr>
        <p:txBody>
          <a:bodyPr/>
          <a:lstStyle/>
          <a:p>
            <a:fld id="{2AB878BF-FE48-48AE-A546-03F80E44AA93}" type="slidenum">
              <a:rPr lang="ru-RU" altLang="ru-RU"/>
              <a:pPr/>
              <a:t>19</a:t>
            </a:fld>
            <a:endParaRPr lang="ru-RU" altLang="ru-RU"/>
          </a:p>
        </p:txBody>
      </p:sp>
      <p:pic>
        <p:nvPicPr>
          <p:cNvPr id="47108" name="Рисунок 1"/>
          <p:cNvPicPr>
            <a:picLocks noChangeAspect="1"/>
          </p:cNvPicPr>
          <p:nvPr/>
        </p:nvPicPr>
        <p:blipFill>
          <a:blip r:embed="rId2"/>
          <a:srcRect/>
          <a:stretch>
            <a:fillRect/>
          </a:stretch>
        </p:blipFill>
        <p:spPr bwMode="auto">
          <a:xfrm>
            <a:off x="840318" y="1814513"/>
            <a:ext cx="10511367" cy="443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03D4BDA-C3E5-014C-8211-A80A6064EB91}"/>
              </a:ext>
            </a:extLst>
          </p:cNvPr>
          <p:cNvSpPr>
            <a:spLocks noGrp="1"/>
          </p:cNvSpPr>
          <p:nvPr>
            <p:ph type="title"/>
          </p:nvPr>
        </p:nvSpPr>
        <p:spPr>
          <a:xfrm>
            <a:off x="2044446" y="196597"/>
            <a:ext cx="10041636" cy="1332292"/>
          </a:xfrm>
        </p:spPr>
        <p:txBody>
          <a:bodyPr>
            <a:normAutofit fontScale="90000"/>
          </a:bodyPr>
          <a:lstStyle/>
          <a:p>
            <a:r>
              <a:rPr lang="ru-RU" sz="3200" b="1" dirty="0">
                <a:solidFill>
                  <a:srgbClr val="7030A0"/>
                </a:solidFill>
                <a:latin typeface="Georgia" panose="02040502050405020303" pitchFamily="18" charset="0"/>
              </a:rPr>
              <a:t>                    </a:t>
            </a:r>
            <a:r>
              <a:rPr lang="en-US" sz="3200" b="1" dirty="0" smtClean="0">
                <a:solidFill>
                  <a:srgbClr val="7030A0"/>
                </a:solidFill>
                <a:latin typeface="Georgia" panose="02040502050405020303" pitchFamily="18" charset="0"/>
              </a:rPr>
              <a:t/>
            </a:r>
            <a:br>
              <a:rPr lang="en-US" sz="3200" b="1" dirty="0" smtClean="0">
                <a:solidFill>
                  <a:srgbClr val="7030A0"/>
                </a:solidFill>
                <a:latin typeface="Georgia" panose="02040502050405020303" pitchFamily="18" charset="0"/>
              </a:rPr>
            </a:br>
            <a:r>
              <a:rPr lang="ru-RU" sz="3600" b="1" dirty="0" smtClean="0">
                <a:solidFill>
                  <a:srgbClr val="FF0000"/>
                </a:solidFill>
                <a:latin typeface="Georgia" panose="02040502050405020303" pitchFamily="18" charset="0"/>
              </a:rPr>
              <a:t>Сетевые </a:t>
            </a:r>
            <a:r>
              <a:rPr lang="ru-RU" sz="3600" b="1" dirty="0">
                <a:solidFill>
                  <a:srgbClr val="FF0000"/>
                </a:solidFill>
                <a:latin typeface="Georgia" panose="02040502050405020303" pitchFamily="18" charset="0"/>
              </a:rPr>
              <a:t>инновационные площадки</a:t>
            </a:r>
            <a:r>
              <a:rPr lang="ru-RU" sz="3200" b="1" dirty="0">
                <a:solidFill>
                  <a:srgbClr val="7030A0"/>
                </a:solidFill>
                <a:latin typeface="Georgia" panose="02040502050405020303" pitchFamily="18" charset="0"/>
              </a:rPr>
              <a:t/>
            </a:r>
            <a:br>
              <a:rPr lang="ru-RU" sz="3200" b="1" dirty="0">
                <a:solidFill>
                  <a:srgbClr val="7030A0"/>
                </a:solidFill>
                <a:latin typeface="Georgia" panose="02040502050405020303" pitchFamily="18" charset="0"/>
              </a:rPr>
            </a:br>
            <a:r>
              <a:rPr lang="ru-RU" sz="3200" b="1" dirty="0">
                <a:latin typeface="Georgia" panose="02040502050405020303" pitchFamily="18" charset="0"/>
              </a:rPr>
              <a:t/>
            </a:r>
            <a:br>
              <a:rPr lang="ru-RU" sz="3200" b="1" dirty="0">
                <a:latin typeface="Georgia" panose="02040502050405020303" pitchFamily="18" charset="0"/>
              </a:rPr>
            </a:br>
            <a:endParaRPr lang="ru-RU" sz="3200" b="1" dirty="0">
              <a:solidFill>
                <a:srgbClr val="7030A0"/>
              </a:solidFill>
              <a:latin typeface="Georgia" panose="02040502050405020303" pitchFamily="18" charset="0"/>
            </a:endParaRPr>
          </a:p>
        </p:txBody>
      </p:sp>
      <p:sp>
        <p:nvSpPr>
          <p:cNvPr id="3" name="Объект 2">
            <a:extLst>
              <a:ext uri="{FF2B5EF4-FFF2-40B4-BE49-F238E27FC236}">
                <a16:creationId xmlns="" xmlns:a16="http://schemas.microsoft.com/office/drawing/2014/main" id="{EF75F140-F617-2F40-83AB-F210FB6C90AB}"/>
              </a:ext>
            </a:extLst>
          </p:cNvPr>
          <p:cNvSpPr>
            <a:spLocks noGrp="1"/>
          </p:cNvSpPr>
          <p:nvPr>
            <p:ph idx="1"/>
          </p:nvPr>
        </p:nvSpPr>
        <p:spPr>
          <a:xfrm>
            <a:off x="228600" y="877824"/>
            <a:ext cx="11857482" cy="5876543"/>
          </a:xfrm>
        </p:spPr>
        <p:txBody>
          <a:bodyPr>
            <a:noAutofit/>
          </a:bodyPr>
          <a:lstStyle/>
          <a:p>
            <a:pPr marL="0" indent="0">
              <a:buNone/>
            </a:pPr>
            <a:endParaRPr lang="en-US" sz="3000" dirty="0" smtClean="0">
              <a:solidFill>
                <a:srgbClr val="002060"/>
              </a:solidFill>
              <a:latin typeface="Georgia" panose="02040502050405020303" pitchFamily="18" charset="0"/>
            </a:endParaRPr>
          </a:p>
          <a:p>
            <a:pPr marL="0" indent="0">
              <a:buNone/>
            </a:pPr>
            <a:endParaRPr lang="en-US" sz="3000" dirty="0">
              <a:solidFill>
                <a:srgbClr val="002060"/>
              </a:solidFill>
              <a:latin typeface="Georgia" panose="02040502050405020303" pitchFamily="18" charset="0"/>
            </a:endParaRPr>
          </a:p>
          <a:p>
            <a:pPr marL="0" indent="0">
              <a:buNone/>
            </a:pPr>
            <a:endParaRPr lang="en-US" sz="3000" dirty="0" smtClean="0">
              <a:solidFill>
                <a:srgbClr val="002060"/>
              </a:solidFill>
              <a:latin typeface="Georgia" panose="02040502050405020303" pitchFamily="18" charset="0"/>
            </a:endParaRPr>
          </a:p>
          <a:p>
            <a:pPr marL="0" indent="0">
              <a:buNone/>
            </a:pPr>
            <a:r>
              <a:rPr lang="ru-RU" sz="3000" dirty="0" smtClean="0">
                <a:solidFill>
                  <a:srgbClr val="002060"/>
                </a:solidFill>
                <a:latin typeface="Georgia" panose="02040502050405020303" pitchFamily="18" charset="0"/>
              </a:rPr>
              <a:t>Федеральный </a:t>
            </a:r>
            <a:r>
              <a:rPr lang="ru-RU" sz="3000" dirty="0">
                <a:solidFill>
                  <a:srgbClr val="002060"/>
                </a:solidFill>
                <a:latin typeface="Georgia" panose="02040502050405020303" pitchFamily="18" charset="0"/>
              </a:rPr>
              <a:t>научный центр</a:t>
            </a:r>
          </a:p>
          <a:p>
            <a:pPr marL="0" indent="0">
              <a:buNone/>
            </a:pPr>
            <a:r>
              <a:rPr lang="ru-RU" sz="3000" dirty="0">
                <a:solidFill>
                  <a:srgbClr val="002060"/>
                </a:solidFill>
                <a:latin typeface="Georgia" panose="02040502050405020303" pitchFamily="18" charset="0"/>
              </a:rPr>
              <a:t>Научно-исследовательский </a:t>
            </a:r>
            <a:endParaRPr lang="en-US" sz="3000" dirty="0" smtClean="0">
              <a:solidFill>
                <a:srgbClr val="002060"/>
              </a:solidFill>
              <a:latin typeface="Georgia" panose="02040502050405020303" pitchFamily="18" charset="0"/>
            </a:endParaRPr>
          </a:p>
          <a:p>
            <a:pPr marL="0" indent="0">
              <a:buNone/>
            </a:pPr>
            <a:r>
              <a:rPr lang="ru-RU" sz="3000" dirty="0" smtClean="0">
                <a:solidFill>
                  <a:srgbClr val="002060"/>
                </a:solidFill>
                <a:latin typeface="Georgia" panose="02040502050405020303" pitchFamily="18" charset="0"/>
              </a:rPr>
              <a:t>институт </a:t>
            </a:r>
            <a:r>
              <a:rPr lang="ru-RU" sz="3000" dirty="0">
                <a:solidFill>
                  <a:srgbClr val="002060"/>
                </a:solidFill>
                <a:latin typeface="Georgia" panose="02040502050405020303" pitchFamily="18" charset="0"/>
              </a:rPr>
              <a:t>системных исследований</a:t>
            </a:r>
          </a:p>
          <a:p>
            <a:pPr marL="0" indent="0">
              <a:buNone/>
            </a:pPr>
            <a:r>
              <a:rPr lang="ru-RU" sz="3000" dirty="0">
                <a:solidFill>
                  <a:srgbClr val="002060"/>
                </a:solidFill>
                <a:latin typeface="Georgia" panose="02040502050405020303" pitchFamily="18" charset="0"/>
              </a:rPr>
              <a:t>РОССИЙСКОЙ АКАДЕМИИ НАУК</a:t>
            </a:r>
          </a:p>
          <a:p>
            <a:pPr marL="0" indent="0">
              <a:buNone/>
            </a:pPr>
            <a:endParaRPr lang="ru-RU" sz="3000" dirty="0">
              <a:solidFill>
                <a:srgbClr val="002060"/>
              </a:solidFill>
              <a:latin typeface="Georgia" panose="02040502050405020303" pitchFamily="18" charset="0"/>
            </a:endParaRPr>
          </a:p>
          <a:p>
            <a:pPr marL="0" indent="0">
              <a:buNone/>
            </a:pPr>
            <a:endParaRPr lang="ru-RU" sz="3000" i="1" dirty="0">
              <a:solidFill>
                <a:srgbClr val="0070C0"/>
              </a:solidFill>
              <a:latin typeface="Georgia" panose="02040502050405020303" pitchFamily="18" charset="0"/>
            </a:endParaRPr>
          </a:p>
        </p:txBody>
      </p:sp>
      <p:pic>
        <p:nvPicPr>
          <p:cNvPr id="4" name="Рисунок 3">
            <a:extLst>
              <a:ext uri="{FF2B5EF4-FFF2-40B4-BE49-F238E27FC236}">
                <a16:creationId xmlns="" xmlns:a16="http://schemas.microsoft.com/office/drawing/2014/main" id="{D87756C4-C22B-6E44-A341-0DF350102AD0}"/>
              </a:ext>
            </a:extLst>
          </p:cNvPr>
          <p:cNvPicPr>
            <a:picLocks noChangeAspect="1"/>
          </p:cNvPicPr>
          <p:nvPr/>
        </p:nvPicPr>
        <p:blipFill>
          <a:blip r:embed="rId2"/>
          <a:stretch>
            <a:fillRect/>
          </a:stretch>
        </p:blipFill>
        <p:spPr>
          <a:xfrm>
            <a:off x="7630886" y="2299171"/>
            <a:ext cx="4455196" cy="4455196"/>
          </a:xfrm>
          <a:prstGeom prst="rect">
            <a:avLst/>
          </a:prstGeom>
        </p:spPr>
      </p:pic>
    </p:spTree>
    <p:extLst>
      <p:ext uri="{BB962C8B-B14F-4D97-AF65-F5344CB8AC3E}">
        <p14:creationId xmlns:p14="http://schemas.microsoft.com/office/powerpoint/2010/main" xmlns="" val="216277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239185" y="476251"/>
            <a:ext cx="11713633" cy="785813"/>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Планируем действия по управлению Ползуном для перевода его в желтую клетку в клетку с цифрой 1</a:t>
            </a: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8131" name="Номер слайда 1"/>
          <p:cNvSpPr>
            <a:spLocks noGrp="1"/>
          </p:cNvSpPr>
          <p:nvPr>
            <p:ph type="sldNum" sz="quarter" idx="12"/>
          </p:nvPr>
        </p:nvSpPr>
        <p:spPr>
          <a:noFill/>
        </p:spPr>
        <p:txBody>
          <a:bodyPr/>
          <a:lstStyle/>
          <a:p>
            <a:fld id="{815415A5-66B5-4BBA-816D-F300BF06EDB6}" type="slidenum">
              <a:rPr lang="ru-RU" altLang="ru-RU"/>
              <a:pPr/>
              <a:t>20</a:t>
            </a:fld>
            <a:endParaRPr lang="ru-RU" altLang="ru-RU"/>
          </a:p>
        </p:txBody>
      </p:sp>
      <p:pic>
        <p:nvPicPr>
          <p:cNvPr id="48132" name="Рисунок 2"/>
          <p:cNvPicPr>
            <a:picLocks noChangeAspect="1"/>
          </p:cNvPicPr>
          <p:nvPr/>
        </p:nvPicPr>
        <p:blipFill>
          <a:blip r:embed="rId2"/>
          <a:srcRect/>
          <a:stretch>
            <a:fillRect/>
          </a:stretch>
        </p:blipFill>
        <p:spPr bwMode="auto">
          <a:xfrm>
            <a:off x="742951" y="1733550"/>
            <a:ext cx="10706100" cy="451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239185" y="476251"/>
            <a:ext cx="11713633" cy="785813"/>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400" b="1" smtClean="0"/>
              <a:t>Ползун везет Тягуна в гости к другим роботам</a:t>
            </a: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49155" name="Номер слайда 1"/>
          <p:cNvSpPr>
            <a:spLocks noGrp="1"/>
          </p:cNvSpPr>
          <p:nvPr>
            <p:ph type="sldNum" sz="quarter" idx="12"/>
          </p:nvPr>
        </p:nvSpPr>
        <p:spPr>
          <a:noFill/>
        </p:spPr>
        <p:txBody>
          <a:bodyPr/>
          <a:lstStyle/>
          <a:p>
            <a:fld id="{B4449945-B104-445E-BD13-7338778C5435}" type="slidenum">
              <a:rPr lang="ru-RU" altLang="ru-RU"/>
              <a:pPr/>
              <a:t>21</a:t>
            </a:fld>
            <a:endParaRPr lang="ru-RU" altLang="ru-RU"/>
          </a:p>
        </p:txBody>
      </p:sp>
      <p:pic>
        <p:nvPicPr>
          <p:cNvPr id="49156" name="Рисунок 1"/>
          <p:cNvPicPr>
            <a:picLocks noChangeAspect="1"/>
          </p:cNvPicPr>
          <p:nvPr/>
        </p:nvPicPr>
        <p:blipFill>
          <a:blip r:embed="rId2"/>
          <a:srcRect/>
          <a:stretch>
            <a:fillRect/>
          </a:stretch>
        </p:blipFill>
        <p:spPr bwMode="auto">
          <a:xfrm>
            <a:off x="541867" y="1592263"/>
            <a:ext cx="11040533" cy="465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a:xfrm>
            <a:off x="239184" y="476250"/>
            <a:ext cx="11808883" cy="2160588"/>
          </a:xfrm>
        </p:spPr>
        <p:txBody>
          <a:bodyPr/>
          <a:lstStyle/>
          <a:p>
            <a:r>
              <a:rPr lang="ru-RU" altLang="ru-RU" sz="2000" b="1" dirty="0" err="1" smtClean="0"/>
              <a:t>СуперИнновация</a:t>
            </a:r>
            <a:r>
              <a:rPr lang="ru-RU" altLang="ru-RU" sz="2000" b="1" dirty="0" smtClean="0"/>
              <a:t> нашей методики и </a:t>
            </a:r>
            <a:r>
              <a:rPr lang="ru-RU" altLang="ru-RU" sz="2000" b="1" dirty="0" err="1" smtClean="0"/>
              <a:t>ПиктоМира</a:t>
            </a:r>
            <a:r>
              <a:rPr lang="ru-RU" altLang="ru-RU" sz="2000" b="1" dirty="0" smtClean="0"/>
              <a:t/>
            </a:r>
            <a:br>
              <a:rPr lang="ru-RU" altLang="ru-RU" sz="2000" b="1" dirty="0" smtClean="0"/>
            </a:br>
            <a:r>
              <a:rPr lang="ru-RU" altLang="ru-RU" sz="2000" b="1" dirty="0" smtClean="0"/>
              <a:t>– кооперативное программирование </a:t>
            </a:r>
            <a:r>
              <a:rPr lang="ru-RU" altLang="ru-RU" sz="2000" b="1" dirty="0" smtClean="0"/>
              <a:t>Члены </a:t>
            </a:r>
            <a:r>
              <a:rPr lang="ru-RU" altLang="ru-RU" sz="2000" b="1" dirty="0" smtClean="0"/>
              <a:t>команды сидят за одним столом и видят одну и ту же обстановку, в которой действуют два робота. Два программиста, работая согласованно, каждый на своем планшете, должны составить две программы управления двумя роботами, которые работая параллельно, решат общую задачу. Для достижения успеха необходим вклад  каждого ребенка</a:t>
            </a:r>
            <a:r>
              <a:rPr lang="en-US" altLang="ru-RU" sz="2000" b="1" dirty="0" smtClean="0"/>
              <a:t/>
            </a:r>
            <a:br>
              <a:rPr lang="en-US" altLang="ru-RU" sz="2000" b="1" dirty="0" smtClean="0"/>
            </a:br>
            <a:endParaRPr lang="ru-RU" altLang="ru-RU" sz="2000" b="1" dirty="0" smtClean="0"/>
          </a:p>
        </p:txBody>
      </p:sp>
      <p:pic>
        <p:nvPicPr>
          <p:cNvPr id="51203" name="Объект 9"/>
          <p:cNvPicPr>
            <a:picLocks noGrp="1"/>
          </p:cNvPicPr>
          <p:nvPr>
            <p:ph idx="1"/>
          </p:nvPr>
        </p:nvPicPr>
        <p:blipFill>
          <a:blip r:embed="rId2"/>
          <a:srcRect/>
          <a:stretch>
            <a:fillRect/>
          </a:stretch>
        </p:blipFill>
        <p:spPr>
          <a:xfrm>
            <a:off x="1102784" y="2852739"/>
            <a:ext cx="10464800" cy="3889375"/>
          </a:xfrm>
        </p:spPr>
      </p:pic>
      <p:sp>
        <p:nvSpPr>
          <p:cNvPr id="51204" name="Номер слайда 1"/>
          <p:cNvSpPr>
            <a:spLocks noGrp="1"/>
          </p:cNvSpPr>
          <p:nvPr>
            <p:ph type="sldNum" sz="quarter" idx="12"/>
          </p:nvPr>
        </p:nvSpPr>
        <p:spPr>
          <a:noFill/>
        </p:spPr>
        <p:txBody>
          <a:bodyPr/>
          <a:lstStyle/>
          <a:p>
            <a:fld id="{8B405F47-41D9-402F-BCE9-D1236D521D4F}" type="slidenum">
              <a:rPr lang="ru-RU" altLang="ru-RU"/>
              <a:pPr/>
              <a:t>22</a:t>
            </a:fld>
            <a:endParaRPr lang="ru-RU" alt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a:xfrm>
            <a:off x="239185" y="476250"/>
            <a:ext cx="11713633" cy="1512888"/>
          </a:xfrm>
        </p:spPr>
        <p:txBody>
          <a:bodyPr>
            <a:normAutofit fontScale="90000"/>
          </a:bodyPr>
          <a:lstStyle/>
          <a:p>
            <a:r>
              <a:rPr lang="ru-RU" altLang="ru-RU" sz="2000" b="1" smtClean="0"/>
              <a:t/>
            </a:r>
            <a:br>
              <a:rPr lang="ru-RU" altLang="ru-RU" sz="2000" b="1" smtClean="0"/>
            </a:br>
            <a:r>
              <a:rPr lang="ru-RU" altLang="ru-RU" sz="2400" b="1" smtClean="0"/>
              <a:t>Пример задания на кооперативное программирование</a:t>
            </a:r>
            <a:r>
              <a:rPr lang="en-US" altLang="ru-RU" sz="2400" b="1" smtClean="0"/>
              <a:t> </a:t>
            </a:r>
            <a:r>
              <a:rPr lang="en-US" altLang="ru-RU" sz="2000" b="1" smtClean="0"/>
              <a:t>– </a:t>
            </a:r>
            <a:r>
              <a:rPr lang="ru-RU" altLang="ru-RU" sz="2000" b="1" smtClean="0"/>
              <a:t>два робота, работая параллельно, должны закрасить 9 клеток. Предварительно дети должны договориться, как работа будет поделена, поровну эта работа не делится.</a:t>
            </a:r>
            <a:r>
              <a:rPr lang="ru-RU" altLang="ru-RU" sz="2400" b="1" smtClean="0"/>
              <a:t/>
            </a:r>
            <a:br>
              <a:rPr lang="ru-RU" altLang="ru-RU" sz="2400" b="1" smtClean="0"/>
            </a:br>
            <a:endParaRPr lang="ru-RU" altLang="ru-RU" sz="2400" b="1" smtClean="0"/>
          </a:p>
        </p:txBody>
      </p:sp>
      <p:pic>
        <p:nvPicPr>
          <p:cNvPr id="52227" name="Объект 5"/>
          <p:cNvPicPr>
            <a:picLocks noGrp="1"/>
          </p:cNvPicPr>
          <p:nvPr>
            <p:ph idx="1"/>
          </p:nvPr>
        </p:nvPicPr>
        <p:blipFill>
          <a:blip r:embed="rId2"/>
          <a:srcRect l="13174" t="25677" r="31294" b="20326"/>
          <a:stretch>
            <a:fillRect/>
          </a:stretch>
        </p:blipFill>
        <p:spPr>
          <a:xfrm>
            <a:off x="1583267" y="2349501"/>
            <a:ext cx="9228667" cy="4092575"/>
          </a:xfrm>
        </p:spPr>
      </p:pic>
      <p:sp>
        <p:nvSpPr>
          <p:cNvPr id="52228" name="Номер слайда 1"/>
          <p:cNvSpPr>
            <a:spLocks noGrp="1"/>
          </p:cNvSpPr>
          <p:nvPr>
            <p:ph type="sldNum" sz="quarter" idx="12"/>
          </p:nvPr>
        </p:nvSpPr>
        <p:spPr>
          <a:noFill/>
        </p:spPr>
        <p:txBody>
          <a:bodyPr/>
          <a:lstStyle/>
          <a:p>
            <a:fld id="{815A5FC1-E69C-450A-8CE1-2A53B094EEC0}" type="slidenum">
              <a:rPr lang="ru-RU" altLang="ru-RU"/>
              <a:pPr/>
              <a:t>23</a:t>
            </a:fld>
            <a:endParaRPr lang="ru-RU" alt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r>
              <a:rPr lang="ru-RU" altLang="ru-RU" sz="4000" dirty="0" smtClean="0"/>
              <a:t/>
            </a:r>
            <a:br>
              <a:rPr lang="ru-RU" altLang="ru-RU" sz="4000" dirty="0" smtClean="0"/>
            </a:br>
            <a:endParaRPr lang="ru-RU" altLang="ru-RU" sz="4000" dirty="0" smtClean="0"/>
          </a:p>
        </p:txBody>
      </p:sp>
      <p:pic>
        <p:nvPicPr>
          <p:cNvPr id="4" name="Видео12 Хоровод клонов.mp4">
            <a:hlinkClick r:id="" action="ppaction://media"/>
          </p:cNvPr>
          <p:cNvPicPr>
            <a:picLocks noGrp="1" noRot="1" noChangeAspect="1"/>
          </p:cNvPicPr>
          <p:nvPr>
            <p:ph idx="1"/>
            <a:videoFile r:link="rId1"/>
          </p:nvPr>
        </p:nvPicPr>
        <p:blipFill>
          <a:blip r:embed="rId3"/>
          <a:srcRect/>
          <a:stretch>
            <a:fillRect/>
          </a:stretch>
        </p:blipFill>
        <p:spPr>
          <a:xfrm>
            <a:off x="239349" y="332656"/>
            <a:ext cx="11521280" cy="6120680"/>
          </a:xfrm>
        </p:spPr>
      </p:pic>
      <p:sp>
        <p:nvSpPr>
          <p:cNvPr id="53252" name="Номер слайда 1"/>
          <p:cNvSpPr>
            <a:spLocks noGrp="1"/>
          </p:cNvSpPr>
          <p:nvPr>
            <p:ph type="sldNum" sz="quarter" idx="12"/>
          </p:nvPr>
        </p:nvSpPr>
        <p:spPr>
          <a:noFill/>
        </p:spPr>
        <p:txBody>
          <a:bodyPr/>
          <a:lstStyle/>
          <a:p>
            <a:fld id="{7AF49C3B-53EA-4167-9700-41A5FD3A6C56}" type="slidenum">
              <a:rPr lang="ru-RU" altLang="ru-RU"/>
              <a:pPr/>
              <a:t>24</a:t>
            </a:fld>
            <a:endParaRPr lang="ru-RU" altLang="ru-RU"/>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descr="Изображение выглядит как внутренний, книга, полка, стол&#10;&#10;Автоматически созданное описание">
            <a:extLst>
              <a:ext uri="{FF2B5EF4-FFF2-40B4-BE49-F238E27FC236}">
                <a16:creationId xmlns="" xmlns:a16="http://schemas.microsoft.com/office/drawing/2014/main" id="{3402E280-E96C-2740-B20F-798A0EF8E021}"/>
              </a:ext>
            </a:extLst>
          </p:cNvPr>
          <p:cNvPicPr>
            <a:picLocks noGrp="1" noChangeAspect="1"/>
          </p:cNvPicPr>
          <p:nvPr>
            <p:ph idx="1"/>
          </p:nvPr>
        </p:nvPicPr>
        <p:blipFill>
          <a:blip r:embed="rId2"/>
          <a:stretch>
            <a:fillRect/>
          </a:stretch>
        </p:blipFill>
        <p:spPr>
          <a:xfrm>
            <a:off x="0" y="0"/>
            <a:ext cx="6492875" cy="6492875"/>
          </a:xfrm>
        </p:spPr>
      </p:pic>
      <p:sp>
        <p:nvSpPr>
          <p:cNvPr id="2" name="Заголовок 1">
            <a:extLst>
              <a:ext uri="{FF2B5EF4-FFF2-40B4-BE49-F238E27FC236}">
                <a16:creationId xmlns="" xmlns:a16="http://schemas.microsoft.com/office/drawing/2014/main" id="{A0A35B35-6396-BE47-910E-124C0E69ED16}"/>
              </a:ext>
            </a:extLst>
          </p:cNvPr>
          <p:cNvSpPr>
            <a:spLocks noGrp="1"/>
          </p:cNvSpPr>
          <p:nvPr>
            <p:ph type="title"/>
          </p:nvPr>
        </p:nvSpPr>
        <p:spPr>
          <a:xfrm>
            <a:off x="6096000" y="455382"/>
            <a:ext cx="5808021" cy="2440342"/>
          </a:xfrm>
        </p:spPr>
        <p:txBody>
          <a:bodyPr>
            <a:normAutofit/>
          </a:bodyPr>
          <a:lstStyle/>
          <a:p>
            <a:pPr algn="ctr"/>
            <a:endParaRPr lang="ru-RU" sz="3200" b="1" dirty="0">
              <a:solidFill>
                <a:srgbClr val="FF0000"/>
              </a:solidFill>
              <a:latin typeface="Georgia" panose="02040502050405020303" pitchFamily="18" charset="0"/>
            </a:endParaRPr>
          </a:p>
        </p:txBody>
      </p:sp>
      <p:pic>
        <p:nvPicPr>
          <p:cNvPr id="4" name="Рисунок 3">
            <a:extLst>
              <a:ext uri="{FF2B5EF4-FFF2-40B4-BE49-F238E27FC236}">
                <a16:creationId xmlns="" xmlns:a16="http://schemas.microsoft.com/office/drawing/2014/main" id="{0516CF88-382C-7148-B5BF-8EFD0E6EA69C}"/>
              </a:ext>
            </a:extLst>
          </p:cNvPr>
          <p:cNvPicPr>
            <a:picLocks noChangeAspect="1"/>
          </p:cNvPicPr>
          <p:nvPr/>
        </p:nvPicPr>
        <p:blipFill rotWithShape="1">
          <a:blip r:embed="rId3"/>
          <a:srcRect l="21529" t="6415" r="6272" b="7845"/>
          <a:stretch/>
        </p:blipFill>
        <p:spPr>
          <a:xfrm>
            <a:off x="6253316" y="2726172"/>
            <a:ext cx="5768693" cy="3766703"/>
          </a:xfrm>
          <a:prstGeom prst="rect">
            <a:avLst/>
          </a:prstGeom>
        </p:spPr>
      </p:pic>
    </p:spTree>
    <p:extLst>
      <p:ext uri="{BB962C8B-B14F-4D97-AF65-F5344CB8AC3E}">
        <p14:creationId xmlns:p14="http://schemas.microsoft.com/office/powerpoint/2010/main" xmlns="" val="3655736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9318"/>
            <a:ext cx="10515600" cy="1068111"/>
          </a:xfrm>
        </p:spPr>
        <p:txBody>
          <a:bodyPr/>
          <a:lstStyle/>
          <a:p>
            <a:pPr algn="ctr"/>
            <a:r>
              <a:rPr lang="ru-RU" b="1" dirty="0">
                <a:solidFill>
                  <a:schemeClr val="accent1"/>
                </a:solidFill>
              </a:rPr>
              <a:t>4</a:t>
            </a:r>
            <a:r>
              <a:rPr lang="ru-RU" b="1" dirty="0" smtClean="0">
                <a:solidFill>
                  <a:schemeClr val="accent1"/>
                </a:solidFill>
              </a:rPr>
              <a:t>. Предметно – игровая среда</a:t>
            </a:r>
            <a:endParaRPr lang="ru-RU" b="1" dirty="0">
              <a:solidFill>
                <a:schemeClr val="accent1"/>
              </a:solidFill>
            </a:endParaRPr>
          </a:p>
        </p:txBody>
      </p:sp>
      <p:pic>
        <p:nvPicPr>
          <p:cNvPr id="4" name="Picture 8" descr="https://s3.amazonaws.com/images.ecwid.com/images/14574219/876387465.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946" y="1459870"/>
            <a:ext cx="2079644" cy="1390323"/>
          </a:xfrm>
          <a:prstGeom prst="rect">
            <a:avLst/>
          </a:prstGeom>
          <a:noFill/>
          <a:ln>
            <a:noFill/>
          </a:ln>
          <a:ex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18708" t="24728" r="23003" b="17939"/>
          <a:stretch/>
        </p:blipFill>
        <p:spPr>
          <a:xfrm>
            <a:off x="727188" y="3111422"/>
            <a:ext cx="1745160" cy="1177547"/>
          </a:xfrm>
          <a:prstGeom prst="rect">
            <a:avLst/>
          </a:prstGeom>
          <a:noFill/>
          <a:ln>
            <a:noFill/>
          </a:ln>
        </p:spPr>
      </p:pic>
      <p:sp>
        <p:nvSpPr>
          <p:cNvPr id="6" name="Заголовок 1"/>
          <p:cNvSpPr txBox="1">
            <a:spLocks/>
          </p:cNvSpPr>
          <p:nvPr/>
        </p:nvSpPr>
        <p:spPr>
          <a:xfrm>
            <a:off x="2743199" y="1492251"/>
            <a:ext cx="54428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accent1"/>
                </a:solidFill>
              </a:rPr>
              <a:t>д</a:t>
            </a:r>
            <a:r>
              <a:rPr lang="ru-RU" sz="3600" b="1" dirty="0" smtClean="0">
                <a:solidFill>
                  <a:schemeClr val="accent1"/>
                </a:solidFill>
              </a:rPr>
              <a:t>идактические игры, </a:t>
            </a:r>
          </a:p>
          <a:p>
            <a:r>
              <a:rPr lang="ru-RU" sz="3600" b="1" dirty="0" smtClean="0">
                <a:solidFill>
                  <a:schemeClr val="accent1"/>
                </a:solidFill>
              </a:rPr>
              <a:t>игровые задания</a:t>
            </a:r>
            <a:endParaRPr lang="ru-RU" sz="3600" b="1" dirty="0">
              <a:solidFill>
                <a:schemeClr val="accent1"/>
              </a:solidFill>
            </a:endParaRPr>
          </a:p>
        </p:txBody>
      </p:sp>
      <p:sp>
        <p:nvSpPr>
          <p:cNvPr id="7" name="Заголовок 1"/>
          <p:cNvSpPr txBox="1">
            <a:spLocks/>
          </p:cNvSpPr>
          <p:nvPr/>
        </p:nvSpPr>
        <p:spPr>
          <a:xfrm>
            <a:off x="3047999" y="4819282"/>
            <a:ext cx="56170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accent1"/>
                </a:solidFill>
              </a:rPr>
              <a:t>ц</a:t>
            </a:r>
            <a:r>
              <a:rPr lang="ru-RU" sz="3600" b="1" dirty="0" smtClean="0">
                <a:solidFill>
                  <a:schemeClr val="accent1"/>
                </a:solidFill>
              </a:rPr>
              <a:t>ифровая образовательная </a:t>
            </a:r>
          </a:p>
          <a:p>
            <a:r>
              <a:rPr lang="ru-RU" sz="3600" b="1" dirty="0" smtClean="0">
                <a:solidFill>
                  <a:schemeClr val="accent1"/>
                </a:solidFill>
              </a:rPr>
              <a:t>среда «</a:t>
            </a:r>
            <a:r>
              <a:rPr lang="ru-RU" sz="3600" b="1" dirty="0" err="1" smtClean="0">
                <a:solidFill>
                  <a:schemeClr val="accent1"/>
                </a:solidFill>
              </a:rPr>
              <a:t>Пиктомир</a:t>
            </a:r>
            <a:r>
              <a:rPr lang="ru-RU" sz="3600" b="1" dirty="0" smtClean="0">
                <a:solidFill>
                  <a:schemeClr val="accent1"/>
                </a:solidFill>
              </a:rPr>
              <a:t>»</a:t>
            </a:r>
            <a:endParaRPr lang="ru-RU" sz="3600" b="1" dirty="0">
              <a:solidFill>
                <a:schemeClr val="accent1"/>
              </a:solidFill>
            </a:endParaRPr>
          </a:p>
        </p:txBody>
      </p:sp>
      <p:sp>
        <p:nvSpPr>
          <p:cNvPr id="8" name="Заголовок 1"/>
          <p:cNvSpPr txBox="1">
            <a:spLocks/>
          </p:cNvSpPr>
          <p:nvPr/>
        </p:nvSpPr>
        <p:spPr>
          <a:xfrm>
            <a:off x="2743199" y="3120415"/>
            <a:ext cx="57041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accent1"/>
                </a:solidFill>
              </a:rPr>
              <a:t>р</a:t>
            </a:r>
            <a:r>
              <a:rPr lang="ru-RU" sz="3600" b="1" dirty="0" smtClean="0">
                <a:solidFill>
                  <a:schemeClr val="accent1"/>
                </a:solidFill>
              </a:rPr>
              <a:t>обототехнический </a:t>
            </a:r>
          </a:p>
          <a:p>
            <a:r>
              <a:rPr lang="ru-RU" sz="3600" b="1" dirty="0" smtClean="0">
                <a:solidFill>
                  <a:schemeClr val="accent1"/>
                </a:solidFill>
              </a:rPr>
              <a:t>образовательный  набор</a:t>
            </a:r>
            <a:endParaRPr lang="ru-RU" sz="3600" b="1" dirty="0">
              <a:solidFill>
                <a:schemeClr val="accent1"/>
              </a:solidFill>
            </a:endParaRPr>
          </a:p>
        </p:txBody>
      </p:sp>
      <p:pic>
        <p:nvPicPr>
          <p:cNvPr id="9" name="Picture 2" descr="Piktomi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5286" y="4687242"/>
            <a:ext cx="1457602" cy="1457603"/>
          </a:xfrm>
          <a:prstGeom prst="rect">
            <a:avLst/>
          </a:prstGeom>
          <a:ln w="57150">
            <a:solidFill>
              <a:schemeClr val="tx1"/>
            </a:solidFill>
          </a:ln>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81611" y="1198337"/>
            <a:ext cx="4510389" cy="332703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Заголовок 1"/>
          <p:cNvSpPr txBox="1">
            <a:spLocks/>
          </p:cNvSpPr>
          <p:nvPr/>
        </p:nvSpPr>
        <p:spPr>
          <a:xfrm>
            <a:off x="8447314" y="4819282"/>
            <a:ext cx="3635829" cy="1951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3600" b="1" dirty="0" smtClean="0">
              <a:solidFill>
                <a:srgbClr val="FF0000"/>
              </a:solidFill>
            </a:endParaRPr>
          </a:p>
          <a:p>
            <a:pPr algn="ctr"/>
            <a:endParaRPr lang="ru-RU" sz="3600" b="1" dirty="0" smtClean="0">
              <a:solidFill>
                <a:schemeClr val="accent1"/>
              </a:solidFill>
            </a:endParaRPr>
          </a:p>
        </p:txBody>
      </p:sp>
    </p:spTree>
    <p:extLst>
      <p:ext uri="{BB962C8B-B14F-4D97-AF65-F5344CB8AC3E}">
        <p14:creationId xmlns:p14="http://schemas.microsoft.com/office/powerpoint/2010/main" xmlns="" val="46056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Герои </a:t>
            </a:r>
            <a:r>
              <a:rPr lang="ru-RU" b="1" dirty="0" err="1" smtClean="0">
                <a:solidFill>
                  <a:srgbClr val="FF0000"/>
                </a:solidFill>
              </a:rPr>
              <a:t>ПиктоМира</a:t>
            </a:r>
            <a:r>
              <a:rPr lang="ru-RU" b="1" dirty="0" smtClean="0">
                <a:solidFill>
                  <a:srgbClr val="FF0000"/>
                </a:solidFill>
              </a:rPr>
              <a:t> </a:t>
            </a:r>
            <a:endParaRPr lang="ru-RU" b="1" dirty="0">
              <a:solidFill>
                <a:srgbClr val="FF0000"/>
              </a:solidFill>
            </a:endParaRPr>
          </a:p>
        </p:txBody>
      </p:sp>
      <p:sp>
        <p:nvSpPr>
          <p:cNvPr id="3" name="Содержимое 2"/>
          <p:cNvSpPr>
            <a:spLocks noGrp="1"/>
          </p:cNvSpPr>
          <p:nvPr>
            <p:ph idx="1"/>
          </p:nvPr>
        </p:nvSpPr>
        <p:spPr>
          <a:xfrm>
            <a:off x="838200" y="1825625"/>
            <a:ext cx="10515600" cy="4858204"/>
          </a:xfrm>
        </p:spPr>
        <p:txBody>
          <a:bodyPr/>
          <a:lstStyle/>
          <a:p>
            <a:endParaRPr lang="ru-RU" dirty="0"/>
          </a:p>
        </p:txBody>
      </p:sp>
      <p:pic>
        <p:nvPicPr>
          <p:cNvPr id="1026" name="Picture 2" descr="https://image.winudf.com/v2/image1/cnUubmlpc2kuUGlrdG9taXJfc2NyZWVuXzVfMTU0OTIwMDA5Nl8wMDE/screen-5.jpg?fakeurl=1&amp;type=.jpg"/>
          <p:cNvPicPr>
            <a:picLocks noChangeAspect="1" noChangeArrowheads="1"/>
          </p:cNvPicPr>
          <p:nvPr/>
        </p:nvPicPr>
        <p:blipFill>
          <a:blip r:embed="rId2"/>
          <a:srcRect t="8366"/>
          <a:stretch>
            <a:fillRect/>
          </a:stretch>
        </p:blipFill>
        <p:spPr bwMode="auto">
          <a:xfrm>
            <a:off x="838200" y="1295400"/>
            <a:ext cx="10515600" cy="538842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239184" y="274639"/>
            <a:ext cx="11808883" cy="1641475"/>
          </a:xfrm>
        </p:spPr>
        <p:txBody>
          <a:bodyPr>
            <a:normAutofit fontScale="90000"/>
          </a:bodyPr>
          <a:lstStyle/>
          <a:p>
            <a:pPr eaLnBrk="1" hangingPunct="1"/>
            <a:r>
              <a:rPr lang="ru-RU" altLang="ru-RU" sz="3600" smtClean="0"/>
              <a:t/>
            </a:r>
            <a:br>
              <a:rPr lang="ru-RU" altLang="ru-RU" sz="3600" smtClean="0"/>
            </a:br>
            <a:r>
              <a:rPr lang="ru-RU" altLang="ru-RU" sz="3600" smtClean="0"/>
              <a:t/>
            </a:r>
            <a:br>
              <a:rPr lang="ru-RU" altLang="ru-RU" sz="3600" smtClean="0"/>
            </a:br>
            <a:r>
              <a:rPr lang="ru-RU" altLang="ru-RU" sz="2800" b="1" smtClean="0"/>
              <a:t>Годовой курс программирования для дошкольников разрабатывался и внедрялся Академией Наук РФ в течение 10 лет</a:t>
            </a:r>
            <a:r>
              <a:rPr lang="en-US" altLang="ru-RU" sz="2800" b="1" smtClean="0"/>
              <a:t/>
            </a:r>
            <a:br>
              <a:rPr lang="en-US" altLang="ru-RU" sz="2800" b="1" smtClean="0"/>
            </a:br>
            <a:r>
              <a:rPr lang="ru-RU" altLang="ru-RU" sz="2800" b="1" smtClean="0">
                <a:solidFill>
                  <a:srgbClr val="0070C0"/>
                </a:solidFill>
              </a:rPr>
              <a:t/>
            </a:r>
            <a:br>
              <a:rPr lang="ru-RU" altLang="ru-RU" sz="2800" b="1" smtClean="0">
                <a:solidFill>
                  <a:srgbClr val="0070C0"/>
                </a:solidFill>
              </a:rPr>
            </a:br>
            <a:r>
              <a:rPr lang="ru-RU" altLang="ru-RU" sz="2800" b="1" smtClean="0"/>
              <a:t/>
            </a:r>
            <a:br>
              <a:rPr lang="ru-RU" altLang="ru-RU" sz="2800" b="1" smtClean="0"/>
            </a:br>
            <a:r>
              <a:rPr lang="ru-RU" altLang="ru-RU" sz="3600" smtClean="0"/>
              <a:t> </a:t>
            </a:r>
          </a:p>
        </p:txBody>
      </p:sp>
      <p:graphicFrame>
        <p:nvGraphicFramePr>
          <p:cNvPr id="2" name="Объект 1"/>
          <p:cNvGraphicFramePr>
            <a:graphicFrameLocks noGrp="1"/>
          </p:cNvGraphicFramePr>
          <p:nvPr>
            <p:ph idx="1"/>
          </p:nvPr>
        </p:nvGraphicFramePr>
        <p:xfrm>
          <a:off x="239184" y="1556792"/>
          <a:ext cx="11808883" cy="5040560"/>
        </p:xfrm>
        <a:graphic>
          <a:graphicData uri="http://schemas.openxmlformats.org/drawingml/2006/table">
            <a:tbl>
              <a:tblPr firstRow="1" bandRow="1">
                <a:tableStyleId>{5C22544A-7EE6-4342-B048-85BDC9FD1C3A}</a:tableStyleId>
              </a:tblPr>
              <a:tblGrid>
                <a:gridCol w="7585008">
                  <a:extLst>
                    <a:ext uri="{9D8B030D-6E8A-4147-A177-3AD203B41FA5}">
                      <a16:colId xmlns:a16="http://schemas.microsoft.com/office/drawing/2014/main" xmlns="" val="1625930501"/>
                    </a:ext>
                  </a:extLst>
                </a:gridCol>
                <a:gridCol w="4223875">
                  <a:extLst>
                    <a:ext uri="{9D8B030D-6E8A-4147-A177-3AD203B41FA5}">
                      <a16:colId xmlns:a16="http://schemas.microsoft.com/office/drawing/2014/main" xmlns="" val="483859376"/>
                    </a:ext>
                  </a:extLst>
                </a:gridCol>
              </a:tblGrid>
              <a:tr h="5040560">
                <a:tc>
                  <a:txBody>
                    <a:bodyPr/>
                    <a:lstStyle/>
                    <a:p>
                      <a:pPr marL="0" lvl="0" indent="0">
                        <a:buNone/>
                      </a:pPr>
                      <a:r>
                        <a:rPr lang="ru-RU" altLang="ru-RU" sz="2000" dirty="0" err="1" smtClean="0">
                          <a:solidFill>
                            <a:schemeClr val="tx1"/>
                          </a:solidFill>
                        </a:rPr>
                        <a:t>Деятельностно</a:t>
                      </a:r>
                      <a:r>
                        <a:rPr lang="ru-RU" altLang="ru-RU" sz="2000" dirty="0" smtClean="0">
                          <a:solidFill>
                            <a:schemeClr val="tx1"/>
                          </a:solidFill>
                        </a:rPr>
                        <a:t> – игровой подход, около</a:t>
                      </a:r>
                    </a:p>
                    <a:p>
                      <a:pPr marL="0" indent="0">
                        <a:buNone/>
                      </a:pPr>
                      <a:r>
                        <a:rPr lang="ru-RU" altLang="ru-RU" sz="2000" dirty="0" smtClean="0">
                          <a:solidFill>
                            <a:schemeClr val="tx1"/>
                          </a:solidFill>
                        </a:rPr>
                        <a:t>30 недель, 35-минутное занятие раз в неделю, группа 8-12 детей, </a:t>
                      </a:r>
                    </a:p>
                    <a:p>
                      <a:pPr marL="0" indent="0">
                        <a:buNone/>
                      </a:pPr>
                      <a:r>
                        <a:rPr lang="ru-RU" altLang="ru-RU" sz="2000" dirty="0" smtClean="0">
                          <a:solidFill>
                            <a:schemeClr val="tx1"/>
                          </a:solidFill>
                        </a:rPr>
                        <a:t>20 минут - коллективные активности</a:t>
                      </a:r>
                      <a:r>
                        <a:rPr lang="ru-RU" altLang="ru-RU" sz="2000" baseline="0" dirty="0" smtClean="0">
                          <a:solidFill>
                            <a:schemeClr val="tx1"/>
                          </a:solidFill>
                        </a:rPr>
                        <a:t> с использованием специально разработанных учебных пособий</a:t>
                      </a:r>
                      <a:r>
                        <a:rPr lang="en-US" altLang="ru-RU" sz="2000" baseline="0" dirty="0" smtClean="0">
                          <a:solidFill>
                            <a:schemeClr val="tx1"/>
                          </a:solidFill>
                        </a:rPr>
                        <a:t>;</a:t>
                      </a:r>
                      <a:r>
                        <a:rPr lang="ru-RU" altLang="ru-RU" sz="2000" dirty="0" smtClean="0">
                          <a:solidFill>
                            <a:schemeClr val="tx1"/>
                          </a:solidFill>
                        </a:rPr>
                        <a:t> </a:t>
                      </a:r>
                    </a:p>
                    <a:p>
                      <a:pPr marL="0" indent="0">
                        <a:buNone/>
                      </a:pPr>
                      <a:r>
                        <a:rPr lang="ru-RU" altLang="ru-RU" sz="2000" dirty="0" smtClean="0">
                          <a:solidFill>
                            <a:schemeClr val="tx1"/>
                          </a:solidFill>
                        </a:rPr>
                        <a:t>15 минут - практикум на планшетах – прохождение от 4 до 10 уровней компьютерный игры в системе </a:t>
                      </a:r>
                      <a:r>
                        <a:rPr lang="ru-RU" altLang="ru-RU" sz="2000" dirty="0" err="1" smtClean="0">
                          <a:solidFill>
                            <a:schemeClr val="tx1"/>
                          </a:solidFill>
                        </a:rPr>
                        <a:t>ПиктоМир</a:t>
                      </a:r>
                      <a:r>
                        <a:rPr lang="ru-RU" altLang="ru-RU" sz="2000" dirty="0" smtClean="0">
                          <a:solidFill>
                            <a:schemeClr val="tx1"/>
                          </a:solidFill>
                        </a:rPr>
                        <a:t>.</a:t>
                      </a:r>
                    </a:p>
                    <a:p>
                      <a:pPr marL="0" indent="0">
                        <a:buNone/>
                      </a:pPr>
                      <a:r>
                        <a:rPr lang="ru-RU" altLang="ru-RU" sz="2000" dirty="0" smtClean="0">
                          <a:solidFill>
                            <a:schemeClr val="tx1"/>
                          </a:solidFill>
                        </a:rPr>
                        <a:t>Применяются</a:t>
                      </a:r>
                      <a:r>
                        <a:rPr lang="ru-RU" altLang="ru-RU" sz="2000" baseline="0" dirty="0" smtClean="0">
                          <a:solidFill>
                            <a:schemeClr val="tx1"/>
                          </a:solidFill>
                        </a:rPr>
                        <a:t> технологии ИИ.</a:t>
                      </a:r>
                      <a:endParaRPr lang="ru-RU" altLang="ru-RU" sz="2000" dirty="0" smtClean="0">
                        <a:solidFill>
                          <a:schemeClr val="tx1"/>
                        </a:solidFill>
                      </a:endParaRPr>
                    </a:p>
                    <a:p>
                      <a:pPr marL="0" indent="0">
                        <a:buNone/>
                      </a:pPr>
                      <a:endParaRPr lang="ru-RU" altLang="ru-RU" sz="2000" dirty="0" smtClean="0">
                        <a:solidFill>
                          <a:schemeClr val="tx1"/>
                        </a:solidFill>
                      </a:endParaRPr>
                    </a:p>
                    <a:p>
                      <a:pPr marL="0" indent="0">
                        <a:buNone/>
                      </a:pPr>
                      <a:r>
                        <a:rPr lang="ru-RU" altLang="ru-RU" sz="2400" dirty="0" smtClean="0">
                          <a:solidFill>
                            <a:srgbClr val="C00000"/>
                          </a:solidFill>
                        </a:rPr>
                        <a:t>К концу курса</a:t>
                      </a:r>
                      <a:r>
                        <a:rPr lang="ru-RU" altLang="ru-RU" sz="2400" baseline="0" dirty="0" smtClean="0">
                          <a:solidFill>
                            <a:srgbClr val="C00000"/>
                          </a:solidFill>
                        </a:rPr>
                        <a:t> у </a:t>
                      </a:r>
                      <a:r>
                        <a:rPr lang="ru-RU" altLang="ru-RU" sz="2400" dirty="0" smtClean="0">
                          <a:solidFill>
                            <a:srgbClr val="C00000"/>
                          </a:solidFill>
                        </a:rPr>
                        <a:t>каждого ребенка набирается опыт самостоятельного составления и отладки</a:t>
                      </a:r>
                      <a:r>
                        <a:rPr lang="ru-RU" altLang="ru-RU" sz="2400" baseline="0" dirty="0" smtClean="0">
                          <a:solidFill>
                            <a:srgbClr val="C00000"/>
                          </a:solidFill>
                        </a:rPr>
                        <a:t> </a:t>
                      </a:r>
                      <a:r>
                        <a:rPr lang="ru-RU" altLang="ru-RU" sz="2400" dirty="0" smtClean="0">
                          <a:solidFill>
                            <a:srgbClr val="C00000"/>
                          </a:solidFill>
                        </a:rPr>
                        <a:t>100+  простейших</a:t>
                      </a:r>
                      <a:r>
                        <a:rPr lang="ru-RU" altLang="ru-RU" sz="2400" baseline="0" dirty="0" smtClean="0">
                          <a:solidFill>
                            <a:srgbClr val="C00000"/>
                          </a:solidFill>
                        </a:rPr>
                        <a:t> </a:t>
                      </a:r>
                      <a:r>
                        <a:rPr lang="ru-RU" altLang="ru-RU" sz="2400" dirty="0" smtClean="0">
                          <a:solidFill>
                            <a:srgbClr val="C00000"/>
                          </a:solidFill>
                        </a:rPr>
                        <a:t>программ.</a:t>
                      </a:r>
                      <a:endParaRPr lang="ru-RU" altLang="ru-RU" sz="2400" dirty="0" smtClean="0"/>
                    </a:p>
                    <a:p>
                      <a:endParaRPr lang="ru-RU" sz="2000" dirty="0"/>
                    </a:p>
                  </a:txBody>
                  <a:tcPr marL="121920" marR="121920" marT="45702" marB="45702"/>
                </a:tc>
                <a:tc>
                  <a:txBody>
                    <a:bodyPr/>
                    <a:lstStyle/>
                    <a:p>
                      <a:endParaRPr lang="ru-RU" sz="1800" dirty="0"/>
                    </a:p>
                  </a:txBody>
                  <a:tcPr marL="121920" marR="121920" marT="45702" marB="45702"/>
                </a:tc>
                <a:extLst>
                  <a:ext uri="{0D108BD9-81ED-4DB2-BD59-A6C34878D82A}">
                    <a16:rowId xmlns:a16="http://schemas.microsoft.com/office/drawing/2014/main" xmlns="" val="1154783216"/>
                  </a:ext>
                </a:extLst>
              </a:tr>
            </a:tbl>
          </a:graphicData>
        </a:graphic>
      </p:graphicFrame>
      <p:sp>
        <p:nvSpPr>
          <p:cNvPr id="12299" name="Line 3"/>
          <p:cNvSpPr>
            <a:spLocks noChangeShapeType="1"/>
          </p:cNvSpPr>
          <p:nvPr/>
        </p:nvSpPr>
        <p:spPr bwMode="auto">
          <a:xfrm>
            <a:off x="239184" y="1735138"/>
            <a:ext cx="11904133" cy="0"/>
          </a:xfrm>
          <a:prstGeom prst="line">
            <a:avLst/>
          </a:prstGeom>
          <a:noFill/>
          <a:ln w="31750" cap="sq">
            <a:solidFill>
              <a:srgbClr val="FF0000"/>
            </a:solidFill>
            <a:round/>
            <a:headEnd type="none" w="sm" len="sm"/>
            <a:tailEnd type="none" w="sm" len="sm"/>
          </a:ln>
        </p:spPr>
        <p:txBody>
          <a:bodyPr/>
          <a:lstStyle/>
          <a:p>
            <a:endParaRPr lang="ru-RU"/>
          </a:p>
        </p:txBody>
      </p:sp>
      <p:sp>
        <p:nvSpPr>
          <p:cNvPr id="12300" name="Rectangle 8"/>
          <p:cNvSpPr>
            <a:spLocks noChangeArrowheads="1"/>
          </p:cNvSpPr>
          <p:nvPr/>
        </p:nvSpPr>
        <p:spPr bwMode="auto">
          <a:xfrm>
            <a:off x="203200" y="252117"/>
            <a:ext cx="65" cy="257769"/>
          </a:xfrm>
          <a:prstGeom prst="rect">
            <a:avLst/>
          </a:prstGeom>
          <a:solidFill>
            <a:srgbClr val="F8F9FA"/>
          </a:solidFill>
          <a:ln w="12700" cap="sq">
            <a:noFill/>
            <a:miter lim="800000"/>
            <a:headEnd type="none" w="sm" len="sm"/>
            <a:tailEnd type="none" w="sm" len="sm"/>
          </a:ln>
          <a:effectLst/>
        </p:spPr>
        <p:txBody>
          <a:bodyPr wrap="none" lIns="0" tIns="-9522" rIns="0" bIns="-9522" anchor="ctr">
            <a:spAutoFit/>
          </a:bodyPr>
          <a:lstStyle/>
          <a:p>
            <a:endParaRPr lang="ru-RU" altLang="ru-RU"/>
          </a:p>
        </p:txBody>
      </p:sp>
      <p:sp>
        <p:nvSpPr>
          <p:cNvPr id="12301" name="Rectangle 13"/>
          <p:cNvSpPr>
            <a:spLocks noChangeArrowheads="1"/>
          </p:cNvSpPr>
          <p:nvPr/>
        </p:nvSpPr>
        <p:spPr bwMode="auto">
          <a:xfrm>
            <a:off x="0" y="0"/>
            <a:ext cx="0" cy="0"/>
          </a:xfrm>
          <a:prstGeom prst="rect">
            <a:avLst/>
          </a:prstGeom>
          <a:solidFill>
            <a:srgbClr val="F8F9FA"/>
          </a:solidFill>
          <a:ln w="12700" cap="sq">
            <a:noFill/>
            <a:miter lim="800000"/>
            <a:headEnd type="none" w="sm" len="sm"/>
            <a:tailEnd type="none" w="sm" len="sm"/>
          </a:ln>
          <a:effectLst/>
        </p:spPr>
        <p:txBody>
          <a:bodyPr wrap="none" lIns="0" tIns="-9522" rIns="0" bIns="-9522" anchor="ctr">
            <a:spAutoFit/>
          </a:bodyPr>
          <a:lstStyle/>
          <a:p>
            <a:r>
              <a:rPr lang="ru-RU" altLang="ru-RU" sz="2100">
                <a:solidFill>
                  <a:srgbClr val="222222"/>
                </a:solidFill>
                <a:latin typeface="Arial Unicode MS" pitchFamily="34" charset="-128"/>
                <a:ea typeface="inherit"/>
                <a:cs typeface="Arial" pitchFamily="34" charset="0"/>
              </a:rPr>
              <a:t>Action - game approach for Piaget and Vygotsky 30 weeks, a 35-minute lesson once a week, a group of 8-12 children, 15 minutes of collective activity, 15-20 minutes of practical work on tablets - passing from 4 to 10 levels of a computer game in the PiktoMir system By the end of the course, each child has 100+ programs</a:t>
            </a:r>
            <a:endParaRPr lang="ru-RU" altLang="ru-RU">
              <a:ea typeface="inherit"/>
              <a:cs typeface="Arial" pitchFamily="34" charset="0"/>
            </a:endParaRPr>
          </a:p>
        </p:txBody>
      </p:sp>
      <p:sp>
        <p:nvSpPr>
          <p:cNvPr id="12302" name="AutoShape 10" descr="data:image/svg+xml;base64,PHN2ZyB4bWxucz0iaHR0cDovL3d3dy53My5vcmcvMjAwMC9zdmciIHZpZXdCb3g9IjAgMCAyNCAyNCI+PHBhdGggZmlsbD0ibm9uZSIgZD0iTTAgMGgyNHYyNEgweiIvPjxwYXRoIGZpbGw9IiMzNEE4NTMiIGQ9Ik0xMCAydjJhNiA2IDAgMCAxIDYgNmgyYTggOCAwIDAgMC04LTh6Ii8+PHBhdGggZmlsbD0iI0VBNDMzNSIgZD0iTTEwIDRWMmE4IDggMCAwIDAtOCA4aDJjMC0zLjMgMi43LTYgNi02eiIvPjxwYXRoIGZpbGw9IiNGQkJDMDQiIGQ9Ik00IDEwSDJhOCA4IDAgMCAwIDggOHYtMmMtMy4zIDAtNi0yLjY5LTYtNnoiLz48cGF0aCBmaWxsPSIjNDI4NUY0IiBkPSJNMjIgMjAuNTlsLTUuNjktNS42OUE3Ljk2IDcuOTYgMCAwIDAgMTggMTBoLTJhNiA2IDAgMCAxLTYgNnYyYzEuODUgMCAzLjUyLS42NCA0Ljg4LTEuNjhsNS42OSA1LjY5TDIyIDIwLjU5eiIvPjwvc3ZnPgo="/>
          <p:cNvSpPr>
            <a:spLocks noChangeAspect="1" noChangeArrowheads="1"/>
          </p:cNvSpPr>
          <p:nvPr/>
        </p:nvSpPr>
        <p:spPr bwMode="auto">
          <a:xfrm>
            <a:off x="42333" y="-1262063"/>
            <a:ext cx="406400" cy="304800"/>
          </a:xfrm>
          <a:prstGeom prst="rect">
            <a:avLst/>
          </a:prstGeom>
          <a:noFill/>
          <a:ln w="9525">
            <a:noFill/>
            <a:miter lim="800000"/>
            <a:headEnd/>
            <a:tailEnd/>
          </a:ln>
        </p:spPr>
        <p:txBody>
          <a:bodyPr/>
          <a:lstStyle/>
          <a:p>
            <a:endParaRPr lang="ru-RU" altLang="ru-RU"/>
          </a:p>
        </p:txBody>
      </p:sp>
      <p:sp>
        <p:nvSpPr>
          <p:cNvPr id="12303" name="AutoShape 12"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p:cNvSpPr>
            <a:spLocks noChangeAspect="1" noChangeArrowheads="1"/>
          </p:cNvSpPr>
          <p:nvPr/>
        </p:nvSpPr>
        <p:spPr bwMode="auto">
          <a:xfrm>
            <a:off x="46567" y="1430338"/>
            <a:ext cx="406400" cy="304800"/>
          </a:xfrm>
          <a:prstGeom prst="rect">
            <a:avLst/>
          </a:prstGeom>
          <a:noFill/>
          <a:ln w="9525">
            <a:noFill/>
            <a:miter lim="800000"/>
            <a:headEnd/>
            <a:tailEnd/>
          </a:ln>
        </p:spPr>
        <p:txBody>
          <a:bodyPr/>
          <a:lstStyle/>
          <a:p>
            <a:endParaRPr lang="ru-RU" altLang="ru-RU"/>
          </a:p>
        </p:txBody>
      </p:sp>
      <p:pic>
        <p:nvPicPr>
          <p:cNvPr id="12304" name="Объект 3"/>
          <p:cNvPicPr>
            <a:picLocks noChangeAspect="1" noChangeArrowheads="1"/>
          </p:cNvPicPr>
          <p:nvPr/>
        </p:nvPicPr>
        <p:blipFill>
          <a:blip r:embed="rId2"/>
          <a:srcRect/>
          <a:stretch>
            <a:fillRect/>
          </a:stretch>
        </p:blipFill>
        <p:spPr bwMode="auto">
          <a:xfrm>
            <a:off x="8015818" y="2049463"/>
            <a:ext cx="4032249" cy="2197100"/>
          </a:xfrm>
          <a:prstGeom prst="rect">
            <a:avLst/>
          </a:prstGeom>
          <a:noFill/>
          <a:ln w="9525">
            <a:noFill/>
            <a:miter lim="800000"/>
            <a:headEnd/>
            <a:tailEnd/>
          </a:ln>
        </p:spPr>
      </p:pic>
      <p:sp>
        <p:nvSpPr>
          <p:cNvPr id="12305" name="AutoShape 17" descr="https://apf.mail.ru/cgi-bin/readmsg?id=16006851071238031187;0;1&amp;exif=1&amp;full=1&amp;x-email=agk_%40mail.ru"/>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ru-RU" altLang="ru-RU"/>
          </a:p>
        </p:txBody>
      </p:sp>
      <p:pic>
        <p:nvPicPr>
          <p:cNvPr id="12306" name="Рисунок 4"/>
          <p:cNvPicPr>
            <a:picLocks noChangeAspect="1"/>
          </p:cNvPicPr>
          <p:nvPr/>
        </p:nvPicPr>
        <p:blipFill>
          <a:blip r:embed="rId3"/>
          <a:srcRect/>
          <a:stretch>
            <a:fillRect/>
          </a:stretch>
        </p:blipFill>
        <p:spPr bwMode="auto">
          <a:xfrm>
            <a:off x="7952318" y="4437063"/>
            <a:ext cx="4176183" cy="2398712"/>
          </a:xfrm>
          <a:prstGeom prst="rect">
            <a:avLst/>
          </a:prstGeom>
          <a:noFill/>
          <a:ln w="9525">
            <a:noFill/>
            <a:miter lim="800000"/>
            <a:headEnd/>
            <a:tailEnd/>
          </a:ln>
        </p:spPr>
      </p:pic>
      <p:sp>
        <p:nvSpPr>
          <p:cNvPr id="12307" name="Номер слайда 5"/>
          <p:cNvSpPr>
            <a:spLocks noGrp="1"/>
          </p:cNvSpPr>
          <p:nvPr>
            <p:ph type="sldNum" sz="quarter" idx="12"/>
          </p:nvPr>
        </p:nvSpPr>
        <p:spPr>
          <a:noFill/>
        </p:spPr>
        <p:txBody>
          <a:bodyPr/>
          <a:lstStyle/>
          <a:p>
            <a:fld id="{DC6F80D0-9DF8-4829-BA87-278653D42A01}" type="slidenum">
              <a:rPr lang="ru-RU" altLang="ru-RU"/>
              <a:pPr/>
              <a:t>5</a:t>
            </a:fld>
            <a:endParaRPr lang="ru-RU" alt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31800" y="404813"/>
            <a:ext cx="11150600" cy="1008062"/>
          </a:xfrm>
        </p:spPr>
        <p:txBody>
          <a:bodyPr/>
          <a:lstStyle/>
          <a:p>
            <a:r>
              <a:rPr lang="ru-RU" altLang="ru-RU" sz="2400" b="1" smtClean="0"/>
              <a:t>Робот Ползун</a:t>
            </a:r>
            <a:r>
              <a:rPr lang="ru-RU" altLang="ru-RU" sz="2400" smtClean="0"/>
              <a:t/>
            </a:r>
            <a:br>
              <a:rPr lang="ru-RU" altLang="ru-RU" sz="2400" smtClean="0"/>
            </a:br>
            <a:endParaRPr lang="ru-RU" altLang="ru-RU" sz="2400" smtClean="0"/>
          </a:p>
        </p:txBody>
      </p:sp>
      <p:sp>
        <p:nvSpPr>
          <p:cNvPr id="26627" name="Номер слайда 1"/>
          <p:cNvSpPr>
            <a:spLocks noGrp="1"/>
          </p:cNvSpPr>
          <p:nvPr>
            <p:ph type="sldNum" sz="quarter" idx="12"/>
          </p:nvPr>
        </p:nvSpPr>
        <p:spPr>
          <a:noFill/>
        </p:spPr>
        <p:txBody>
          <a:bodyPr/>
          <a:lstStyle/>
          <a:p>
            <a:fld id="{75F5A0BB-4A6C-44D2-968E-D2737F656AB1}" type="slidenum">
              <a:rPr lang="ru-RU" altLang="ru-RU"/>
              <a:pPr/>
              <a:t>6</a:t>
            </a:fld>
            <a:endParaRPr lang="ru-RU" altLang="ru-RU"/>
          </a:p>
        </p:txBody>
      </p:sp>
      <p:pic>
        <p:nvPicPr>
          <p:cNvPr id="26628" name="Рисунок 2"/>
          <p:cNvPicPr>
            <a:picLocks noChangeAspect="1"/>
          </p:cNvPicPr>
          <p:nvPr/>
        </p:nvPicPr>
        <p:blipFill>
          <a:blip r:embed="rId2"/>
          <a:srcRect/>
          <a:stretch>
            <a:fillRect/>
          </a:stretch>
        </p:blipFill>
        <p:spPr bwMode="auto">
          <a:xfrm>
            <a:off x="2063751" y="1268413"/>
            <a:ext cx="8453967" cy="455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31800" y="404814"/>
            <a:ext cx="11150600" cy="2211387"/>
          </a:xfrm>
        </p:spPr>
        <p:txBody>
          <a:bodyPr/>
          <a:lstStyle/>
          <a:p>
            <a:r>
              <a:rPr lang="ru-RU" altLang="ru-RU" sz="2400" b="1" smtClean="0"/>
              <a:t>Внутри Ползуна – надежный</a:t>
            </a:r>
            <a:br>
              <a:rPr lang="ru-RU" altLang="ru-RU" sz="2400" b="1" smtClean="0"/>
            </a:br>
            <a:r>
              <a:rPr lang="ru-RU" altLang="ru-RU" sz="2400" b="1" smtClean="0"/>
              <a:t>шахтерский свинцовый аккумулятор</a:t>
            </a:r>
            <a:br>
              <a:rPr lang="ru-RU" altLang="ru-RU" sz="2400" b="1" smtClean="0"/>
            </a:br>
            <a:r>
              <a:rPr lang="ru-RU" altLang="ru-RU" sz="2400" b="1" smtClean="0"/>
              <a:t>НО</a:t>
            </a:r>
            <a:br>
              <a:rPr lang="ru-RU" altLang="ru-RU" sz="2400" b="1" smtClean="0"/>
            </a:br>
            <a:r>
              <a:rPr lang="ru-RU" altLang="ru-RU" sz="2400" b="1" smtClean="0"/>
              <a:t>Ползун, подобно планшету,  учебное пособие, </a:t>
            </a:r>
            <a:br>
              <a:rPr lang="ru-RU" altLang="ru-RU" sz="2400" b="1" smtClean="0"/>
            </a:br>
            <a:r>
              <a:rPr lang="ru-RU" altLang="ru-RU" sz="2400" b="1" smtClean="0">
                <a:solidFill>
                  <a:srgbClr val="C00000"/>
                </a:solidFill>
              </a:rPr>
              <a:t>а не игрушка для самостоятельной игры детей</a:t>
            </a:r>
            <a:r>
              <a:rPr lang="ru-RU" altLang="ru-RU" sz="2400" smtClean="0"/>
              <a:t/>
            </a:r>
            <a:br>
              <a:rPr lang="ru-RU" altLang="ru-RU" sz="2400" smtClean="0"/>
            </a:br>
            <a:endParaRPr lang="ru-RU" altLang="ru-RU" sz="2400" smtClean="0"/>
          </a:p>
        </p:txBody>
      </p:sp>
      <p:sp>
        <p:nvSpPr>
          <p:cNvPr id="27651" name="Номер слайда 1"/>
          <p:cNvSpPr>
            <a:spLocks noGrp="1"/>
          </p:cNvSpPr>
          <p:nvPr>
            <p:ph type="sldNum" sz="quarter" idx="12"/>
          </p:nvPr>
        </p:nvSpPr>
        <p:spPr>
          <a:noFill/>
        </p:spPr>
        <p:txBody>
          <a:bodyPr/>
          <a:lstStyle/>
          <a:p>
            <a:fld id="{547D742C-0578-4687-8F95-00AFE3C50E97}" type="slidenum">
              <a:rPr lang="ru-RU" altLang="ru-RU"/>
              <a:pPr/>
              <a:t>7</a:t>
            </a:fld>
            <a:endParaRPr lang="ru-RU" altLang="ru-RU"/>
          </a:p>
        </p:txBody>
      </p:sp>
      <p:pic>
        <p:nvPicPr>
          <p:cNvPr id="27652" name="Объект 2"/>
          <p:cNvPicPr>
            <a:picLocks noGrp="1" noChangeAspect="1"/>
          </p:cNvPicPr>
          <p:nvPr>
            <p:ph idx="1"/>
          </p:nvPr>
        </p:nvPicPr>
        <p:blipFill>
          <a:blip r:embed="rId2"/>
          <a:srcRect/>
          <a:stretch>
            <a:fillRect/>
          </a:stretch>
        </p:blipFill>
        <p:spPr>
          <a:xfrm>
            <a:off x="1968501" y="2847976"/>
            <a:ext cx="8640233" cy="364172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омер слайда 1"/>
          <p:cNvSpPr>
            <a:spLocks noGrp="1"/>
          </p:cNvSpPr>
          <p:nvPr>
            <p:ph type="sldNum" sz="quarter" idx="12"/>
          </p:nvPr>
        </p:nvSpPr>
        <p:spPr>
          <a:noFill/>
        </p:spPr>
        <p:txBody>
          <a:bodyPr/>
          <a:lstStyle/>
          <a:p>
            <a:fld id="{DA5948CC-2815-428F-9633-329E78A816DC}" type="slidenum">
              <a:rPr lang="ru-RU" altLang="ru-RU"/>
              <a:pPr/>
              <a:t>8</a:t>
            </a:fld>
            <a:endParaRPr lang="ru-RU" altLang="ru-RU"/>
          </a:p>
        </p:txBody>
      </p:sp>
      <p:graphicFrame>
        <p:nvGraphicFramePr>
          <p:cNvPr id="2" name="Таблица 1"/>
          <p:cNvGraphicFramePr>
            <a:graphicFrameLocks noGrp="1"/>
          </p:cNvGraphicFramePr>
          <p:nvPr/>
        </p:nvGraphicFramePr>
        <p:xfrm>
          <a:off x="719667" y="1052514"/>
          <a:ext cx="10272184" cy="5722937"/>
        </p:xfrm>
        <a:graphic>
          <a:graphicData uri="http://schemas.openxmlformats.org/drawingml/2006/table">
            <a:tbl>
              <a:tblPr firstRow="1" bandRow="1">
                <a:tableStyleId>{5C22544A-7EE6-4342-B048-85BDC9FD1C3A}</a:tableStyleId>
              </a:tblPr>
              <a:tblGrid>
                <a:gridCol w="10272184">
                  <a:extLst>
                    <a:ext uri="{9D8B030D-6E8A-4147-A177-3AD203B41FA5}">
                      <a16:colId xmlns:a16="http://schemas.microsoft.com/office/drawing/2014/main" xmlns="" val="61444209"/>
                    </a:ext>
                  </a:extLst>
                </a:gridCol>
              </a:tblGrid>
              <a:tr h="4480777">
                <a:tc>
                  <a:txBody>
                    <a:bodyPr/>
                    <a:lstStyle/>
                    <a:p>
                      <a:r>
                        <a:rPr lang="ru-RU" altLang="ru-RU" sz="2400" b="1" dirty="0" smtClean="0">
                          <a:solidFill>
                            <a:schemeClr val="tx1"/>
                          </a:solidFill>
                        </a:rPr>
                        <a:t>Робот</a:t>
                      </a:r>
                      <a:r>
                        <a:rPr lang="ru-RU" altLang="ru-RU" sz="2400" b="1" baseline="0" dirty="0" smtClean="0">
                          <a:solidFill>
                            <a:schemeClr val="tx1"/>
                          </a:solidFill>
                        </a:rPr>
                        <a:t> Ползун умеет выполнять три команды, мы, люди, называем их ВПЕРЕД, НАЛЕВО, НАПРАВО и обозначаем картинками. Ползун не понимает картинок, Ползун не понимает человеческую речь, хотя и умеет говорить. Ползун понимает только звуковые команды:</a:t>
                      </a:r>
                    </a:p>
                    <a:p>
                      <a:r>
                        <a:rPr lang="ru-RU" altLang="ru-RU" sz="2400" b="1" baseline="0" dirty="0" smtClean="0">
                          <a:solidFill>
                            <a:schemeClr val="tx1"/>
                          </a:solidFill>
                        </a:rPr>
                        <a:t>ОДИН БИП – ВПЕРЕД, ДВА БИПА – НАЛЕВО</a:t>
                      </a:r>
                    </a:p>
                    <a:p>
                      <a:r>
                        <a:rPr lang="ru-RU" altLang="ru-RU" sz="2400" b="1" baseline="0" dirty="0" smtClean="0">
                          <a:solidFill>
                            <a:schemeClr val="tx1"/>
                          </a:solidFill>
                        </a:rPr>
                        <a:t>ТРИ БИПА НАПРАВО. Услышав ОДИН БИП, Ползун начинает движение вперед и говорит: </a:t>
                      </a:r>
                    </a:p>
                    <a:p>
                      <a:r>
                        <a:rPr lang="ru-RU" altLang="ru-RU" sz="2400" b="1" baseline="0" dirty="0" smtClean="0">
                          <a:solidFill>
                            <a:schemeClr val="tx1"/>
                          </a:solidFill>
                        </a:rPr>
                        <a:t>«ВЫПОЛНЯЮ КОМАНДУ ВПЕРЕД»</a:t>
                      </a:r>
                    </a:p>
                    <a:p>
                      <a:r>
                        <a:rPr lang="ru-RU" altLang="ru-RU" sz="2400" b="1" baseline="0" dirty="0" smtClean="0">
                          <a:solidFill>
                            <a:schemeClr val="tx1"/>
                          </a:solidFill>
                        </a:rPr>
                        <a:t>Выполнив команду, Ползун говорит «ГОТОВО»</a:t>
                      </a:r>
                    </a:p>
                    <a:p>
                      <a:endParaRPr lang="ru-RU" altLang="ru-RU" sz="2400" b="1" dirty="0" smtClean="0">
                        <a:solidFill>
                          <a:schemeClr val="tx1"/>
                        </a:solidFill>
                      </a:endParaRPr>
                    </a:p>
                  </a:txBody>
                  <a:tcPr marL="121908" marR="121908"/>
                </a:tc>
                <a:extLst>
                  <a:ext uri="{0D108BD9-81ED-4DB2-BD59-A6C34878D82A}">
                    <a16:rowId xmlns:a16="http://schemas.microsoft.com/office/drawing/2014/main" xmlns="" val="2110830696"/>
                  </a:ext>
                </a:extLst>
              </a:tr>
              <a:tr h="1242160">
                <a:tc>
                  <a:txBody>
                    <a:bodyPr/>
                    <a:lstStyle/>
                    <a:p>
                      <a:pPr algn="ctr"/>
                      <a:endParaRPr lang="ru-RU" sz="2400" b="1" dirty="0" smtClean="0"/>
                    </a:p>
                  </a:txBody>
                  <a:tcPr marL="121908" marR="121908"/>
                </a:tc>
                <a:extLst>
                  <a:ext uri="{0D108BD9-81ED-4DB2-BD59-A6C34878D82A}">
                    <a16:rowId xmlns:a16="http://schemas.microsoft.com/office/drawing/2014/main" xmlns="" val="63401529"/>
                  </a:ext>
                </a:extLst>
              </a:tr>
            </a:tbl>
          </a:graphicData>
        </a:graphic>
      </p:graphicFrame>
      <p:pic>
        <p:nvPicPr>
          <p:cNvPr id="28683" name="Рисунок 3"/>
          <p:cNvPicPr>
            <a:picLocks noChangeAspect="1"/>
          </p:cNvPicPr>
          <p:nvPr/>
        </p:nvPicPr>
        <p:blipFill>
          <a:blip r:embed="rId2"/>
          <a:srcRect l="86278" t="24136" r="4198" b="70811"/>
          <a:stretch>
            <a:fillRect/>
          </a:stretch>
        </p:blipFill>
        <p:spPr bwMode="auto">
          <a:xfrm>
            <a:off x="3503084" y="5543551"/>
            <a:ext cx="4705349" cy="1152525"/>
          </a:xfrm>
          <a:prstGeom prst="rect">
            <a:avLst/>
          </a:prstGeom>
          <a:noFill/>
          <a:ln w="9525">
            <a:noFill/>
            <a:miter lim="800000"/>
            <a:headEnd/>
            <a:tailEnd/>
          </a:ln>
        </p:spPr>
      </p:pic>
      <p:sp>
        <p:nvSpPr>
          <p:cNvPr id="28684" name="Заголовок 2"/>
          <p:cNvSpPr>
            <a:spLocks noGrp="1"/>
          </p:cNvSpPr>
          <p:nvPr>
            <p:ph type="title"/>
          </p:nvPr>
        </p:nvSpPr>
        <p:spPr>
          <a:xfrm>
            <a:off x="609600" y="274638"/>
            <a:ext cx="10972800" cy="633412"/>
          </a:xfrm>
        </p:spPr>
        <p:txBody>
          <a:bodyPr/>
          <a:lstStyle/>
          <a:p>
            <a:r>
              <a:rPr lang="ru-RU" altLang="ru-RU" sz="3200" b="1" smtClean="0"/>
              <a:t>Робот Ползун (</a:t>
            </a:r>
            <a:r>
              <a:rPr lang="en-US" altLang="ru-RU" sz="3200" b="1" smtClean="0"/>
              <a:t>I)</a:t>
            </a:r>
            <a:endParaRPr lang="ru-RU" altLang="ru-RU" sz="3200" b="1"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a:xfrm>
            <a:off x="239185" y="476250"/>
            <a:ext cx="11713633" cy="865188"/>
          </a:xfrm>
        </p:spPr>
        <p:txBody>
          <a:bodyPr>
            <a:normAutofit fontScale="90000"/>
          </a:bodyPr>
          <a:lstStyle/>
          <a:p>
            <a:r>
              <a:rPr lang="ru-RU" altLang="ru-RU" sz="2000" b="1" smtClean="0"/>
              <a:t/>
            </a:r>
            <a:br>
              <a:rPr lang="ru-RU" altLang="ru-RU" sz="2000" b="1" smtClean="0"/>
            </a:br>
            <a:r>
              <a:rPr lang="ru-RU" altLang="ru-RU" sz="2000" b="1" smtClean="0"/>
              <a:t/>
            </a:r>
            <a:br>
              <a:rPr lang="ru-RU" altLang="ru-RU" sz="2000" b="1" smtClean="0"/>
            </a:br>
            <a:r>
              <a:rPr lang="ru-RU" altLang="ru-RU" sz="2000" b="1" smtClean="0"/>
              <a:t>Звуковой пульт управления Ползуном</a:t>
            </a:r>
            <a:br>
              <a:rPr lang="ru-RU" altLang="ru-RU" sz="2000" b="1" smtClean="0"/>
            </a:br>
            <a:r>
              <a:rPr lang="ru-RU" altLang="ru-RU" sz="2000" b="1" smtClean="0"/>
              <a:t/>
            </a:r>
            <a:br>
              <a:rPr lang="ru-RU" altLang="ru-RU" sz="2000" b="1" smtClean="0"/>
            </a:br>
            <a:r>
              <a:rPr lang="ru-RU" altLang="ru-RU" sz="2000" b="1" smtClean="0"/>
              <a:t/>
            </a:r>
            <a:br>
              <a:rPr lang="ru-RU" altLang="ru-RU" sz="2000" b="1" smtClean="0"/>
            </a:br>
            <a:r>
              <a:rPr lang="ru-RU" altLang="ru-RU" sz="2000" b="1" smtClean="0"/>
              <a:t/>
            </a:r>
            <a:br>
              <a:rPr lang="ru-RU" altLang="ru-RU" sz="2000" b="1" smtClean="0"/>
            </a:br>
            <a:endParaRPr lang="ru-RU" altLang="ru-RU" sz="2000" b="1" smtClean="0">
              <a:solidFill>
                <a:srgbClr val="0070C0"/>
              </a:solidFill>
            </a:endParaRPr>
          </a:p>
        </p:txBody>
      </p:sp>
      <p:sp>
        <p:nvSpPr>
          <p:cNvPr id="36867" name="Номер слайда 1"/>
          <p:cNvSpPr>
            <a:spLocks noGrp="1"/>
          </p:cNvSpPr>
          <p:nvPr>
            <p:ph type="sldNum" sz="quarter" idx="12"/>
          </p:nvPr>
        </p:nvSpPr>
        <p:spPr>
          <a:noFill/>
        </p:spPr>
        <p:txBody>
          <a:bodyPr/>
          <a:lstStyle/>
          <a:p>
            <a:fld id="{F4C38659-F297-402E-8753-CF9D32B140F8}" type="slidenum">
              <a:rPr lang="ru-RU" altLang="ru-RU"/>
              <a:pPr/>
              <a:t>9</a:t>
            </a:fld>
            <a:endParaRPr lang="ru-RU" altLang="ru-RU"/>
          </a:p>
        </p:txBody>
      </p:sp>
      <p:pic>
        <p:nvPicPr>
          <p:cNvPr id="36868" name="Рисунок 2"/>
          <p:cNvPicPr>
            <a:picLocks noChangeAspect="1"/>
          </p:cNvPicPr>
          <p:nvPr/>
        </p:nvPicPr>
        <p:blipFill>
          <a:blip r:embed="rId2"/>
          <a:srcRect/>
          <a:stretch>
            <a:fillRect/>
          </a:stretch>
        </p:blipFill>
        <p:spPr bwMode="auto">
          <a:xfrm>
            <a:off x="814917" y="1341439"/>
            <a:ext cx="5331883" cy="4903787"/>
          </a:xfrm>
          <a:prstGeom prst="rect">
            <a:avLst/>
          </a:prstGeom>
          <a:noFill/>
          <a:ln w="9525">
            <a:noFill/>
            <a:miter lim="800000"/>
            <a:headEnd/>
            <a:tailEnd/>
          </a:ln>
        </p:spPr>
      </p:pic>
      <p:pic>
        <p:nvPicPr>
          <p:cNvPr id="36869" name="Рисунок 5"/>
          <p:cNvPicPr>
            <a:picLocks noChangeAspect="1"/>
          </p:cNvPicPr>
          <p:nvPr/>
        </p:nvPicPr>
        <p:blipFill>
          <a:blip r:embed="rId2"/>
          <a:srcRect l="38120" t="57253" r="24062"/>
          <a:stretch>
            <a:fillRect/>
          </a:stretch>
        </p:blipFill>
        <p:spPr bwMode="auto">
          <a:xfrm>
            <a:off x="6722534" y="1341439"/>
            <a:ext cx="4713817" cy="489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494</Words>
  <Application>Microsoft Office PowerPoint</Application>
  <PresentationFormat>Произвольный</PresentationFormat>
  <Paragraphs>86</Paragraphs>
  <Slides>25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                     Сетевые инновационные площадки  </vt:lpstr>
      <vt:lpstr>4. Предметно – игровая среда</vt:lpstr>
      <vt:lpstr>Герои ПиктоМира </vt:lpstr>
      <vt:lpstr>  Годовой курс программирования для дошкольников разрабатывался и внедрялся Академией Наук РФ в течение 10 лет    </vt:lpstr>
      <vt:lpstr>Робот Ползун </vt:lpstr>
      <vt:lpstr>Внутри Ползуна – надежный шахтерский свинцовый аккумулятор НО Ползун, подобно планшету,  учебное пособие,  а не игрушка для самостоятельной игры детей </vt:lpstr>
      <vt:lpstr>Робот Ползун (I)</vt:lpstr>
      <vt:lpstr>  Звуковой пульт управления Ползуном    </vt:lpstr>
      <vt:lpstr>  Управление Ползуном с помощью звукового пульта (I)    </vt:lpstr>
      <vt:lpstr>  Управление Ползуном с помощью звукового пульта (II)    </vt:lpstr>
      <vt:lpstr>  Управление Ползуном с помощью звукового пульта (III)    </vt:lpstr>
      <vt:lpstr>  Управление Ползуном с помощью звукового пульта (IV)    </vt:lpstr>
      <vt:lpstr>  Управление Ползуном с помощью звукового пульта (V)    </vt:lpstr>
      <vt:lpstr>  Управление Ползуном с помощью звукового пульта (VI)    </vt:lpstr>
      <vt:lpstr>  От пультового управления к программному    </vt:lpstr>
      <vt:lpstr>   С помощью пиктограмм на карточках  планируем действия по управлению Ползуном для перевода его в желтую клетку   </vt:lpstr>
      <vt:lpstr>  С помощью пиктограмм на кубиках  планируем действия по управлению Ползуном для перевода его в желтую клетку  </vt:lpstr>
      <vt:lpstr>  Планируем действия по управлению Ползуном  для перевода его в желтую клетку  </vt:lpstr>
      <vt:lpstr>  Планируем действия по управлению Ползуном для перевода его в желтую клетку в клетку с цифрой 1  </vt:lpstr>
      <vt:lpstr>  Ползун везет Тягуна в гости к другим роботам  </vt:lpstr>
      <vt:lpstr>СуперИнновация нашей методики и ПиктоМира – кооперативное программирование Члены команды сидят за одним столом и видят одну и ту же обстановку, в которой действуют два робота. Два программиста, работая согласованно, каждый на своем планшете, должны составить две программы управления двумя роботами, которые работая параллельно, решат общую задачу. Для достижения успеха необходим вклад  каждого ребенка </vt:lpstr>
      <vt:lpstr> Пример задания на кооперативное программирование – два робота, работая параллельно, должны закрасить 9 клеток. Предварительно дети должны договориться, как работа будет поделена, поровну эта работа не делится. </vt:lpstr>
      <vt:lpstr> </vt:lpstr>
      <vt:lpstr>Слайд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Valentina Kazunina</dc:creator>
  <cp:lastModifiedBy>DIMM</cp:lastModifiedBy>
  <cp:revision>38</cp:revision>
  <dcterms:created xsi:type="dcterms:W3CDTF">2020-07-01T18:59:33Z</dcterms:created>
  <dcterms:modified xsi:type="dcterms:W3CDTF">2021-01-26T13:52:54Z</dcterms:modified>
</cp:coreProperties>
</file>