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80" r:id="rId15"/>
    <p:sldId id="268" r:id="rId16"/>
    <p:sldId id="269" r:id="rId17"/>
    <p:sldId id="271" r:id="rId18"/>
    <p:sldId id="272" r:id="rId19"/>
    <p:sldId id="277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364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403244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Общее родительское собрание</a:t>
            </a:r>
            <a:br>
              <a:rPr lang="ru-RU" sz="3600" b="1" u="sng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«Начало учебного года – начало нового этапа в жизни детского сада, его воспитанников и родителей»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октябрь 2016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дошкольное образовательное учреждение  детский сад № 29 «Искорка»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3958"/>
            <a:ext cx="7173838" cy="336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4005064"/>
            <a:ext cx="48600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Ребенок</a:t>
            </a:r>
            <a:endParaRPr lang="ru-RU" sz="2400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</a:t>
            </a:r>
          </a:p>
          <a:p>
            <a:r>
              <a:rPr lang="ru-RU" dirty="0"/>
              <a:t>                                                  </a:t>
            </a:r>
            <a:endParaRPr lang="ru-RU" dirty="0" smtClean="0"/>
          </a:p>
          <a:p>
            <a:r>
              <a:rPr lang="ru-RU" sz="2400" b="1" dirty="0" smtClean="0"/>
              <a:t>Родитель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744625" y="4413304"/>
            <a:ext cx="1152128" cy="15841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08621" y="5997480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896753" y="4413304"/>
            <a:ext cx="1188132" cy="15841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83968" y="6093296"/>
            <a:ext cx="3610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Педагог 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образовательного процесса в ДОО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Направления: физкультурно-оздоровительное, социально-коммуникативное, художественно-эстетическое</a:t>
            </a:r>
            <a:r>
              <a:rPr lang="ru-RU" dirty="0" smtClean="0"/>
              <a:t>, опытно-экспериментальная </a:t>
            </a:r>
            <a:r>
              <a:rPr lang="ru-RU" dirty="0" smtClean="0"/>
              <a:t>деятельность, повышение методической грамотности педагогов</a:t>
            </a:r>
          </a:p>
          <a:p>
            <a:r>
              <a:rPr lang="ru-RU" dirty="0" smtClean="0"/>
              <a:t>          Цели:</a:t>
            </a:r>
            <a:r>
              <a:rPr lang="ru-RU" b="1" i="1" dirty="0" smtClean="0"/>
              <a:t> </a:t>
            </a:r>
            <a:r>
              <a:rPr lang="ru-RU" dirty="0" smtClean="0"/>
              <a:t>Создание благоприятных условий для полноценного проживания ребенком дошкольного детства, формирование основ базовой   культуры личности, всестороннее развитие психических и физических качеств в соответствии с возрастными и индивидуальными особенностями, подготовки к жизни в обществе, к обучению в школе, обеспечение безопасности жизнедеятельности дошкольника.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годовые задачи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/>
              <a:t>1. Совершенствовать физкультурно-оздоровительную работу, используя современные образовательные технологии.</a:t>
            </a:r>
          </a:p>
          <a:p>
            <a:r>
              <a:rPr lang="ru-RU" sz="8000" b="1" dirty="0" smtClean="0"/>
              <a:t>2.Формирование поликультурной компетенции детей дошкольного возраста посредством приобщения их к народной культуре (фольклор, народно-прикладное искусство).</a:t>
            </a:r>
          </a:p>
          <a:p>
            <a:r>
              <a:rPr lang="ru-RU" sz="8000" b="1" dirty="0" smtClean="0"/>
              <a:t>3.Развитие логического мышления дошкольников средствами дидактических игр.</a:t>
            </a:r>
          </a:p>
          <a:p>
            <a:r>
              <a:rPr lang="ru-RU" sz="8000" b="1" dirty="0" smtClean="0"/>
              <a:t>4.Совершенствовать профессиональное мастерство педагогов, внедряя современные формы работы с семьей.</a:t>
            </a:r>
          </a:p>
          <a:p>
            <a:r>
              <a:rPr lang="ru-RU" sz="8000" b="1" dirty="0" smtClean="0"/>
              <a:t>5.Продолжать работу, направленную на развитие художественно-эстетических и музыкальных способностей дошкольников.</a:t>
            </a:r>
          </a:p>
          <a:p>
            <a:r>
              <a:rPr lang="ru-RU" sz="8000" b="1" dirty="0" smtClean="0"/>
              <a:t>6.Продолжать работу педагогического коллектива, направленную на развитие экспериментальной деятельности с детьми дошкольного возраста, с целью развития их интеллектуальных способностей, познавательного интереса, творческой инициативы.</a:t>
            </a:r>
          </a:p>
          <a:p>
            <a:endParaRPr lang="ru-RU" sz="8000" b="1" dirty="0"/>
          </a:p>
          <a:p>
            <a:endParaRPr lang="ru-RU" sz="80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организации образовательной деятельности ДОУ в соответствии с ФГОС ДО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13285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Приказ Министерства образования и науки Российской Федерации от 17 октября 2013 г. № 1155 г. Москва </a:t>
            </a:r>
          </a:p>
          <a:p>
            <a:r>
              <a:rPr lang="ru-RU" sz="2400" dirty="0"/>
              <a:t>«Об утверждении федерального государственного образовательного стандарта дошкольного образования»</a:t>
            </a:r>
          </a:p>
          <a:p>
            <a:r>
              <a:rPr lang="ru-RU" sz="2400" dirty="0"/>
              <a:t>Вступил в силу с 1 января 2014 года </a:t>
            </a:r>
          </a:p>
          <a:p>
            <a:r>
              <a:rPr lang="ru-RU" sz="2400" dirty="0"/>
              <a:t>До 1 января 2016 года полный переход ДОУ на Федеральный Государственный Образовательный Стандарт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33309"/>
            <a:ext cx="2088232" cy="156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2721" y="227687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Новый документ ставит во главу угла индивидуальный подход к ребенку через игру.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 игровая, включая сюжетно-ролевые игры, игры с правилами и др.;</a:t>
            </a:r>
          </a:p>
          <a:p>
            <a:r>
              <a:rPr lang="ru-RU" dirty="0"/>
              <a:t>- коммуникативная (общение и взаимодействие со взрослыми и сверстниками);</a:t>
            </a:r>
          </a:p>
          <a:p>
            <a:r>
              <a:rPr lang="ru-RU" dirty="0"/>
              <a:t>- познавательно - исследовательская (исследование объектов окружающей среды и экспериментирование с ними);</a:t>
            </a:r>
          </a:p>
          <a:p>
            <a:r>
              <a:rPr lang="ru-RU" dirty="0"/>
              <a:t>- восприятие художественной литературы и фольклора;</a:t>
            </a:r>
          </a:p>
          <a:p>
            <a:r>
              <a:rPr lang="ru-RU" dirty="0"/>
              <a:t>- самообслуживание и элементарный бытовой труд;</a:t>
            </a:r>
          </a:p>
          <a:p>
            <a:r>
              <a:rPr lang="ru-RU" dirty="0"/>
              <a:t>- конструирование из разного материала, включая конструкторы, модули, бумагу, природный и иной материал;</a:t>
            </a:r>
          </a:p>
          <a:p>
            <a:r>
              <a:rPr lang="ru-RU" dirty="0"/>
              <a:t>- изобразительная (рисование, лепка, аппликация);</a:t>
            </a:r>
          </a:p>
          <a:p>
            <a:r>
              <a:rPr lang="ru-RU" dirty="0"/>
              <a:t>- музыкальная (понимание смысла музыкальных произведений, пение, игра на музыкальных инструментах, музыкально-ритмические движения);</a:t>
            </a:r>
          </a:p>
          <a:p>
            <a:r>
              <a:rPr lang="ru-RU" dirty="0"/>
              <a:t>-  двигательная активность (овладение основными движениями).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 организации детской деятельности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Изменяется способ организации детских видов деятельности: не руководство взрослого, а совместная (партнерская) деятельность взрослого и ребенка.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0080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ФГОС ДО  предлагает для мотивации образовательной деятельности не набор отдельных игровых приемов, а усвоение образовательного материала в процессе подготовки и проведения каких-либо значимых и интересных для дошкольников событий.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родительского собрания: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2880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Утвердить </a:t>
            </a:r>
            <a:r>
              <a:rPr lang="ru-RU" sz="2400" dirty="0"/>
              <a:t>родительский комитет в следующем составе</a:t>
            </a:r>
            <a:r>
              <a:rPr lang="ru-RU" sz="2400" dirty="0" smtClean="0"/>
              <a:t>: 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Принять </a:t>
            </a:r>
            <a:r>
              <a:rPr lang="ru-RU" sz="2400" dirty="0"/>
              <a:t>к исполнению правила для родителей.</a:t>
            </a:r>
          </a:p>
          <a:p>
            <a:r>
              <a:rPr lang="ru-RU" sz="2400" dirty="0" smtClean="0"/>
              <a:t>3. </a:t>
            </a:r>
            <a:r>
              <a:rPr lang="ru-RU" sz="2400" dirty="0"/>
              <a:t>Педагогам и родителям осуществлять взаимодействие друг с другом, стремясь к    выполнению главной задачи — созданию благоприятных условий для образования детей в сложившемся коллективе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4. Принять к сведению перспективы развития детского сада на 2016-2017 учебный год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77351"/>
            <a:ext cx="763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Желаем </a:t>
            </a:r>
            <a:r>
              <a:rPr lang="ru-RU" sz="4800" b="1"/>
              <a:t>вам </a:t>
            </a:r>
            <a:r>
              <a:rPr lang="ru-RU" sz="4800" b="1" smtClean="0"/>
              <a:t>успехов!</a:t>
            </a:r>
            <a:endParaRPr lang="ru-RU" sz="4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28590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Цель собрания</a:t>
            </a:r>
            <a:r>
              <a:rPr lang="ru-RU" b="1" dirty="0" smtClean="0"/>
              <a:t>: </a:t>
            </a:r>
            <a:r>
              <a:rPr lang="ru-RU" sz="3100" b="1" dirty="0" smtClean="0"/>
              <a:t>расширение </a:t>
            </a:r>
            <a:r>
              <a:rPr lang="ru-RU" sz="3100" b="1" dirty="0"/>
              <a:t>контакта между педагогами и родителями;</a:t>
            </a:r>
            <a:br>
              <a:rPr lang="ru-RU" sz="3100" b="1" dirty="0"/>
            </a:br>
            <a:r>
              <a:rPr lang="ru-RU" sz="3100" b="1" dirty="0"/>
              <a:t>моделирование перспектив взаимодействия на новый учебный год; </a:t>
            </a:r>
            <a:br>
              <a:rPr lang="ru-RU" sz="3100" b="1" dirty="0"/>
            </a:br>
            <a:r>
              <a:rPr lang="ru-RU" sz="3100" b="1" dirty="0"/>
              <a:t>повышение педагогической культуры родителей.</a:t>
            </a:r>
            <a:br>
              <a:rPr lang="ru-RU" sz="3100" b="1" dirty="0"/>
            </a:br>
            <a:endParaRPr lang="ru-RU" sz="31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352928" cy="28803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Задачи: познакомить родителей с задачами и особенностями образовательной работы, задачами дошкольного учреждения на новый учебный год;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научить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родителей наблюдать за ребенком, изучать его, видеть успехи и неудачи, стараться помочь ему развиваться в его собственном темпе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1080120"/>
          </a:xfrm>
        </p:spPr>
        <p:txBody>
          <a:bodyPr/>
          <a:lstStyle/>
          <a:p>
            <a:r>
              <a:rPr lang="ru-RU" dirty="0" smtClean="0"/>
              <a:t>Повестка дня: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68952" cy="5256584"/>
          </a:xfrm>
        </p:spPr>
        <p:txBody>
          <a:bodyPr>
            <a:normAutofit fontScale="85000" lnSpcReduction="20000"/>
          </a:bodyPr>
          <a:lstStyle/>
          <a:p>
            <a:pPr marL="514350" indent="-514350" algn="l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Вступительная часть. </a:t>
            </a: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Заведующий МБДОУ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– Ирина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Карповна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Коновалова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     Ознакомление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родителей с приоритетными направлениями работы детского сада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2016-2017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учебный год. Особенности образовательного процесса в связи с введением Федерального государственного образовательного стандарта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Старший воспитатель– Людмила Викторовна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Загузина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>
              <a:buAutoNum type="arabicPeriod" startAt="4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Выступление старшей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мед.сестры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– Дины Артуровны Антроповой «О здоровье – всерьез».</a:t>
            </a:r>
          </a:p>
          <a:p>
            <a:pPr marL="514350" indent="-514350" algn="l">
              <a:buAutoNum type="arabicPeriod" startAt="4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Выборы членов совета родителей.</a:t>
            </a:r>
          </a:p>
          <a:p>
            <a:pPr marL="514350" indent="-514350" algn="l">
              <a:buAutoNum type="arabicPeriod" startAt="4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Коротко о разном.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47.ucoz.ru/_si/1/58983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2" y="1340768"/>
            <a:ext cx="7216994" cy="5177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статье 44  «Права, обязанности и ответственность в сфере образования родителей(законных представителей) несовершеннолетних обучающихся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48478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«Родители (законные представители) несовершеннолетних 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нравственного, интеллектуального развития личности ребенка.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9040"/>
            <a:ext cx="8037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Органы государственной власти и органы местного самоуправления, образовательные организации оказывают помощь родителям (законным представителям) несовершеннолетних обучающихся в  воспитании детей , охране и укреплении их физического и  психического здоровья , развитии индивидуальных особенностей и необходимой коррекции нарушений их развития.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</a:t>
            </a:r>
            <a:r>
              <a:rPr lang="ru-RU" dirty="0"/>
              <a:t>такое современный детский сад?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Детский сад – это большой дом, где «проживают» и «творят» дети, педагоги, родители.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13285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Детский сад будущего – это замечательная идея, это наш завтрашний день.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65313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Это </a:t>
            </a:r>
            <a:r>
              <a:rPr lang="ru-RU" sz="2400" b="1" dirty="0"/>
              <a:t>детский сад, в котором ребенку предоставляется больше возможностей: свободы выбора в самовыражении, в развивающей среде, в </a:t>
            </a:r>
            <a:r>
              <a:rPr lang="ru-RU" sz="2400" b="1" dirty="0" err="1" smtClean="0"/>
              <a:t>общени</a:t>
            </a:r>
            <a:endParaRPr lang="ru-RU" sz="2400" b="1" dirty="0" smtClean="0"/>
          </a:p>
          <a:p>
            <a:r>
              <a:rPr lang="ru-RU" sz="2400" b="1" dirty="0" smtClean="0"/>
              <a:t>и</a:t>
            </a:r>
            <a:r>
              <a:rPr lang="ru-RU" sz="2400" b="1" dirty="0"/>
              <a:t>, в направлениях развития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вы представляете себе современных детей?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5500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Современные дети</a:t>
            </a:r>
          </a:p>
          <a:p>
            <a:r>
              <a:rPr lang="ru-RU" sz="2000" b="1" dirty="0"/>
              <a:t>Разные такие: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0608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Есть дети – непоседы,</a:t>
            </a:r>
          </a:p>
          <a:p>
            <a:r>
              <a:rPr lang="ru-RU" sz="2000" b="1" dirty="0"/>
              <a:t>Есть дети озорные,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7071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Есть дети почемучки,</a:t>
            </a:r>
          </a:p>
          <a:p>
            <a:r>
              <a:rPr lang="ru-RU" sz="2000" b="1" dirty="0"/>
              <a:t>Хотят о многом знать,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80750" y="33383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Мечтают, когда вырастут,</a:t>
            </a:r>
          </a:p>
          <a:p>
            <a:r>
              <a:rPr lang="ru-RU" sz="2000" b="1" dirty="0"/>
              <a:t>На луну слетать.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95357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Дети есть спокойные,</a:t>
            </a:r>
          </a:p>
          <a:p>
            <a:r>
              <a:rPr lang="ru-RU" sz="2000" b="1" dirty="0"/>
              <a:t>Тихие и скромные,</a:t>
            </a:r>
          </a:p>
          <a:p>
            <a:r>
              <a:rPr lang="ru-RU" sz="2000" b="1" dirty="0"/>
              <a:t>Любят они с мамами</a:t>
            </a:r>
          </a:p>
          <a:p>
            <a:r>
              <a:rPr lang="ru-RU" sz="2000" b="1" dirty="0"/>
              <a:t>Целый день играть,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51539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Друзей не обижают,</a:t>
            </a:r>
          </a:p>
          <a:p>
            <a:r>
              <a:rPr lang="ru-RU" sz="2000" b="1" dirty="0"/>
              <a:t>Взрослых уважают.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52916" y="579542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О таких детишках</a:t>
            </a:r>
          </a:p>
          <a:p>
            <a:r>
              <a:rPr lang="ru-RU" sz="2000" b="1" dirty="0"/>
              <a:t>Можно лишь мечтать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41235"/>
            <a:ext cx="2153816" cy="15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5149746"/>
            <a:ext cx="2555429" cy="149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16097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вы вкладываете в понятие «современный воспитатель».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036" y="166984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Современный воспитатель –</a:t>
            </a:r>
          </a:p>
          <a:p>
            <a:r>
              <a:rPr lang="ru-RU" sz="2000" b="1" dirty="0"/>
              <a:t>Это чудо – педагог: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3161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Много знает и умеет,</a:t>
            </a:r>
          </a:p>
          <a:p>
            <a:r>
              <a:rPr lang="ru-RU" sz="2000" b="1" dirty="0"/>
              <a:t>Преподаст он всем урок.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299773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Для детей – вторая мама,</a:t>
            </a:r>
          </a:p>
          <a:p>
            <a:r>
              <a:rPr lang="ru-RU" sz="2000" b="1" dirty="0"/>
              <a:t>Для сотрудников он друг,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3908" y="36556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Для родителей – наставник,</a:t>
            </a:r>
          </a:p>
          <a:p>
            <a:r>
              <a:rPr lang="ru-RU" sz="2000" b="1" dirty="0"/>
              <a:t>Он заменит всех вокруг.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48597" y="462252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Он и дворник, и маляр,</a:t>
            </a:r>
          </a:p>
          <a:p>
            <a:r>
              <a:rPr lang="ru-RU" sz="2000" b="1" dirty="0"/>
              <a:t>Современный воспитатель –</a:t>
            </a:r>
          </a:p>
          <a:p>
            <a:r>
              <a:rPr lang="ru-RU" sz="2000" b="1" dirty="0"/>
              <a:t>Он имеет Божий дар.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5" y="4616128"/>
            <a:ext cx="2050651" cy="205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08" y="4725144"/>
            <a:ext cx="2735254" cy="18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9679"/>
            <a:ext cx="4467907" cy="3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7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642194"/>
          </a:xfrm>
        </p:spPr>
        <p:txBody>
          <a:bodyPr>
            <a:normAutofit fontScale="90000"/>
          </a:bodyPr>
          <a:lstStyle/>
          <a:p>
            <a:r>
              <a:rPr lang="ru-RU" dirty="0"/>
              <a:t>Давайте попробуем составить портрет современного родителя.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14596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Современный родитель – </a:t>
            </a:r>
          </a:p>
          <a:p>
            <a:r>
              <a:rPr lang="ru-RU" sz="2000" b="1" dirty="0"/>
              <a:t>          В чем его укорить?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88232" y="31058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Есть родитель – «заказчик» - </a:t>
            </a:r>
          </a:p>
          <a:p>
            <a:r>
              <a:rPr lang="ru-RU" sz="2000" b="1" dirty="0"/>
              <a:t>          Любит он говорить,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5616" y="422282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Наблюдатель – родитель</a:t>
            </a:r>
          </a:p>
          <a:p>
            <a:r>
              <a:rPr lang="ru-RU" sz="2000" b="1" dirty="0"/>
              <a:t>          Будет только лишь </a:t>
            </a:r>
            <a:r>
              <a:rPr lang="ru-RU" sz="2000" b="1" dirty="0" err="1"/>
              <a:t>зрить</a:t>
            </a:r>
            <a:r>
              <a:rPr lang="ru-RU" sz="2000" b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55290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Активист и помощник – </a:t>
            </a:r>
          </a:p>
          <a:p>
            <a:r>
              <a:rPr lang="ru-RU" sz="2400" b="1" dirty="0"/>
              <a:t>         Детям радость дарить.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50" y="1947891"/>
            <a:ext cx="2736304" cy="16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" y="1747225"/>
            <a:ext cx="1926451" cy="16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4937"/>
            <a:ext cx="2448521" cy="15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7" y="4869160"/>
            <a:ext cx="2705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804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Общее родительское собрание  «Начало учебного года – начало нового этапа в жизни детского сада, его воспитанников и родителей»  октябрь 2016 </vt:lpstr>
      <vt:lpstr>Цель собрания: расширение контакта между педагогами и родителями; моделирование перспектив взаимодействия на новый учебный год;  повышение педагогической культуры родителей. </vt:lpstr>
      <vt:lpstr>Повестка дня:</vt:lpstr>
      <vt:lpstr>Слайд 4</vt:lpstr>
      <vt:lpstr>В статье 44  «Права, обязанности и ответственность в сфере образования родителей(законных представителей) несовершеннолетних обучающихся </vt:lpstr>
      <vt:lpstr>Что такое современный детский сад? </vt:lpstr>
      <vt:lpstr>Как вы представляете себе современных детей?</vt:lpstr>
      <vt:lpstr>что вы вкладываете в понятие «современный воспитатель».</vt:lpstr>
      <vt:lpstr>Давайте попробуем составить портрет современного родителя.</vt:lpstr>
      <vt:lpstr>Слайд 10</vt:lpstr>
      <vt:lpstr>Особенности образовательного процесса в ДОО</vt:lpstr>
      <vt:lpstr> годовые задачи</vt:lpstr>
      <vt:lpstr>Особенности организации образовательной деятельности ДОУ в соответствии с ФГОС ДО </vt:lpstr>
      <vt:lpstr>Слайд 14</vt:lpstr>
      <vt:lpstr>Виды детской деятельности</vt:lpstr>
      <vt:lpstr>Способ организации детской деятельности</vt:lpstr>
      <vt:lpstr>Слайд 17</vt:lpstr>
      <vt:lpstr>Решение родительского собрания: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Люда</cp:lastModifiedBy>
  <cp:revision>60</cp:revision>
  <cp:lastPrinted>2015-09-24T08:36:08Z</cp:lastPrinted>
  <dcterms:created xsi:type="dcterms:W3CDTF">2013-01-06T18:32:13Z</dcterms:created>
  <dcterms:modified xsi:type="dcterms:W3CDTF">2016-10-05T04:20:13Z</dcterms:modified>
</cp:coreProperties>
</file>