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8" r:id="rId14"/>
    <p:sldId id="280" r:id="rId15"/>
    <p:sldId id="268" r:id="rId16"/>
    <p:sldId id="269" r:id="rId17"/>
    <p:sldId id="271" r:id="rId18"/>
    <p:sldId id="272" r:id="rId19"/>
    <p:sldId id="277" r:id="rId20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D3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BB320-0212-4948-897E-D3770E6D1D9A}" type="datetimeFigureOut">
              <a:rPr lang="ru-RU" smtClean="0"/>
              <a:pPr/>
              <a:t>05.10.2016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0D3190-56AE-416D-8C0A-6E423F8253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93649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05.10.2016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05.10.2016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05.10.2016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05.10.2016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05.10.2016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05.10.2016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357158" y="285728"/>
            <a:ext cx="8501122" cy="6215106"/>
          </a:xfrm>
          <a:prstGeom prst="roundRect">
            <a:avLst>
              <a:gd name="adj" fmla="val 9106"/>
            </a:avLst>
          </a:prstGeom>
          <a:noFill/>
          <a:ln>
            <a:solidFill>
              <a:srgbClr val="57D3FF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0_75c96_b715e7d3_XL.jpeg"/>
          <p:cNvPicPr>
            <a:picLocks noChangeAspect="1"/>
          </p:cNvPicPr>
          <p:nvPr userDrawn="1"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63" t="8363"/>
          <a:stretch>
            <a:fillRect/>
          </a:stretch>
        </p:blipFill>
        <p:spPr>
          <a:xfrm>
            <a:off x="71406" y="71414"/>
            <a:ext cx="2000264" cy="20002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CAFAF-F440-4BEA-83C0-06215780B219}" type="datetimeFigureOut">
              <a:rPr lang="ru-RU" smtClean="0"/>
              <a:pPr/>
              <a:t>05.10.2016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corowina.ucoz.com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2420888"/>
            <a:ext cx="7772400" cy="4032448"/>
          </a:xfrm>
        </p:spPr>
        <p:txBody>
          <a:bodyPr>
            <a:normAutofit fontScale="90000"/>
          </a:bodyPr>
          <a:lstStyle/>
          <a:p>
            <a:r>
              <a:rPr lang="ru-RU" sz="3600" b="1" u="sng" dirty="0" smtClean="0"/>
              <a:t>Общее родительское собрание</a:t>
            </a:r>
            <a:br>
              <a:rPr lang="ru-RU" sz="3600" b="1" u="sng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«Начало учебного года – начало нового этапа в жизни детского сада, его воспитанников и родителей»</a:t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октябрь 2016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620688"/>
            <a:ext cx="6400800" cy="17526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Муниципальное бюджетное дошкольное образовательное учреждение  детский сад № 29 «Искорка»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23958"/>
            <a:ext cx="7173838" cy="3365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835696" y="4005064"/>
            <a:ext cx="486003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                Ребенок</a:t>
            </a:r>
            <a:endParaRPr lang="ru-RU" sz="2400" b="1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                                                 </a:t>
            </a:r>
          </a:p>
          <a:p>
            <a:r>
              <a:rPr lang="ru-RU" dirty="0"/>
              <a:t>                                                  </a:t>
            </a:r>
            <a:endParaRPr lang="ru-RU" dirty="0" smtClean="0"/>
          </a:p>
          <a:p>
            <a:r>
              <a:rPr lang="ru-RU" sz="2400" b="1" dirty="0" smtClean="0"/>
              <a:t>Родитель</a:t>
            </a:r>
            <a:endParaRPr lang="ru-RU" sz="2400" b="1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>
            <a:off x="2744625" y="4413304"/>
            <a:ext cx="1152128" cy="158417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708621" y="5997480"/>
            <a:ext cx="237626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 flipV="1">
            <a:off x="3896753" y="4413304"/>
            <a:ext cx="1188132" cy="158417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4283968" y="6093296"/>
            <a:ext cx="36108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  Педагог </a:t>
            </a:r>
            <a:endParaRPr lang="ru-RU" sz="2400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Особенности образовательного процесса в ДОО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Направления: физкультурно-оздоровительное, социально-коммуникативное, художественно-эстетическое</a:t>
            </a:r>
            <a:r>
              <a:rPr lang="ru-RU" dirty="0" smtClean="0"/>
              <a:t>, опытно-экспериментальная </a:t>
            </a:r>
            <a:r>
              <a:rPr lang="ru-RU" dirty="0" smtClean="0"/>
              <a:t>деятельность, повышение методической грамотности педагогов</a:t>
            </a:r>
          </a:p>
          <a:p>
            <a:r>
              <a:rPr lang="ru-RU" dirty="0" smtClean="0"/>
              <a:t>          Цели:</a:t>
            </a:r>
            <a:r>
              <a:rPr lang="ru-RU" b="1" i="1" dirty="0" smtClean="0"/>
              <a:t> </a:t>
            </a:r>
            <a:r>
              <a:rPr lang="ru-RU" dirty="0" smtClean="0"/>
              <a:t>Создание благоприятных условий для полноценного проживания ребенком дошкольного детства, формирование основ базовой   культуры личности, всестороннее развитие психических и физических качеств в соответствии с возрастными и индивидуальными особенностями, подготовки к жизни в обществе, к обучению в школе, обеспечение безопасности жизнедеятельности дошкольника.</a:t>
            </a: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835696" y="274638"/>
            <a:ext cx="6851104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dirty="0" smtClean="0"/>
              <a:t>годовые задачи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8000" b="1" dirty="0" smtClean="0"/>
              <a:t>1. Совершенствовать физкультурно-оздоровительную работу, используя современные образовательные технологии.</a:t>
            </a:r>
          </a:p>
          <a:p>
            <a:r>
              <a:rPr lang="ru-RU" sz="8000" b="1" dirty="0" smtClean="0"/>
              <a:t>2.Формирование поликультурной компетенции детей дошкольного возраста посредством приобщения их к народной культуре (фольклор, народно-прикладное искусство).</a:t>
            </a:r>
          </a:p>
          <a:p>
            <a:r>
              <a:rPr lang="ru-RU" sz="8000" b="1" dirty="0" smtClean="0"/>
              <a:t>3.Развитие логического мышления дошкольников средствами дидактических игр.</a:t>
            </a:r>
          </a:p>
          <a:p>
            <a:r>
              <a:rPr lang="ru-RU" sz="8000" b="1" dirty="0" smtClean="0"/>
              <a:t>4.Совершенствовать профессиональное мастерство педагогов, внедряя современные формы работы с семьей.</a:t>
            </a:r>
          </a:p>
          <a:p>
            <a:r>
              <a:rPr lang="ru-RU" sz="8000" b="1" dirty="0" smtClean="0"/>
              <a:t>5.Продолжать работу, направленную на развитие художественно-эстетических и музыкальных способностей дошкольников.</a:t>
            </a:r>
          </a:p>
          <a:p>
            <a:r>
              <a:rPr lang="ru-RU" sz="8000" b="1" dirty="0" smtClean="0"/>
              <a:t>6.Продолжать работу педагогического коллектива, направленную на развитие экспериментальной деятельности с детьми дошкольного возраста, с целью развития их интеллектуальных способностей, познавательного интереса, творческой инициативы.</a:t>
            </a:r>
          </a:p>
          <a:p>
            <a:endParaRPr lang="ru-RU" sz="8000" b="1" dirty="0"/>
          </a:p>
          <a:p>
            <a:endParaRPr lang="ru-RU" sz="8000" b="1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 fontScale="90000"/>
          </a:bodyPr>
          <a:lstStyle/>
          <a:p>
            <a:r>
              <a:rPr lang="ru-RU" dirty="0"/>
              <a:t>Особенности организации образовательной деятельности ДОУ в соответствии с ФГОС ДО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2132856"/>
            <a:ext cx="76328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Приказ Министерства образования и науки Российской Федерации от 17 октября 2013 г. № 1155 г. Москва </a:t>
            </a:r>
          </a:p>
          <a:p>
            <a:r>
              <a:rPr lang="ru-RU" sz="2400" dirty="0"/>
              <a:t>«Об утверждении федерального государственного образовательного стандарта дошкольного образования»</a:t>
            </a:r>
          </a:p>
          <a:p>
            <a:r>
              <a:rPr lang="ru-RU" sz="2400" dirty="0"/>
              <a:t>Вступил в силу с 1 января 2014 года </a:t>
            </a:r>
          </a:p>
          <a:p>
            <a:r>
              <a:rPr lang="ru-RU" sz="2400" dirty="0"/>
              <a:t>До 1 января 2016 года полный переход ДОУ на Федеральный Государственный Образовательный Стандарт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833309"/>
            <a:ext cx="2088232" cy="1563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22721" y="2276872"/>
            <a:ext cx="69847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Новый документ ставит во главу угла индивидуальный подход к ребенку через игру. 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/>
          <a:lstStyle/>
          <a:p>
            <a:r>
              <a:rPr lang="ru-RU" dirty="0" smtClean="0"/>
              <a:t>Виды детской деятельности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- игровая, включая сюжетно-ролевые игры, игры с правилами и др.;</a:t>
            </a:r>
          </a:p>
          <a:p>
            <a:r>
              <a:rPr lang="ru-RU" dirty="0"/>
              <a:t>- коммуникативная (общение и взаимодействие со взрослыми и сверстниками);</a:t>
            </a:r>
          </a:p>
          <a:p>
            <a:r>
              <a:rPr lang="ru-RU" dirty="0"/>
              <a:t>- познавательно - исследовательская (исследование объектов окружающей среды и экспериментирование с ними);</a:t>
            </a:r>
          </a:p>
          <a:p>
            <a:r>
              <a:rPr lang="ru-RU" dirty="0"/>
              <a:t>- восприятие художественной литературы и фольклора;</a:t>
            </a:r>
          </a:p>
          <a:p>
            <a:r>
              <a:rPr lang="ru-RU" dirty="0"/>
              <a:t>- самообслуживание и элементарный бытовой труд;</a:t>
            </a:r>
          </a:p>
          <a:p>
            <a:r>
              <a:rPr lang="ru-RU" dirty="0"/>
              <a:t>- конструирование из разного материала, включая конструкторы, модули, бумагу, природный и иной материал;</a:t>
            </a:r>
          </a:p>
          <a:p>
            <a:r>
              <a:rPr lang="ru-RU" dirty="0"/>
              <a:t>- изобразительная (рисование, лепка, аппликация);</a:t>
            </a:r>
          </a:p>
          <a:p>
            <a:r>
              <a:rPr lang="ru-RU" dirty="0"/>
              <a:t>- музыкальная (понимание смысла музыкальных произведений, пение, игра на музыкальных инструментах, музыкально-ритмические движения);</a:t>
            </a:r>
          </a:p>
          <a:p>
            <a:r>
              <a:rPr lang="ru-RU" dirty="0"/>
              <a:t>-  двигательная активность (овладение основными движениями).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Способ организации детской деятельности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Изменяется способ организации детских видов деятельности: не руководство взрослого, а совместная (партнерская) деятельность взрослого и ребенка. </a:t>
            </a:r>
            <a:endParaRPr lang="ru-RU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700808"/>
            <a:ext cx="76328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ФГОС ДО  предлагает для мотивации образовательной деятельности не набор отдельных игровых приемов, а усвоение образовательного материала в процессе подготовки и проведения каких-либо значимых и интересных для дошкольников событий. 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907704" y="274638"/>
            <a:ext cx="6779096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Решение родительского собрания: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1628800"/>
            <a:ext cx="83529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sz="2400" dirty="0" smtClean="0"/>
              <a:t>Утвердить </a:t>
            </a:r>
            <a:r>
              <a:rPr lang="ru-RU" sz="2400" dirty="0"/>
              <a:t>родительский комитет в следующем составе</a:t>
            </a:r>
            <a:r>
              <a:rPr lang="ru-RU" sz="2400" dirty="0" smtClean="0"/>
              <a:t>: </a:t>
            </a:r>
          </a:p>
          <a:p>
            <a:pPr marL="457200" indent="-457200">
              <a:buAutoNum type="arabicPeriod"/>
            </a:pPr>
            <a:endParaRPr lang="ru-RU" sz="2400" dirty="0" smtClean="0"/>
          </a:p>
          <a:p>
            <a:pPr marL="457200" indent="-457200">
              <a:buAutoNum type="arabicPeriod"/>
            </a:pPr>
            <a:r>
              <a:rPr lang="ru-RU" sz="2400" dirty="0" smtClean="0"/>
              <a:t>Принять </a:t>
            </a:r>
            <a:r>
              <a:rPr lang="ru-RU" sz="2400" dirty="0"/>
              <a:t>к исполнению правила для родителей.</a:t>
            </a:r>
          </a:p>
          <a:p>
            <a:r>
              <a:rPr lang="ru-RU" sz="2400" dirty="0" smtClean="0"/>
              <a:t>3. </a:t>
            </a:r>
            <a:r>
              <a:rPr lang="ru-RU" sz="2400" dirty="0"/>
              <a:t>Педагогам и родителям осуществлять взаимодействие друг с другом, стремясь к    выполнению главной задачи — созданию благоприятных условий для образования детей в сложившемся коллективе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4. Принять к сведению перспективы развития детского сада на 2016-2017 учебный год</a:t>
            </a:r>
            <a:endParaRPr lang="ru-RU" sz="2400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977351"/>
            <a:ext cx="76328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/>
              <a:t>Желаем </a:t>
            </a:r>
            <a:r>
              <a:rPr lang="ru-RU" sz="4800" b="1"/>
              <a:t>вам </a:t>
            </a:r>
            <a:r>
              <a:rPr lang="ru-RU" sz="4800" b="1" smtClean="0"/>
              <a:t>успехов!</a:t>
            </a:r>
            <a:endParaRPr lang="ru-RU" sz="4800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212976"/>
            <a:ext cx="2859087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2952328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Цель собрания</a:t>
            </a:r>
            <a:r>
              <a:rPr lang="ru-RU" b="1" dirty="0" smtClean="0"/>
              <a:t>: </a:t>
            </a:r>
            <a:r>
              <a:rPr lang="ru-RU" sz="3100" b="1" dirty="0" smtClean="0"/>
              <a:t>расширение </a:t>
            </a:r>
            <a:r>
              <a:rPr lang="ru-RU" sz="3100" b="1" dirty="0"/>
              <a:t>контакта между педагогами и родителями;</a:t>
            </a:r>
            <a:br>
              <a:rPr lang="ru-RU" sz="3100" b="1" dirty="0"/>
            </a:br>
            <a:r>
              <a:rPr lang="ru-RU" sz="3100" b="1" dirty="0"/>
              <a:t>моделирование перспектив взаимодействия на новый учебный год; </a:t>
            </a:r>
            <a:br>
              <a:rPr lang="ru-RU" sz="3100" b="1" dirty="0"/>
            </a:br>
            <a:r>
              <a:rPr lang="ru-RU" sz="3100" b="1" dirty="0"/>
              <a:t>повышение педагогической культуры родителей.</a:t>
            </a:r>
            <a:br>
              <a:rPr lang="ru-RU" sz="3100" b="1" dirty="0"/>
            </a:br>
            <a:endParaRPr lang="ru-RU" sz="3100" b="1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467544" y="3284984"/>
            <a:ext cx="8352928" cy="288032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Задачи: познакомить родителей с задачами и особенностями образовательной работы, задачами дошкольного учреждения на новый учебный год;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научить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родителей наблюдать за ребенком, изучать его, видеть успехи и неудачи, стараться помочь ему развиваться в его собственном темпе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827584" y="476673"/>
            <a:ext cx="7772400" cy="1080120"/>
          </a:xfrm>
        </p:spPr>
        <p:txBody>
          <a:bodyPr/>
          <a:lstStyle/>
          <a:p>
            <a:r>
              <a:rPr lang="ru-RU" dirty="0" smtClean="0"/>
              <a:t>Повестка дня:</a:t>
            </a:r>
            <a:endParaRPr lang="ru-RU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611560" y="1412776"/>
            <a:ext cx="8168952" cy="5256584"/>
          </a:xfrm>
        </p:spPr>
        <p:txBody>
          <a:bodyPr>
            <a:normAutofit fontScale="85000" lnSpcReduction="20000"/>
          </a:bodyPr>
          <a:lstStyle/>
          <a:p>
            <a:pPr marL="514350" indent="-514350" algn="l"/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14350" indent="-514350" algn="l">
              <a:buAutoNum type="arabicPeriod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Вступительная часть. </a:t>
            </a:r>
          </a:p>
          <a:p>
            <a:pPr algn="l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 Заведующий МБДОУ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– Ирина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</a:rPr>
              <a:t>Карповна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Коновалова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3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.      Ознакомление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родителей с приоритетными направлениями работы детского сада на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2016-2017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учебный год. Особенности образовательного процесса в связи с введением Федерального государственного образовательного стандарта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ДО Старший воспитатель– Людмила Викторовна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</a:rPr>
              <a:t>Загузина</a:t>
            </a:r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14350" indent="-514350" algn="l">
              <a:buAutoNum type="arabicPeriod" startAt="4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Выступление старшей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</a:rPr>
              <a:t>мед.сестры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– Дины Артуровны Антроповой «О здоровье – всерьез».</a:t>
            </a:r>
          </a:p>
          <a:p>
            <a:pPr marL="514350" indent="-514350" algn="l">
              <a:buAutoNum type="arabicPeriod" startAt="4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Выборы членов совета родителей.</a:t>
            </a:r>
          </a:p>
          <a:p>
            <a:pPr marL="514350" indent="-514350" algn="l">
              <a:buAutoNum type="arabicPeriod" startAt="4"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Коротко о разном. 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chool47.ucoz.ru/_si/1/589832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632" y="1340768"/>
            <a:ext cx="7216994" cy="51770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В статье 44  «Права, обязанности и ответственность в сфере образования родителей(законных представителей) несовершеннолетних обучающихся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67544" y="1484784"/>
            <a:ext cx="81369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1. «Родители (законные представители) несовершеннолетних  обучающихся имеют преимущественное право на обучение и воспитание детей перед всеми другими лицами. Они обязаны заложить основы физического, нравственного, интеллектуального развития личности ребенка.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51520" y="3789040"/>
            <a:ext cx="803736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2. Органы государственной власти и органы местного самоуправления, образовательные организации оказывают помощь родителям (законным представителям) несовершеннолетних обучающихся в  воспитании детей , охране и укреплении их физического и  психического здоровья , развитии индивидуальных особенностей и необходимой коррекции нарушений их развития.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Что </a:t>
            </a:r>
            <a:r>
              <a:rPr lang="ru-RU" dirty="0"/>
              <a:t>такое современный детский сад?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635896" y="306896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/>
              <a:t>Детский сад – это большой дом, где «проживают» и «творят» дети, педагоги, родители.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43608" y="2132856"/>
            <a:ext cx="51845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Детский сад будущего – это замечательная идея, это наш завтрашний день.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043608" y="4653136"/>
            <a:ext cx="67687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Это </a:t>
            </a:r>
            <a:r>
              <a:rPr lang="ru-RU" sz="2400" b="1" dirty="0"/>
              <a:t>детский сад, в котором ребенку предоставляется больше возможностей: свободы выбора в самовыражении, в развивающей среде, в </a:t>
            </a:r>
            <a:r>
              <a:rPr lang="ru-RU" sz="2400" b="1" dirty="0" err="1" smtClean="0"/>
              <a:t>общени</a:t>
            </a:r>
            <a:endParaRPr lang="ru-RU" sz="2400" b="1" dirty="0" smtClean="0"/>
          </a:p>
          <a:p>
            <a:r>
              <a:rPr lang="ru-RU" sz="2400" b="1" dirty="0" smtClean="0"/>
              <a:t>и</a:t>
            </a:r>
            <a:r>
              <a:rPr lang="ru-RU" sz="2400" b="1" dirty="0"/>
              <a:t>, в направлениях развития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Как вы представляете себе современных детей?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835696" y="1550086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/>
              <a:t>Современные дети</a:t>
            </a:r>
          </a:p>
          <a:p>
            <a:r>
              <a:rPr lang="ru-RU" sz="2000" b="1" dirty="0"/>
              <a:t>Разные такие: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419872" y="2060848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/>
              <a:t>Есть дети – непоседы,</a:t>
            </a:r>
          </a:p>
          <a:p>
            <a:r>
              <a:rPr lang="ru-RU" sz="2000" b="1" dirty="0"/>
              <a:t>Есть дети озорные,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43608" y="2707179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/>
              <a:t>Есть дети почемучки,</a:t>
            </a:r>
          </a:p>
          <a:p>
            <a:r>
              <a:rPr lang="ru-RU" sz="2000" b="1" dirty="0"/>
              <a:t>Хотят о многом знать,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580750" y="3338377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/>
              <a:t>Мечтают, когда вырастут,</a:t>
            </a:r>
          </a:p>
          <a:p>
            <a:r>
              <a:rPr lang="ru-RU" sz="2000" b="1" dirty="0"/>
              <a:t>На луну слетать.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572000" y="3953579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/>
              <a:t>Дети есть спокойные,</a:t>
            </a:r>
          </a:p>
          <a:p>
            <a:r>
              <a:rPr lang="ru-RU" sz="2000" b="1" dirty="0"/>
              <a:t>Тихие и скромные,</a:t>
            </a:r>
          </a:p>
          <a:p>
            <a:r>
              <a:rPr lang="ru-RU" sz="2000" b="1" dirty="0"/>
              <a:t>Любят они с мамами</a:t>
            </a:r>
          </a:p>
          <a:p>
            <a:r>
              <a:rPr lang="ru-RU" sz="2000" b="1" dirty="0"/>
              <a:t>Целый день играть,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555776" y="5153908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/>
              <a:t>Друзей не обижают,</a:t>
            </a:r>
          </a:p>
          <a:p>
            <a:r>
              <a:rPr lang="ru-RU" sz="2000" b="1" dirty="0"/>
              <a:t>Взрослых уважают.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752916" y="5795423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/>
              <a:t>О таких детишках</a:t>
            </a:r>
          </a:p>
          <a:p>
            <a:r>
              <a:rPr lang="ru-RU" sz="2000" b="1" dirty="0"/>
              <a:t>Можно лишь мечтать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441235"/>
            <a:ext cx="2153816" cy="151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696" y="5149746"/>
            <a:ext cx="2555429" cy="1490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429000"/>
            <a:ext cx="1609725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971600" y="274638"/>
            <a:ext cx="77152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что вы вкладываете в понятие «современный воспитатель».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42036" y="1669843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/>
              <a:t>Современный воспитатель –</a:t>
            </a:r>
          </a:p>
          <a:p>
            <a:r>
              <a:rPr lang="ru-RU" sz="2000" b="1" dirty="0"/>
              <a:t>Это чудо – педагог: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331640" y="2316174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/>
              <a:t>Много знает и умеет,</a:t>
            </a:r>
          </a:p>
          <a:p>
            <a:r>
              <a:rPr lang="ru-RU" sz="2000" b="1" dirty="0"/>
              <a:t>Преподаст он всем урок.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475656" y="2997733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/>
              <a:t>Для детей – вторая мама,</a:t>
            </a:r>
          </a:p>
          <a:p>
            <a:r>
              <a:rPr lang="ru-RU" sz="2000" b="1" dirty="0"/>
              <a:t>Для сотрудников он друг,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13908" y="365561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/>
              <a:t>Для родителей – наставник,</a:t>
            </a:r>
          </a:p>
          <a:p>
            <a:r>
              <a:rPr lang="ru-RU" sz="2000" b="1" dirty="0"/>
              <a:t>Он заменит всех вокруг.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248597" y="4622521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/>
              <a:t>Он и дворник, и маляр,</a:t>
            </a:r>
          </a:p>
          <a:p>
            <a:r>
              <a:rPr lang="ru-RU" sz="2000" b="1" dirty="0"/>
              <a:t>Современный воспитатель –</a:t>
            </a:r>
          </a:p>
          <a:p>
            <a:r>
              <a:rPr lang="ru-RU" sz="2000" b="1" dirty="0"/>
              <a:t>Он имеет Божий дар.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45" y="4616128"/>
            <a:ext cx="2050651" cy="2050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908" y="4725144"/>
            <a:ext cx="2735254" cy="1832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419679"/>
            <a:ext cx="4467907" cy="3156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75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0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75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75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75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1642194"/>
          </a:xfrm>
        </p:spPr>
        <p:txBody>
          <a:bodyPr>
            <a:normAutofit fontScale="90000"/>
          </a:bodyPr>
          <a:lstStyle/>
          <a:p>
            <a:r>
              <a:rPr lang="ru-RU" dirty="0"/>
              <a:t>Давайте попробуем составить портрет современного родителя.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267744" y="2145967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 </a:t>
            </a:r>
            <a:r>
              <a:rPr lang="ru-RU" sz="2000" b="1" dirty="0"/>
              <a:t>Современный родитель – </a:t>
            </a:r>
          </a:p>
          <a:p>
            <a:r>
              <a:rPr lang="ru-RU" sz="2000" b="1" dirty="0"/>
              <a:t>          В чем его укорить?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088232" y="3105832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/>
              <a:t>Есть родитель – «заказчик» - </a:t>
            </a:r>
          </a:p>
          <a:p>
            <a:r>
              <a:rPr lang="ru-RU" sz="2000" b="1" dirty="0"/>
              <a:t>          Любит он говорить,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315616" y="4222829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/>
              <a:t>Наблюдатель – родитель</a:t>
            </a:r>
          </a:p>
          <a:p>
            <a:r>
              <a:rPr lang="ru-RU" sz="2000" b="1" dirty="0"/>
              <a:t>          Будет только лишь </a:t>
            </a:r>
            <a:r>
              <a:rPr lang="ru-RU" sz="2000" b="1" dirty="0" err="1"/>
              <a:t>зрить</a:t>
            </a:r>
            <a:r>
              <a:rPr lang="ru-RU" sz="2000" b="1" dirty="0"/>
              <a:t>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419872" y="5529071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/>
              <a:t>Активист и помощник – </a:t>
            </a:r>
          </a:p>
          <a:p>
            <a:r>
              <a:rPr lang="ru-RU" sz="2400" b="1" dirty="0"/>
              <a:t>         Детям радость дарить.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6050" y="1947891"/>
            <a:ext cx="2736304" cy="168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81" y="1747225"/>
            <a:ext cx="1926451" cy="1626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934937"/>
            <a:ext cx="2448521" cy="1571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077" y="4869160"/>
            <a:ext cx="2705100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25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25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25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0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687</TotalTime>
  <Words>804</Words>
  <Application>Microsoft Office PowerPoint</Application>
  <PresentationFormat>Экран (4:3)</PresentationFormat>
  <Paragraphs>107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Общее родительское собрание  «Начало учебного года – начало нового этапа в жизни детского сада, его воспитанников и родителей»  октябрь 2016 </vt:lpstr>
      <vt:lpstr>Цель собрания: расширение контакта между педагогами и родителями; моделирование перспектив взаимодействия на новый учебный год;  повышение педагогической культуры родителей. </vt:lpstr>
      <vt:lpstr>Повестка дня:</vt:lpstr>
      <vt:lpstr>Слайд 4</vt:lpstr>
      <vt:lpstr>В статье 44  «Права, обязанности и ответственность в сфере образования родителей(законных представителей) несовершеннолетних обучающихся </vt:lpstr>
      <vt:lpstr>Что такое современный детский сад? </vt:lpstr>
      <vt:lpstr>Как вы представляете себе современных детей?</vt:lpstr>
      <vt:lpstr>что вы вкладываете в понятие «современный воспитатель».</vt:lpstr>
      <vt:lpstr>Давайте попробуем составить портрет современного родителя.</vt:lpstr>
      <vt:lpstr>Слайд 10</vt:lpstr>
      <vt:lpstr>Особенности образовательного процесса в ДОО</vt:lpstr>
      <vt:lpstr> годовые задачи</vt:lpstr>
      <vt:lpstr>Особенности организации образовательной деятельности ДОУ в соответствии с ФГОС ДО </vt:lpstr>
      <vt:lpstr>Слайд 14</vt:lpstr>
      <vt:lpstr>Виды детской деятельности</vt:lpstr>
      <vt:lpstr>Способ организации детской деятельности</vt:lpstr>
      <vt:lpstr>Слайд 17</vt:lpstr>
      <vt:lpstr>Решение родительского собрания:</vt:lpstr>
      <vt:lpstr>Слайд 19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Люда</cp:lastModifiedBy>
  <cp:revision>60</cp:revision>
  <cp:lastPrinted>2015-09-24T08:36:08Z</cp:lastPrinted>
  <dcterms:created xsi:type="dcterms:W3CDTF">2013-01-06T18:32:13Z</dcterms:created>
  <dcterms:modified xsi:type="dcterms:W3CDTF">2016-10-05T04:20:13Z</dcterms:modified>
</cp:coreProperties>
</file>