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78" r:id="rId11"/>
    <p:sldId id="273" r:id="rId12"/>
    <p:sldId id="275" r:id="rId13"/>
    <p:sldId id="274" r:id="rId14"/>
    <p:sldId id="276" r:id="rId15"/>
    <p:sldId id="277" r:id="rId16"/>
    <p:sldId id="269" r:id="rId17"/>
    <p:sldId id="271" r:id="rId18"/>
    <p:sldId id="272" r:id="rId19"/>
    <p:sldId id="264" r:id="rId20"/>
    <p:sldId id="279" r:id="rId21"/>
    <p:sldId id="270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AFA37B-C662-468A-95B0-9CED08676647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8DCA94-2524-4D4F-9FFD-A00D6BF615C1}">
      <dgm:prSet phldrT="[Текст]" custT="1"/>
      <dgm:spPr/>
      <dgm:t>
        <a:bodyPr/>
        <a:lstStyle/>
        <a:p>
          <a:r>
            <a:rPr lang="ru-RU" sz="2000" b="1" dirty="0" smtClean="0"/>
            <a:t>Предметные картины</a:t>
          </a:r>
          <a:endParaRPr lang="ru-RU" sz="2000" b="1" dirty="0"/>
        </a:p>
      </dgm:t>
    </dgm:pt>
    <dgm:pt modelId="{34635900-65E7-4C19-A277-CAF1CC7AB9C4}" type="parTrans" cxnId="{61FE8D2D-C1EB-4C1E-B183-1B64C9218D52}">
      <dgm:prSet/>
      <dgm:spPr/>
      <dgm:t>
        <a:bodyPr/>
        <a:lstStyle/>
        <a:p>
          <a:endParaRPr lang="ru-RU"/>
        </a:p>
      </dgm:t>
    </dgm:pt>
    <dgm:pt modelId="{17B87974-F677-4B24-8DA5-17281313400B}" type="sibTrans" cxnId="{61FE8D2D-C1EB-4C1E-B183-1B64C9218D52}">
      <dgm:prSet/>
      <dgm:spPr/>
      <dgm:t>
        <a:bodyPr/>
        <a:lstStyle/>
        <a:p>
          <a:endParaRPr lang="ru-RU"/>
        </a:p>
      </dgm:t>
    </dgm:pt>
    <dgm:pt modelId="{08E12AA0-B681-4CFF-83F9-8CC20797703F}">
      <dgm:prSet phldrT="[Текст]" custT="1"/>
      <dgm:spPr/>
      <dgm:t>
        <a:bodyPr/>
        <a:lstStyle/>
        <a:p>
          <a:r>
            <a:rPr lang="ru-RU" sz="2000" b="1" dirty="0" smtClean="0"/>
            <a:t>Сюжетные картины</a:t>
          </a:r>
          <a:endParaRPr lang="ru-RU" sz="2000" b="1" dirty="0"/>
        </a:p>
      </dgm:t>
    </dgm:pt>
    <dgm:pt modelId="{5C663F58-B1C0-4332-A2A2-2EC77CD2980F}" type="parTrans" cxnId="{66CD5BBA-C70E-4955-8C2D-F1B10BD0C63A}">
      <dgm:prSet/>
      <dgm:spPr/>
      <dgm:t>
        <a:bodyPr/>
        <a:lstStyle/>
        <a:p>
          <a:endParaRPr lang="ru-RU"/>
        </a:p>
      </dgm:t>
    </dgm:pt>
    <dgm:pt modelId="{EE864024-0DEA-4981-BDC4-314CA7FE18E7}" type="sibTrans" cxnId="{66CD5BBA-C70E-4955-8C2D-F1B10BD0C63A}">
      <dgm:prSet/>
      <dgm:spPr/>
      <dgm:t>
        <a:bodyPr/>
        <a:lstStyle/>
        <a:p>
          <a:endParaRPr lang="ru-RU"/>
        </a:p>
      </dgm:t>
    </dgm:pt>
    <dgm:pt modelId="{B1E018AA-86C4-43EB-A6C7-0FA3D82571AF}">
      <dgm:prSet/>
      <dgm:spPr/>
      <dgm:t>
        <a:bodyPr/>
        <a:lstStyle/>
        <a:p>
          <a:r>
            <a:rPr lang="ru-RU" dirty="0" smtClean="0"/>
            <a:t>на них изображены один или несколько предметов без какого-либо сюжетного взаимодействия между ними (мебель, одежда, посуда, животные; «Лошадь с жеребенком», «Корова с теленком» из серии «Домашние животные» - автор С. А Веретенникова, художник А. Комаров).</a:t>
          </a:r>
          <a:endParaRPr lang="ru-RU" dirty="0"/>
        </a:p>
      </dgm:t>
    </dgm:pt>
    <dgm:pt modelId="{4244B07A-9402-4965-BBF6-BC0CEF73C2DD}" type="parTrans" cxnId="{AB9EE74E-2728-4755-BDC3-357F3492DF48}">
      <dgm:prSet/>
      <dgm:spPr/>
      <dgm:t>
        <a:bodyPr/>
        <a:lstStyle/>
        <a:p>
          <a:endParaRPr lang="ru-RU"/>
        </a:p>
      </dgm:t>
    </dgm:pt>
    <dgm:pt modelId="{64480C1C-4E3A-4ACF-96D3-72583C3578C1}" type="sibTrans" cxnId="{AB9EE74E-2728-4755-BDC3-357F3492DF48}">
      <dgm:prSet/>
      <dgm:spPr/>
      <dgm:t>
        <a:bodyPr/>
        <a:lstStyle/>
        <a:p>
          <a:endParaRPr lang="ru-RU"/>
        </a:p>
      </dgm:t>
    </dgm:pt>
    <dgm:pt modelId="{92A7278E-C35F-41F1-95A4-520040F79071}">
      <dgm:prSet/>
      <dgm:spPr/>
      <dgm:t>
        <a:bodyPr/>
        <a:lstStyle/>
        <a:p>
          <a:endParaRPr lang="ru-RU" dirty="0"/>
        </a:p>
      </dgm:t>
    </dgm:pt>
    <dgm:pt modelId="{0DA0024D-6BC9-4100-A5C3-8CD50F2D8CCC}" type="parTrans" cxnId="{3AC748D2-401E-475D-9968-8CD7D2082CCE}">
      <dgm:prSet/>
      <dgm:spPr/>
      <dgm:t>
        <a:bodyPr/>
        <a:lstStyle/>
        <a:p>
          <a:endParaRPr lang="ru-RU"/>
        </a:p>
      </dgm:t>
    </dgm:pt>
    <dgm:pt modelId="{0CE598D7-A5A7-4876-B12A-DF78470929CD}" type="sibTrans" cxnId="{3AC748D2-401E-475D-9968-8CD7D2082CCE}">
      <dgm:prSet/>
      <dgm:spPr/>
      <dgm:t>
        <a:bodyPr/>
        <a:lstStyle/>
        <a:p>
          <a:endParaRPr lang="ru-RU"/>
        </a:p>
      </dgm:t>
    </dgm:pt>
    <dgm:pt modelId="{265ACABE-B07E-40E4-80A7-C289CF202779}">
      <dgm:prSet/>
      <dgm:spPr/>
      <dgm:t>
        <a:bodyPr/>
        <a:lstStyle/>
        <a:p>
          <a:r>
            <a:rPr lang="ru-RU" b="0" smtClean="0"/>
            <a:t>предметы и персонажи находятся в сюжетном взаимодействии друг с другом</a:t>
          </a:r>
          <a:endParaRPr lang="ru-RU" b="0" dirty="0"/>
        </a:p>
      </dgm:t>
    </dgm:pt>
    <dgm:pt modelId="{9A5EC478-3035-4535-ADBC-2A8901FD7B83}" type="parTrans" cxnId="{7B498422-24E6-442B-81F0-D0A99EE91309}">
      <dgm:prSet/>
      <dgm:spPr/>
      <dgm:t>
        <a:bodyPr/>
        <a:lstStyle/>
        <a:p>
          <a:endParaRPr lang="ru-RU"/>
        </a:p>
      </dgm:t>
    </dgm:pt>
    <dgm:pt modelId="{7595F2C8-F323-47C3-AF02-6DEBDDA4B14A}" type="sibTrans" cxnId="{7B498422-24E6-442B-81F0-D0A99EE91309}">
      <dgm:prSet/>
      <dgm:spPr/>
      <dgm:t>
        <a:bodyPr/>
        <a:lstStyle/>
        <a:p>
          <a:endParaRPr lang="ru-RU"/>
        </a:p>
      </dgm:t>
    </dgm:pt>
    <dgm:pt modelId="{BB5C1498-C2A6-4F33-936C-3D6E583EFA9D}" type="pres">
      <dgm:prSet presAssocID="{9CAFA37B-C662-468A-95B0-9CED086766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D208CB-7372-4F12-B36A-B7E601064991}" type="pres">
      <dgm:prSet presAssocID="{C48DCA94-2524-4D4F-9FFD-A00D6BF615C1}" presName="parentLin" presStyleCnt="0"/>
      <dgm:spPr/>
    </dgm:pt>
    <dgm:pt modelId="{92B2185D-4C4F-4AA6-8B0D-30243F39938C}" type="pres">
      <dgm:prSet presAssocID="{C48DCA94-2524-4D4F-9FFD-A00D6BF615C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6D480F0-0965-4663-B931-B915CC9190C9}" type="pres">
      <dgm:prSet presAssocID="{C48DCA94-2524-4D4F-9FFD-A00D6BF615C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AEFBB-7846-4E86-BAB4-844EF37A8769}" type="pres">
      <dgm:prSet presAssocID="{C48DCA94-2524-4D4F-9FFD-A00D6BF615C1}" presName="negativeSpace" presStyleCnt="0"/>
      <dgm:spPr/>
    </dgm:pt>
    <dgm:pt modelId="{5DAB1E72-7DC8-4E3F-ACE6-EC663FE70278}" type="pres">
      <dgm:prSet presAssocID="{C48DCA94-2524-4D4F-9FFD-A00D6BF615C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B0581-425B-4101-B09D-194B4E7F4BAF}" type="pres">
      <dgm:prSet presAssocID="{17B87974-F677-4B24-8DA5-17281313400B}" presName="spaceBetweenRectangles" presStyleCnt="0"/>
      <dgm:spPr/>
    </dgm:pt>
    <dgm:pt modelId="{61BF9ED2-135B-42E3-ACDA-E05A67C88965}" type="pres">
      <dgm:prSet presAssocID="{08E12AA0-B681-4CFF-83F9-8CC20797703F}" presName="parentLin" presStyleCnt="0"/>
      <dgm:spPr/>
    </dgm:pt>
    <dgm:pt modelId="{D6F6BD02-2753-4D94-9B32-66EF1F5738B9}" type="pres">
      <dgm:prSet presAssocID="{08E12AA0-B681-4CFF-83F9-8CC20797703F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6492326-4694-45E1-911F-FF290E2F919B}" type="pres">
      <dgm:prSet presAssocID="{08E12AA0-B681-4CFF-83F9-8CC20797703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48513-B9DF-4EE2-9466-1CF4A8D7E7E6}" type="pres">
      <dgm:prSet presAssocID="{08E12AA0-B681-4CFF-83F9-8CC20797703F}" presName="negativeSpace" presStyleCnt="0"/>
      <dgm:spPr/>
    </dgm:pt>
    <dgm:pt modelId="{8CE2C943-8295-40C3-AB18-6DD0C94508A5}" type="pres">
      <dgm:prSet presAssocID="{08E12AA0-B681-4CFF-83F9-8CC20797703F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9EE74E-2728-4755-BDC3-357F3492DF48}" srcId="{C48DCA94-2524-4D4F-9FFD-A00D6BF615C1}" destId="{B1E018AA-86C4-43EB-A6C7-0FA3D82571AF}" srcOrd="0" destOrd="0" parTransId="{4244B07A-9402-4965-BBF6-BC0CEF73C2DD}" sibTransId="{64480C1C-4E3A-4ACF-96D3-72583C3578C1}"/>
    <dgm:cxn modelId="{403C567C-A19B-4016-9DFD-66CB223ADC4E}" type="presOf" srcId="{9CAFA37B-C662-468A-95B0-9CED08676647}" destId="{BB5C1498-C2A6-4F33-936C-3D6E583EFA9D}" srcOrd="0" destOrd="0" presId="urn:microsoft.com/office/officeart/2005/8/layout/list1"/>
    <dgm:cxn modelId="{AB19CD5B-A7A5-4446-920F-5B3E01B2E540}" type="presOf" srcId="{265ACABE-B07E-40E4-80A7-C289CF202779}" destId="{8CE2C943-8295-40C3-AB18-6DD0C94508A5}" srcOrd="0" destOrd="1" presId="urn:microsoft.com/office/officeart/2005/8/layout/list1"/>
    <dgm:cxn modelId="{505E0121-6CC9-4AFA-BEA3-682C8002C4D3}" type="presOf" srcId="{08E12AA0-B681-4CFF-83F9-8CC20797703F}" destId="{D6F6BD02-2753-4D94-9B32-66EF1F5738B9}" srcOrd="0" destOrd="0" presId="urn:microsoft.com/office/officeart/2005/8/layout/list1"/>
    <dgm:cxn modelId="{3AC748D2-401E-475D-9968-8CD7D2082CCE}" srcId="{08E12AA0-B681-4CFF-83F9-8CC20797703F}" destId="{92A7278E-C35F-41F1-95A4-520040F79071}" srcOrd="0" destOrd="0" parTransId="{0DA0024D-6BC9-4100-A5C3-8CD50F2D8CCC}" sibTransId="{0CE598D7-A5A7-4876-B12A-DF78470929CD}"/>
    <dgm:cxn modelId="{6466BE09-B6AE-47B3-A391-0132A0A8D905}" type="presOf" srcId="{B1E018AA-86C4-43EB-A6C7-0FA3D82571AF}" destId="{5DAB1E72-7DC8-4E3F-ACE6-EC663FE70278}" srcOrd="0" destOrd="0" presId="urn:microsoft.com/office/officeart/2005/8/layout/list1"/>
    <dgm:cxn modelId="{61FE8D2D-C1EB-4C1E-B183-1B64C9218D52}" srcId="{9CAFA37B-C662-468A-95B0-9CED08676647}" destId="{C48DCA94-2524-4D4F-9FFD-A00D6BF615C1}" srcOrd="0" destOrd="0" parTransId="{34635900-65E7-4C19-A277-CAF1CC7AB9C4}" sibTransId="{17B87974-F677-4B24-8DA5-17281313400B}"/>
    <dgm:cxn modelId="{7B498422-24E6-442B-81F0-D0A99EE91309}" srcId="{08E12AA0-B681-4CFF-83F9-8CC20797703F}" destId="{265ACABE-B07E-40E4-80A7-C289CF202779}" srcOrd="1" destOrd="0" parTransId="{9A5EC478-3035-4535-ADBC-2A8901FD7B83}" sibTransId="{7595F2C8-F323-47C3-AF02-6DEBDDA4B14A}"/>
    <dgm:cxn modelId="{B748D0C5-4583-4600-A392-58C1FA2F2C2C}" type="presOf" srcId="{C48DCA94-2524-4D4F-9FFD-A00D6BF615C1}" destId="{92B2185D-4C4F-4AA6-8B0D-30243F39938C}" srcOrd="0" destOrd="0" presId="urn:microsoft.com/office/officeart/2005/8/layout/list1"/>
    <dgm:cxn modelId="{F82D691D-9737-4B90-B62A-8E8A0E7C5BDA}" type="presOf" srcId="{C48DCA94-2524-4D4F-9FFD-A00D6BF615C1}" destId="{06D480F0-0965-4663-B931-B915CC9190C9}" srcOrd="1" destOrd="0" presId="urn:microsoft.com/office/officeart/2005/8/layout/list1"/>
    <dgm:cxn modelId="{0301FCFB-3370-4E36-9330-047412431A89}" type="presOf" srcId="{08E12AA0-B681-4CFF-83F9-8CC20797703F}" destId="{A6492326-4694-45E1-911F-FF290E2F919B}" srcOrd="1" destOrd="0" presId="urn:microsoft.com/office/officeart/2005/8/layout/list1"/>
    <dgm:cxn modelId="{66CD5BBA-C70E-4955-8C2D-F1B10BD0C63A}" srcId="{9CAFA37B-C662-468A-95B0-9CED08676647}" destId="{08E12AA0-B681-4CFF-83F9-8CC20797703F}" srcOrd="1" destOrd="0" parTransId="{5C663F58-B1C0-4332-A2A2-2EC77CD2980F}" sibTransId="{EE864024-0DEA-4981-BDC4-314CA7FE18E7}"/>
    <dgm:cxn modelId="{2E73D394-1E62-4CF6-B6A7-A1694B93376E}" type="presOf" srcId="{92A7278E-C35F-41F1-95A4-520040F79071}" destId="{8CE2C943-8295-40C3-AB18-6DD0C94508A5}" srcOrd="0" destOrd="0" presId="urn:microsoft.com/office/officeart/2005/8/layout/list1"/>
    <dgm:cxn modelId="{B3B680E1-17E5-432B-B3B6-72D140DB2D78}" type="presParOf" srcId="{BB5C1498-C2A6-4F33-936C-3D6E583EFA9D}" destId="{15D208CB-7372-4F12-B36A-B7E601064991}" srcOrd="0" destOrd="0" presId="urn:microsoft.com/office/officeart/2005/8/layout/list1"/>
    <dgm:cxn modelId="{53410B44-DF58-4A8A-A42D-C7D0F05DA469}" type="presParOf" srcId="{15D208CB-7372-4F12-B36A-B7E601064991}" destId="{92B2185D-4C4F-4AA6-8B0D-30243F39938C}" srcOrd="0" destOrd="0" presId="urn:microsoft.com/office/officeart/2005/8/layout/list1"/>
    <dgm:cxn modelId="{30BD0660-1AC8-460F-BA13-72FD15D42EFB}" type="presParOf" srcId="{15D208CB-7372-4F12-B36A-B7E601064991}" destId="{06D480F0-0965-4663-B931-B915CC9190C9}" srcOrd="1" destOrd="0" presId="urn:microsoft.com/office/officeart/2005/8/layout/list1"/>
    <dgm:cxn modelId="{6A799130-B9EF-421C-8CEA-B210D92C64EE}" type="presParOf" srcId="{BB5C1498-C2A6-4F33-936C-3D6E583EFA9D}" destId="{8F1AEFBB-7846-4E86-BAB4-844EF37A8769}" srcOrd="1" destOrd="0" presId="urn:microsoft.com/office/officeart/2005/8/layout/list1"/>
    <dgm:cxn modelId="{D1AAC72A-AA19-4BA1-986C-C9BDBB807B00}" type="presParOf" srcId="{BB5C1498-C2A6-4F33-936C-3D6E583EFA9D}" destId="{5DAB1E72-7DC8-4E3F-ACE6-EC663FE70278}" srcOrd="2" destOrd="0" presId="urn:microsoft.com/office/officeart/2005/8/layout/list1"/>
    <dgm:cxn modelId="{FD27F94F-B5F6-4C2F-A4BE-C6A335BA9FB4}" type="presParOf" srcId="{BB5C1498-C2A6-4F33-936C-3D6E583EFA9D}" destId="{D78B0581-425B-4101-B09D-194B4E7F4BAF}" srcOrd="3" destOrd="0" presId="urn:microsoft.com/office/officeart/2005/8/layout/list1"/>
    <dgm:cxn modelId="{3C83D389-3654-49E4-B14A-B2FFCF8FBA8A}" type="presParOf" srcId="{BB5C1498-C2A6-4F33-936C-3D6E583EFA9D}" destId="{61BF9ED2-135B-42E3-ACDA-E05A67C88965}" srcOrd="4" destOrd="0" presId="urn:microsoft.com/office/officeart/2005/8/layout/list1"/>
    <dgm:cxn modelId="{4B948A77-99E7-40D1-B9DC-D3A12DFE3332}" type="presParOf" srcId="{61BF9ED2-135B-42E3-ACDA-E05A67C88965}" destId="{D6F6BD02-2753-4D94-9B32-66EF1F5738B9}" srcOrd="0" destOrd="0" presId="urn:microsoft.com/office/officeart/2005/8/layout/list1"/>
    <dgm:cxn modelId="{01853845-D61B-402D-8CDD-FEAA2B3E254F}" type="presParOf" srcId="{61BF9ED2-135B-42E3-ACDA-E05A67C88965}" destId="{A6492326-4694-45E1-911F-FF290E2F919B}" srcOrd="1" destOrd="0" presId="urn:microsoft.com/office/officeart/2005/8/layout/list1"/>
    <dgm:cxn modelId="{F3079C31-515B-4747-B320-74F87F92CCFE}" type="presParOf" srcId="{BB5C1498-C2A6-4F33-936C-3D6E583EFA9D}" destId="{73048513-B9DF-4EE2-9466-1CF4A8D7E7E6}" srcOrd="5" destOrd="0" presId="urn:microsoft.com/office/officeart/2005/8/layout/list1"/>
    <dgm:cxn modelId="{432A4DF9-2A47-4E2D-8175-F3CCE0F1F15A}" type="presParOf" srcId="{BB5C1498-C2A6-4F33-936C-3D6E583EFA9D}" destId="{8CE2C943-8295-40C3-AB18-6DD0C94508A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305C3F-1E62-43FE-985A-46851D44303D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 phldr="1"/>
      <dgm:spPr/>
    </dgm:pt>
    <dgm:pt modelId="{BDBFC5C9-8CB1-4878-92F1-FECC23282872}">
      <dgm:prSet custT="1"/>
      <dgm:spPr/>
      <dgm:t>
        <a:bodyPr/>
        <a:lstStyle/>
        <a:p>
          <a:r>
            <a:rPr lang="ru-RU" sz="1400" b="1" dirty="0" smtClean="0"/>
            <a:t>Содержание картины должно быть интересным, понятным, воспитывающим положительное отношение к окружающему;</a:t>
          </a:r>
        </a:p>
      </dgm:t>
    </dgm:pt>
    <dgm:pt modelId="{BA8EEF79-B949-4B13-83BA-2BA256416BC8}" type="parTrans" cxnId="{AFE144D6-7DB4-4213-8761-19DC200100DD}">
      <dgm:prSet/>
      <dgm:spPr/>
      <dgm:t>
        <a:bodyPr/>
        <a:lstStyle/>
        <a:p>
          <a:endParaRPr lang="ru-RU"/>
        </a:p>
      </dgm:t>
    </dgm:pt>
    <dgm:pt modelId="{BEBD4A43-B372-4253-8164-2772FEB779EB}" type="sibTrans" cxnId="{AFE144D6-7DB4-4213-8761-19DC200100DD}">
      <dgm:prSet/>
      <dgm:spPr/>
      <dgm:t>
        <a:bodyPr/>
        <a:lstStyle/>
        <a:p>
          <a:endParaRPr lang="ru-RU"/>
        </a:p>
      </dgm:t>
    </dgm:pt>
    <dgm:pt modelId="{A62EB138-6F66-4ABA-BD15-C994EFCE58DB}">
      <dgm:prSet custT="1"/>
      <dgm:spPr/>
      <dgm:t>
        <a:bodyPr/>
        <a:lstStyle/>
        <a:p>
          <a:r>
            <a:rPr lang="ru-RU" sz="1400" b="1" dirty="0" smtClean="0"/>
            <a:t>Картина должна быть высокохудожественной: изображения персонажей, животных и других объектов должны быть реалистическими; </a:t>
          </a:r>
        </a:p>
      </dgm:t>
    </dgm:pt>
    <dgm:pt modelId="{D40AB169-FAEA-4DFE-93BD-CCC51680118D}" type="parTrans" cxnId="{8FF165AB-0DF8-42CD-91E2-21F896C085CD}">
      <dgm:prSet/>
      <dgm:spPr/>
      <dgm:t>
        <a:bodyPr/>
        <a:lstStyle/>
        <a:p>
          <a:endParaRPr lang="ru-RU"/>
        </a:p>
      </dgm:t>
    </dgm:pt>
    <dgm:pt modelId="{712AEFE1-D516-4E0A-9EA4-A8E0BC101148}" type="sibTrans" cxnId="{8FF165AB-0DF8-42CD-91E2-21F896C085CD}">
      <dgm:prSet/>
      <dgm:spPr/>
      <dgm:t>
        <a:bodyPr/>
        <a:lstStyle/>
        <a:p>
          <a:endParaRPr lang="ru-RU"/>
        </a:p>
      </dgm:t>
    </dgm:pt>
    <dgm:pt modelId="{3BDA2007-8875-4FC9-BDD5-83A31DB16F16}">
      <dgm:prSet custT="1"/>
      <dgm:spPr/>
      <dgm:t>
        <a:bodyPr/>
        <a:lstStyle/>
        <a:p>
          <a:r>
            <a:rPr lang="ru-RU" sz="1400" b="1" dirty="0" smtClean="0"/>
            <a:t>Картина должна быть доступна не только по содержанию, но и по изображению. Не должно быть картин с чрезмерным нагромождением деталей, иначе дети отвлекаются от главного.</a:t>
          </a:r>
          <a:endParaRPr lang="ru-RU" sz="1400" b="1" dirty="0"/>
        </a:p>
      </dgm:t>
    </dgm:pt>
    <dgm:pt modelId="{0D06D04E-59E7-4979-ABFD-854357951040}" type="parTrans" cxnId="{2BB9D452-4540-4C4B-87AA-D1B4C79327A1}">
      <dgm:prSet/>
      <dgm:spPr/>
      <dgm:t>
        <a:bodyPr/>
        <a:lstStyle/>
        <a:p>
          <a:endParaRPr lang="ru-RU"/>
        </a:p>
      </dgm:t>
    </dgm:pt>
    <dgm:pt modelId="{04C3473B-BE42-43B1-BFCE-AB8246EA8629}" type="sibTrans" cxnId="{2BB9D452-4540-4C4B-87AA-D1B4C79327A1}">
      <dgm:prSet/>
      <dgm:spPr/>
      <dgm:t>
        <a:bodyPr/>
        <a:lstStyle/>
        <a:p>
          <a:endParaRPr lang="ru-RU"/>
        </a:p>
      </dgm:t>
    </dgm:pt>
    <dgm:pt modelId="{89D2462A-CFD6-40CB-9227-0CEB66E19953}" type="pres">
      <dgm:prSet presAssocID="{F4305C3F-1E62-43FE-985A-46851D44303D}" presName="CompostProcess" presStyleCnt="0">
        <dgm:presLayoutVars>
          <dgm:dir/>
          <dgm:resizeHandles val="exact"/>
        </dgm:presLayoutVars>
      </dgm:prSet>
      <dgm:spPr/>
    </dgm:pt>
    <dgm:pt modelId="{DAD208DF-E84F-4286-968D-D9E4ADAFF199}" type="pres">
      <dgm:prSet presAssocID="{F4305C3F-1E62-43FE-985A-46851D44303D}" presName="arrow" presStyleLbl="bgShp" presStyleIdx="0" presStyleCnt="1"/>
      <dgm:spPr/>
    </dgm:pt>
    <dgm:pt modelId="{5FEF0E0A-3896-4E3D-8492-56300D730904}" type="pres">
      <dgm:prSet presAssocID="{F4305C3F-1E62-43FE-985A-46851D44303D}" presName="linearProcess" presStyleCnt="0"/>
      <dgm:spPr/>
    </dgm:pt>
    <dgm:pt modelId="{25824657-7B0C-49D5-A900-11A89D390099}" type="pres">
      <dgm:prSet presAssocID="{BDBFC5C9-8CB1-4878-92F1-FECC2328287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75556-15A5-42AD-A0EC-C99E79ADCDC5}" type="pres">
      <dgm:prSet presAssocID="{BEBD4A43-B372-4253-8164-2772FEB779EB}" presName="sibTrans" presStyleCnt="0"/>
      <dgm:spPr/>
    </dgm:pt>
    <dgm:pt modelId="{F43B9247-769F-424D-8B1E-152148C99BA3}" type="pres">
      <dgm:prSet presAssocID="{A62EB138-6F66-4ABA-BD15-C994EFCE58D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A76C4-6A9A-4343-BF32-EAD00F76707B}" type="pres">
      <dgm:prSet presAssocID="{712AEFE1-D516-4E0A-9EA4-A8E0BC101148}" presName="sibTrans" presStyleCnt="0"/>
      <dgm:spPr/>
    </dgm:pt>
    <dgm:pt modelId="{25107F79-6A0A-49B1-9DED-97D8E64F74DC}" type="pres">
      <dgm:prSet presAssocID="{3BDA2007-8875-4FC9-BDD5-83A31DB16F1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B9D452-4540-4C4B-87AA-D1B4C79327A1}" srcId="{F4305C3F-1E62-43FE-985A-46851D44303D}" destId="{3BDA2007-8875-4FC9-BDD5-83A31DB16F16}" srcOrd="2" destOrd="0" parTransId="{0D06D04E-59E7-4979-ABFD-854357951040}" sibTransId="{04C3473B-BE42-43B1-BFCE-AB8246EA8629}"/>
    <dgm:cxn modelId="{B230B9D5-56A9-42D0-8AFD-4A40512A8B5F}" type="presOf" srcId="{BDBFC5C9-8CB1-4878-92F1-FECC23282872}" destId="{25824657-7B0C-49D5-A900-11A89D390099}" srcOrd="0" destOrd="0" presId="urn:microsoft.com/office/officeart/2005/8/layout/hProcess9"/>
    <dgm:cxn modelId="{9C429F53-E013-483C-B38B-90052E0B0A06}" type="presOf" srcId="{A62EB138-6F66-4ABA-BD15-C994EFCE58DB}" destId="{F43B9247-769F-424D-8B1E-152148C99BA3}" srcOrd="0" destOrd="0" presId="urn:microsoft.com/office/officeart/2005/8/layout/hProcess9"/>
    <dgm:cxn modelId="{515CFC39-BFFA-4F20-B189-FD2C55B9CAE3}" type="presOf" srcId="{3BDA2007-8875-4FC9-BDD5-83A31DB16F16}" destId="{25107F79-6A0A-49B1-9DED-97D8E64F74DC}" srcOrd="0" destOrd="0" presId="urn:microsoft.com/office/officeart/2005/8/layout/hProcess9"/>
    <dgm:cxn modelId="{AFE144D6-7DB4-4213-8761-19DC200100DD}" srcId="{F4305C3F-1E62-43FE-985A-46851D44303D}" destId="{BDBFC5C9-8CB1-4878-92F1-FECC23282872}" srcOrd="0" destOrd="0" parTransId="{BA8EEF79-B949-4B13-83BA-2BA256416BC8}" sibTransId="{BEBD4A43-B372-4253-8164-2772FEB779EB}"/>
    <dgm:cxn modelId="{8FF165AB-0DF8-42CD-91E2-21F896C085CD}" srcId="{F4305C3F-1E62-43FE-985A-46851D44303D}" destId="{A62EB138-6F66-4ABA-BD15-C994EFCE58DB}" srcOrd="1" destOrd="0" parTransId="{D40AB169-FAEA-4DFE-93BD-CCC51680118D}" sibTransId="{712AEFE1-D516-4E0A-9EA4-A8E0BC101148}"/>
    <dgm:cxn modelId="{F5F00A00-2985-4A5B-8B43-2EFC0999BA4F}" type="presOf" srcId="{F4305C3F-1E62-43FE-985A-46851D44303D}" destId="{89D2462A-CFD6-40CB-9227-0CEB66E19953}" srcOrd="0" destOrd="0" presId="urn:microsoft.com/office/officeart/2005/8/layout/hProcess9"/>
    <dgm:cxn modelId="{A6EEB533-26D6-4C4C-AE9F-7270F92217E7}" type="presParOf" srcId="{89D2462A-CFD6-40CB-9227-0CEB66E19953}" destId="{DAD208DF-E84F-4286-968D-D9E4ADAFF199}" srcOrd="0" destOrd="0" presId="urn:microsoft.com/office/officeart/2005/8/layout/hProcess9"/>
    <dgm:cxn modelId="{CCDE50F7-2680-4220-8E65-80A46D436E63}" type="presParOf" srcId="{89D2462A-CFD6-40CB-9227-0CEB66E19953}" destId="{5FEF0E0A-3896-4E3D-8492-56300D730904}" srcOrd="1" destOrd="0" presId="urn:microsoft.com/office/officeart/2005/8/layout/hProcess9"/>
    <dgm:cxn modelId="{5FB38488-D805-4F6B-BE6B-097DB3D3A748}" type="presParOf" srcId="{5FEF0E0A-3896-4E3D-8492-56300D730904}" destId="{25824657-7B0C-49D5-A900-11A89D390099}" srcOrd="0" destOrd="0" presId="urn:microsoft.com/office/officeart/2005/8/layout/hProcess9"/>
    <dgm:cxn modelId="{A5A3F551-CD95-446F-839C-8FBAF4472CC2}" type="presParOf" srcId="{5FEF0E0A-3896-4E3D-8492-56300D730904}" destId="{16975556-15A5-42AD-A0EC-C99E79ADCDC5}" srcOrd="1" destOrd="0" presId="urn:microsoft.com/office/officeart/2005/8/layout/hProcess9"/>
    <dgm:cxn modelId="{56252EBA-1F95-4B61-A659-C3B783645154}" type="presParOf" srcId="{5FEF0E0A-3896-4E3D-8492-56300D730904}" destId="{F43B9247-769F-424D-8B1E-152148C99BA3}" srcOrd="2" destOrd="0" presId="urn:microsoft.com/office/officeart/2005/8/layout/hProcess9"/>
    <dgm:cxn modelId="{5F01187E-3372-43F0-9D12-75ACA4C4E20E}" type="presParOf" srcId="{5FEF0E0A-3896-4E3D-8492-56300D730904}" destId="{BFFA76C4-6A9A-4343-BF32-EAD00F76707B}" srcOrd="3" destOrd="0" presId="urn:microsoft.com/office/officeart/2005/8/layout/hProcess9"/>
    <dgm:cxn modelId="{FB676464-5B4A-40E8-A88D-F7F9730933FF}" type="presParOf" srcId="{5FEF0E0A-3896-4E3D-8492-56300D730904}" destId="{25107F79-6A0A-49B1-9DED-97D8E64F74D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AB1E72-7DC8-4E3F-ACE6-EC663FE70278}">
      <dsp:nvSpPr>
        <dsp:cNvPr id="0" name=""/>
        <dsp:cNvSpPr/>
      </dsp:nvSpPr>
      <dsp:spPr>
        <a:xfrm>
          <a:off x="0" y="236638"/>
          <a:ext cx="6840760" cy="1389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0919" tIns="291592" rIns="53091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на них изображены один или несколько предметов без какого-либо сюжетного взаимодействия между ними (мебель, одежда, посуда, животные; «Лошадь с жеребенком», «Корова с теленком» из серии «Домашние животные» - автор С. А Веретенникова, художник А. Комаров).</a:t>
          </a:r>
          <a:endParaRPr lang="ru-RU" sz="1400" kern="1200" dirty="0"/>
        </a:p>
      </dsp:txBody>
      <dsp:txXfrm>
        <a:off x="0" y="236638"/>
        <a:ext cx="6840760" cy="1389150"/>
      </dsp:txXfrm>
    </dsp:sp>
    <dsp:sp modelId="{06D480F0-0965-4663-B931-B915CC9190C9}">
      <dsp:nvSpPr>
        <dsp:cNvPr id="0" name=""/>
        <dsp:cNvSpPr/>
      </dsp:nvSpPr>
      <dsp:spPr>
        <a:xfrm>
          <a:off x="342038" y="29998"/>
          <a:ext cx="478853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Предметные картины</a:t>
          </a:r>
          <a:endParaRPr lang="ru-RU" sz="2000" b="1" kern="1200" dirty="0"/>
        </a:p>
      </dsp:txBody>
      <dsp:txXfrm>
        <a:off x="342038" y="29998"/>
        <a:ext cx="4788532" cy="413280"/>
      </dsp:txXfrm>
    </dsp:sp>
    <dsp:sp modelId="{8CE2C943-8295-40C3-AB18-6DD0C94508A5}">
      <dsp:nvSpPr>
        <dsp:cNvPr id="0" name=""/>
        <dsp:cNvSpPr/>
      </dsp:nvSpPr>
      <dsp:spPr>
        <a:xfrm>
          <a:off x="0" y="1908029"/>
          <a:ext cx="6840760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0919" tIns="291592" rIns="530919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smtClean="0"/>
            <a:t>предметы и персонажи находятся в сюжетном взаимодействии друг с другом</a:t>
          </a:r>
          <a:endParaRPr lang="ru-RU" sz="1400" b="0" kern="1200" dirty="0"/>
        </a:p>
      </dsp:txBody>
      <dsp:txXfrm>
        <a:off x="0" y="1908029"/>
        <a:ext cx="6840760" cy="1014300"/>
      </dsp:txXfrm>
    </dsp:sp>
    <dsp:sp modelId="{A6492326-4694-45E1-911F-FF290E2F919B}">
      <dsp:nvSpPr>
        <dsp:cNvPr id="0" name=""/>
        <dsp:cNvSpPr/>
      </dsp:nvSpPr>
      <dsp:spPr>
        <a:xfrm>
          <a:off x="342038" y="1701389"/>
          <a:ext cx="478853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0995" tIns="0" rIns="18099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Сюжетные картины</a:t>
          </a:r>
          <a:endParaRPr lang="ru-RU" sz="2000" b="1" kern="1200" dirty="0"/>
        </a:p>
      </dsp:txBody>
      <dsp:txXfrm>
        <a:off x="342038" y="1701389"/>
        <a:ext cx="4788532" cy="4132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D208DF-E84F-4286-968D-D9E4ADAFF199}">
      <dsp:nvSpPr>
        <dsp:cNvPr id="0" name=""/>
        <dsp:cNvSpPr/>
      </dsp:nvSpPr>
      <dsp:spPr>
        <a:xfrm>
          <a:off x="573239" y="0"/>
          <a:ext cx="6496713" cy="49160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5824657-7B0C-49D5-A900-11A89D390099}">
      <dsp:nvSpPr>
        <dsp:cNvPr id="0" name=""/>
        <dsp:cNvSpPr/>
      </dsp:nvSpPr>
      <dsp:spPr>
        <a:xfrm>
          <a:off x="3732" y="1474804"/>
          <a:ext cx="2306392" cy="1966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Содержание картины должно быть интересным, понятным, воспитывающим положительное отношение к окружающему;</a:t>
          </a:r>
        </a:p>
      </dsp:txBody>
      <dsp:txXfrm>
        <a:off x="3732" y="1474804"/>
        <a:ext cx="2306392" cy="1966406"/>
      </dsp:txXfrm>
    </dsp:sp>
    <dsp:sp modelId="{F43B9247-769F-424D-8B1E-152148C99BA3}">
      <dsp:nvSpPr>
        <dsp:cNvPr id="0" name=""/>
        <dsp:cNvSpPr/>
      </dsp:nvSpPr>
      <dsp:spPr>
        <a:xfrm>
          <a:off x="2668399" y="1474804"/>
          <a:ext cx="2306392" cy="1966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Картина должна быть высокохудожественной: изображения персонажей, животных и других объектов должны быть реалистическими; </a:t>
          </a:r>
        </a:p>
      </dsp:txBody>
      <dsp:txXfrm>
        <a:off x="2668399" y="1474804"/>
        <a:ext cx="2306392" cy="1966406"/>
      </dsp:txXfrm>
    </dsp:sp>
    <dsp:sp modelId="{25107F79-6A0A-49B1-9DED-97D8E64F74DC}">
      <dsp:nvSpPr>
        <dsp:cNvPr id="0" name=""/>
        <dsp:cNvSpPr/>
      </dsp:nvSpPr>
      <dsp:spPr>
        <a:xfrm>
          <a:off x="5333067" y="1474804"/>
          <a:ext cx="2306392" cy="1966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Картина должна быть доступна не только по содержанию, но и по изображению. Не должно быть картин с чрезмерным нагромождением деталей, иначе дети отвлекаются от главного.</a:t>
          </a:r>
          <a:endParaRPr lang="ru-RU" sz="1400" b="1" kern="1200" dirty="0"/>
        </a:p>
      </dsp:txBody>
      <dsp:txXfrm>
        <a:off x="5333067" y="1474804"/>
        <a:ext cx="2306392" cy="1966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A45F873-F91A-42F5-9717-F72674D35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68AA3EF-53B9-480B-B2D0-A24DCF3307F6}" type="datetimeFigureOut">
              <a:rPr lang="ru-RU" smtClean="0"/>
              <a:pPr/>
              <a:t>13.01.2014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Играем и рассказываем по картине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6021288"/>
            <a:ext cx="5348978" cy="522079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Подготовил: Воспитатель Гнеушева Т. 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41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7620000" cy="1143000"/>
          </a:xfrm>
        </p:spPr>
        <p:txBody>
          <a:bodyPr/>
          <a:lstStyle/>
          <a:p>
            <a:r>
              <a:rPr lang="ru-RU" dirty="0" smtClean="0"/>
              <a:t>Виды рассказывания по картине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952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6466" y="-99392"/>
            <a:ext cx="7488832" cy="725659"/>
          </a:xfrm>
        </p:spPr>
        <p:txBody>
          <a:bodyPr/>
          <a:lstStyle/>
          <a:p>
            <a:r>
              <a:rPr lang="ru-RU" sz="4800" b="1" dirty="0"/>
              <a:t/>
            </a:r>
            <a:br>
              <a:rPr lang="ru-RU" sz="4800" b="1" dirty="0"/>
            </a:br>
            <a:r>
              <a:rPr lang="ru-RU" sz="3600" dirty="0"/>
              <a:t>1. Описание предметных картин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7620000" cy="480060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sz="2400" b="1" dirty="0" smtClean="0"/>
              <a:t>– </a:t>
            </a:r>
            <a:r>
              <a:rPr lang="ru-RU" dirty="0"/>
              <a:t>э</a:t>
            </a:r>
            <a:r>
              <a:rPr lang="ru-RU" dirty="0" smtClean="0"/>
              <a:t>то связанное последовательное описание изображенных на картине предметов или животных , их качеств , свойств, действий.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87790" y="2780928"/>
            <a:ext cx="5466184" cy="35393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1885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620000" cy="1143000"/>
          </a:xfrm>
        </p:spPr>
        <p:txBody>
          <a:bodyPr/>
          <a:lstStyle/>
          <a:p>
            <a:r>
              <a:rPr lang="ru-RU" sz="3600" dirty="0" smtClean="0"/>
              <a:t>2. Описание сюжетной картины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sz="2400" dirty="0" smtClean="0"/>
              <a:t>- это </a:t>
            </a:r>
            <a:r>
              <a:rPr lang="ru-RU" sz="2400" dirty="0"/>
              <a:t>описание изображенной на картине ситуации, не выходящей за пределы содержания картины. </a:t>
            </a:r>
          </a:p>
          <a:p>
            <a:pPr marL="11430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9672" y="2996952"/>
            <a:ext cx="4536504" cy="304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052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3. Рассказ по последовательной сюжетной линии картин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3068960"/>
            <a:ext cx="2242207" cy="15748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5085184"/>
            <a:ext cx="1971429" cy="15503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3140968"/>
            <a:ext cx="1961905" cy="15841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172" y="3068960"/>
            <a:ext cx="2262759" cy="15841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467544" y="1685938"/>
            <a:ext cx="74664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-ребенок рассказывает о содержании каждой  сюжетной картинки из серии, связывая их в один рассказ.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18455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4. Повествовательный рассказ по сюжетной картине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400" dirty="0" smtClean="0"/>
              <a:t>-</a:t>
            </a:r>
            <a:r>
              <a:rPr lang="ru-RU" sz="2400" dirty="0"/>
              <a:t> </a:t>
            </a:r>
            <a:r>
              <a:rPr lang="ru-RU" sz="2400" dirty="0" smtClean="0"/>
              <a:t>ребенок </a:t>
            </a:r>
            <a:r>
              <a:rPr lang="ru-RU" sz="2400" dirty="0"/>
              <a:t>придумывает  начало и конец к изображенному на картине эпизоду. Ему требуется не только осмыслить содержание картины, передать его, но и с помощью воображения создать предшествующие и последующие события.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3972" y="3501008"/>
            <a:ext cx="4067944" cy="305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62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5. Описание пейзажной картины и натюрморта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sz="2400" dirty="0" smtClean="0"/>
              <a:t>- Пример </a:t>
            </a:r>
            <a:r>
              <a:rPr lang="ru-RU" sz="2400" dirty="0"/>
              <a:t>описания картины И. Левитана «Весна. Большая вода» ребенком 6,5 лет: «Растаял снег, и затопило все кругом. Деревья стоят в воде, а на горке домики. Их не затопило. В домиках живут рыбаки, они ловят рыбу».</a:t>
            </a:r>
          </a:p>
          <a:p>
            <a:pPr marL="11430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67744" y="3212976"/>
            <a:ext cx="3865373" cy="340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791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51520" y="836712"/>
            <a:ext cx="7620000" cy="5688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Arial" pitchFamily="34" charset="0"/>
              <a:buNone/>
            </a:pPr>
            <a:r>
              <a:rPr lang="ru-RU" b="1" u="sng" dirty="0" smtClean="0"/>
              <a:t>Описательный рассказ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b="1" dirty="0" smtClean="0"/>
              <a:t>Цель:</a:t>
            </a:r>
            <a:r>
              <a:rPr lang="ru-RU" sz="1900" dirty="0" smtClean="0"/>
              <a:t> развитие </a:t>
            </a:r>
            <a:r>
              <a:rPr lang="ru-RU" sz="1900" u="sng" dirty="0" smtClean="0"/>
              <a:t>связной речи </a:t>
            </a:r>
            <a:r>
              <a:rPr lang="ru-RU" sz="1900" dirty="0" smtClean="0"/>
              <a:t>на основе отображения увиденного.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b="1" dirty="0" smtClean="0"/>
              <a:t>Виды описательного рассказа: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dirty="0" smtClean="0"/>
              <a:t>- фиксация изображенных на картине объектов и их смысловых взаимосвязей;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dirty="0" smtClean="0"/>
              <a:t>- описание картины как раскрытие заданной темы;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dirty="0" smtClean="0"/>
              <a:t>- развернутое описание конкретного объекта; </a:t>
            </a:r>
          </a:p>
          <a:p>
            <a:pPr marL="114300" indent="0">
              <a:buNone/>
            </a:pPr>
            <a:r>
              <a:rPr lang="ru-RU" sz="1900" dirty="0" smtClean="0"/>
              <a:t>- словесно-выразительное описание изображенного с использованием аналогий (поэтических образов, метафор, сравнений и т.д.). </a:t>
            </a:r>
          </a:p>
          <a:p>
            <a:pPr>
              <a:buFontTx/>
              <a:buChar char="-"/>
            </a:pPr>
            <a:endParaRPr lang="ru-RU" sz="1900" dirty="0" smtClean="0"/>
          </a:p>
          <a:p>
            <a:pPr marL="114300" indent="0" algn="ctr">
              <a:buFont typeface="Arial" pitchFamily="34" charset="0"/>
              <a:buNone/>
            </a:pPr>
            <a:r>
              <a:rPr lang="ru-RU" sz="2400" b="1" u="sng" dirty="0" smtClean="0"/>
              <a:t>Творческое рассказывание по картине (фантазирование)</a:t>
            </a:r>
            <a:r>
              <a:rPr lang="ru-RU" dirty="0" smtClean="0"/>
              <a:t>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b="1" dirty="0" smtClean="0"/>
              <a:t>Цель: </a:t>
            </a:r>
            <a:r>
              <a:rPr lang="ru-RU" sz="1900" dirty="0" smtClean="0"/>
              <a:t>учить детей составлять </a:t>
            </a:r>
            <a:r>
              <a:rPr lang="ru-RU" sz="1900" u="sng" dirty="0" smtClean="0"/>
              <a:t>связные</a:t>
            </a:r>
            <a:r>
              <a:rPr lang="ru-RU" sz="1900" dirty="0" smtClean="0"/>
              <a:t> фантастические </a:t>
            </a:r>
            <a:r>
              <a:rPr lang="ru-RU" sz="1900" u="sng" dirty="0" smtClean="0"/>
              <a:t>рассказы</a:t>
            </a:r>
            <a:r>
              <a:rPr lang="ru-RU" sz="1900" dirty="0" smtClean="0"/>
              <a:t> по мотивам изображенного.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b="1" dirty="0" smtClean="0"/>
              <a:t>Виды рассказов: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dirty="0" smtClean="0"/>
              <a:t>- фантастическое преобразование содержания; </a:t>
            </a:r>
          </a:p>
          <a:p>
            <a:pPr marL="114300" indent="0">
              <a:buFont typeface="Arial" pitchFamily="34" charset="0"/>
              <a:buNone/>
            </a:pPr>
            <a:r>
              <a:rPr lang="ru-RU" sz="1900" dirty="0" smtClean="0"/>
              <a:t>- рассказ от имени изображенного (представляемого) объекта с заданной или самостоятельно выбранной характеристикой.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 marL="11430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9764" y="-171400"/>
            <a:ext cx="7620000" cy="1143000"/>
          </a:xfrm>
        </p:spPr>
        <p:txBody>
          <a:bodyPr/>
          <a:lstStyle/>
          <a:p>
            <a:r>
              <a:rPr lang="ru-RU" dirty="0" smtClean="0"/>
              <a:t>Типы рассказов по картине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903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620000" cy="1143000"/>
          </a:xfrm>
        </p:spPr>
        <p:txBody>
          <a:bodyPr/>
          <a:lstStyle/>
          <a:p>
            <a:r>
              <a:rPr lang="ru-RU" dirty="0" smtClean="0"/>
              <a:t>Этапы обучения рассказыванию по картине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7620000" cy="48006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3191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776864" cy="5976664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ru-RU" dirty="0" smtClean="0"/>
              <a:t> В </a:t>
            </a:r>
            <a:r>
              <a:rPr lang="ru-RU" sz="2400" dirty="0">
                <a:solidFill>
                  <a:srgbClr val="FF0000"/>
                </a:solidFill>
              </a:rPr>
              <a:t>младшей группе </a:t>
            </a:r>
            <a:r>
              <a:rPr lang="ru-RU" dirty="0"/>
              <a:t>осуществляется подготовительный этап обучения рассказыванию по </a:t>
            </a:r>
            <a:r>
              <a:rPr lang="ru-RU" dirty="0" smtClean="0"/>
              <a:t>картине.</a:t>
            </a:r>
          </a:p>
          <a:p>
            <a:pPr marL="114300" indent="0">
              <a:buNone/>
            </a:pPr>
            <a:r>
              <a:rPr lang="ru-RU" dirty="0" smtClean="0"/>
              <a:t>На </a:t>
            </a:r>
            <a:r>
              <a:rPr lang="ru-RU" dirty="0"/>
              <a:t>данном этапе главным </a:t>
            </a:r>
            <a:r>
              <a:rPr lang="ru-RU" dirty="0" smtClean="0"/>
              <a:t>является: </a:t>
            </a:r>
            <a:r>
              <a:rPr lang="ru-RU" i="1" u="sng" dirty="0" smtClean="0"/>
              <a:t>учить</a:t>
            </a:r>
            <a:r>
              <a:rPr lang="ru-RU" dirty="0" smtClean="0"/>
              <a:t> </a:t>
            </a:r>
            <a:r>
              <a:rPr lang="ru-RU" dirty="0"/>
              <a:t>детей рассматривать картину, </a:t>
            </a:r>
            <a:r>
              <a:rPr lang="ru-RU" i="1" u="sng" dirty="0"/>
              <a:t>замечать</a:t>
            </a:r>
            <a:r>
              <a:rPr lang="ru-RU" dirty="0"/>
              <a:t> в ней самое главное и </a:t>
            </a:r>
            <a:r>
              <a:rPr lang="ru-RU" i="1" u="sng" dirty="0"/>
              <a:t>постепенно переводить</a:t>
            </a:r>
            <a:r>
              <a:rPr lang="ru-RU" dirty="0"/>
              <a:t> их от простого перечисления предметов к связным </a:t>
            </a:r>
            <a:r>
              <a:rPr lang="ru-RU" dirty="0" smtClean="0"/>
              <a:t>высказываниям.</a:t>
            </a:r>
          </a:p>
          <a:p>
            <a:pPr marL="114300" indent="0">
              <a:buNone/>
            </a:pPr>
            <a:r>
              <a:rPr lang="ru-RU" dirty="0"/>
              <a:t>Первые картины для младших дошкольников — это картины, изображающие отдельные </a:t>
            </a:r>
            <a:r>
              <a:rPr lang="ru-RU" dirty="0" smtClean="0"/>
              <a:t>объекты, </a:t>
            </a:r>
            <a:r>
              <a:rPr lang="ru-RU" dirty="0"/>
              <a:t>а также несложные сюжеты, близкие личному опыту детей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/>
              <a:t>Занятия по ознакомлению детей с картинами могут проводиться разнообразно. Например, занятие можно начать </a:t>
            </a:r>
            <a:r>
              <a:rPr lang="ru-RU" dirty="0" smtClean="0"/>
              <a:t>с </a:t>
            </a:r>
            <a:r>
              <a:rPr lang="ru-RU" dirty="0" smtClean="0">
                <a:solidFill>
                  <a:srgbClr val="FF0000"/>
                </a:solidFill>
              </a:rPr>
              <a:t>беседы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</a:rPr>
              <a:t>цель которой </a:t>
            </a:r>
            <a:r>
              <a:rPr lang="ru-RU" dirty="0"/>
              <a:t>— выяснить представления и знания детей об изображенном, создать эмоциональный настрой для лучшего восприятия картины. </a:t>
            </a:r>
            <a:endParaRPr lang="ru-RU" dirty="0" smtClean="0"/>
          </a:p>
          <a:p>
            <a:pPr marL="114300" indent="0">
              <a:buNone/>
            </a:pPr>
            <a:r>
              <a:rPr lang="ru-RU" dirty="0" smtClean="0"/>
              <a:t>Основной </a:t>
            </a:r>
            <a:r>
              <a:rPr lang="ru-RU" dirty="0"/>
              <a:t>методический прием — вопросы воспитателя; они должны быть четкими, лаконичными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/>
              <a:t>Необходимо добиваться, чтобы дети правильно соотносили слова с предметами, их качествами, действиями и говорили при этом грамматически правильно. После беседы воспитатель сам рассказывает о нарисованном на картине. М</a:t>
            </a:r>
            <a:r>
              <a:rPr lang="ru-RU" dirty="0" smtClean="0"/>
              <a:t>ожно </a:t>
            </a:r>
            <a:r>
              <a:rPr lang="ru-RU" dirty="0"/>
              <a:t>использовать и художественное произведение, например рассказ писателя о домашних животных, небольшое стихотворение или </a:t>
            </a:r>
            <a:r>
              <a:rPr lang="ru-RU" dirty="0" err="1"/>
              <a:t>потешку</a:t>
            </a:r>
            <a:r>
              <a:rPr lang="ru-RU" dirty="0"/>
              <a:t> («Петушок, петушок, золотой гребешок», «Кисонька-</a:t>
            </a:r>
            <a:r>
              <a:rPr lang="ru-RU" dirty="0" err="1"/>
              <a:t>мурысенька</a:t>
            </a:r>
            <a:r>
              <a:rPr lang="ru-RU" dirty="0"/>
              <a:t>» и др.).</a:t>
            </a:r>
            <a:endParaRPr lang="ru-RU" dirty="0" smtClean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421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632848" cy="590465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 smtClean="0"/>
              <a:t> В </a:t>
            </a:r>
            <a:r>
              <a:rPr lang="ru-RU" sz="2400" dirty="0">
                <a:solidFill>
                  <a:srgbClr val="FF0000"/>
                </a:solidFill>
              </a:rPr>
              <a:t>средней группе </a:t>
            </a:r>
            <a:r>
              <a:rPr lang="ru-RU" dirty="0"/>
              <a:t>становится возможным составление детьми небольшого связного повествования, так как в этом возрасте совершенствуется речь, возрастает речевая и мыслительная </a:t>
            </a:r>
            <a:r>
              <a:rPr lang="ru-RU" dirty="0" smtClean="0"/>
              <a:t>активность.</a:t>
            </a:r>
          </a:p>
          <a:p>
            <a:pPr marL="114300" indent="0">
              <a:buNone/>
            </a:pPr>
            <a:r>
              <a:rPr lang="ru-RU" dirty="0"/>
              <a:t>Детей среднего дошкольного возраста учат составлять главным образом описательные рассказы как по предметным, так и по сюжетным картинам. Рассказывание по картине проводится по вопросам и образцу рассказа воспитателя. </a:t>
            </a:r>
            <a:endParaRPr lang="ru-RU" dirty="0" smtClean="0"/>
          </a:p>
          <a:p>
            <a:pPr marL="114300" indent="0">
              <a:buNone/>
            </a:pPr>
            <a:r>
              <a:rPr lang="ru-RU" dirty="0"/>
              <a:t> </a:t>
            </a:r>
            <a:r>
              <a:rPr lang="ru-RU" dirty="0" smtClean="0"/>
              <a:t>Воспитатель </a:t>
            </a:r>
            <a:r>
              <a:rPr lang="ru-RU" dirty="0"/>
              <a:t>дает образец рассказа по одной картине, а дети рассказывают по другой (используются, например, картины из серии «Наша Таня»). Можно ввести рассказывание по плану.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333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dirty="0"/>
              <a:t>В основе рассказывания по картине лежит восприятие детьми окружающей жизни. </a:t>
            </a:r>
            <a:r>
              <a:rPr lang="ru-RU" sz="2800" dirty="0" smtClean="0">
                <a:solidFill>
                  <a:srgbClr val="FF0000"/>
                </a:solidFill>
              </a:rPr>
              <a:t>Картина</a:t>
            </a:r>
            <a:r>
              <a:rPr lang="ru-RU" sz="2800" dirty="0" smtClean="0"/>
              <a:t> - </a:t>
            </a:r>
            <a:r>
              <a:rPr lang="ru-RU" sz="2800" dirty="0"/>
              <a:t>мощное средство познавательно-речевого развития дошкольников. </a:t>
            </a:r>
            <a:r>
              <a:rPr lang="ru-RU" sz="2800" dirty="0" smtClean="0"/>
              <a:t>Картина не </a:t>
            </a:r>
            <a:r>
              <a:rPr lang="ru-RU" sz="2800" dirty="0"/>
              <a:t>только расширяет и углубляет детские представления об  общественных   и природных явлениях, но и воздействует на эмоции детей, вызывает интерес к рассказыванию, побуждает говорить даже молчаливых и застенчивых. 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780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7560840" cy="561662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/>
              <a:t>В </a:t>
            </a:r>
            <a:r>
              <a:rPr lang="ru-RU" sz="2400" dirty="0">
                <a:solidFill>
                  <a:srgbClr val="FF0000"/>
                </a:solidFill>
              </a:rPr>
              <a:t>старшей и подготовительной к школе группах </a:t>
            </a:r>
            <a:r>
              <a:rPr lang="ru-RU" dirty="0"/>
              <a:t>в связи с тем, что возрастает активность детей, совершенствуется речь, появляются возможности для самостоятельного составления рассказов по картинам. </a:t>
            </a:r>
            <a:endParaRPr lang="ru-RU" dirty="0" smtClean="0"/>
          </a:p>
          <a:p>
            <a:pPr marL="114300" indent="0">
              <a:buNone/>
            </a:pPr>
            <a:r>
              <a:rPr lang="ru-RU" dirty="0" smtClean="0"/>
              <a:t>К </a:t>
            </a:r>
            <a:r>
              <a:rPr lang="ru-RU" dirty="0"/>
              <a:t>рассказам детей предъявляют более высокие требования: точная передача сюжета, использование разнообразных языковых средств. Рассказ-образец дается </a:t>
            </a:r>
            <a:r>
              <a:rPr lang="ru-RU" dirty="0" smtClean="0"/>
              <a:t>для </a:t>
            </a:r>
            <a:r>
              <a:rPr lang="ru-RU" dirty="0"/>
              <a:t>обобщенного подражания, а не для простого </a:t>
            </a:r>
            <a:r>
              <a:rPr lang="ru-RU" dirty="0" smtClean="0"/>
              <a:t>воспроизведения</a:t>
            </a:r>
          </a:p>
          <a:p>
            <a:pPr marL="114300" indent="0">
              <a:buNone/>
            </a:pPr>
            <a:r>
              <a:rPr lang="ru-RU" dirty="0" smtClean="0"/>
              <a:t>Меняется </a:t>
            </a:r>
            <a:r>
              <a:rPr lang="ru-RU" dirty="0"/>
              <a:t>роль воспитателя — он уже не принимает </a:t>
            </a:r>
            <a:r>
              <a:rPr lang="ru-RU" dirty="0" smtClean="0"/>
              <a:t>непосредственного </a:t>
            </a:r>
            <a:r>
              <a:rPr lang="ru-RU" dirty="0"/>
              <a:t>участия в составлении рассказов, а только руководит деятельностью детей, вмешиваясь лишь в случае необходимости. И</a:t>
            </a:r>
            <a:r>
              <a:rPr lang="ru-RU" dirty="0" smtClean="0"/>
              <a:t>спользуются литературные образцы , серии </a:t>
            </a:r>
            <a:r>
              <a:rPr lang="ru-RU" dirty="0"/>
              <a:t>сюжетных картин для составления рассказов с завязкой, кульминацией, развязкой. </a:t>
            </a:r>
          </a:p>
        </p:txBody>
      </p:sp>
    </p:spTree>
    <p:extLst>
      <p:ext uri="{BB962C8B-B14F-4D97-AF65-F5344CB8AC3E}">
        <p14:creationId xmlns:p14="http://schemas.microsoft.com/office/powerpoint/2010/main" xmlns="" val="72740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При формировании речевых навыков у детей очень важно развить творческие и мыслительные способности детей, углубить знания об окружающем мире, развить в детях желание творить, изменяя мир к лучшему. Выполнение этих задач возможно через ознакомление детей с искусством, художественной литературой, которые положительно воздействуют на чувства и разум ребенка, развивают его восприимчивость, эмоциональность.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035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132856"/>
            <a:ext cx="76200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30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7620000" cy="1143000"/>
          </a:xfrm>
        </p:spPr>
        <p:txBody>
          <a:bodyPr/>
          <a:lstStyle/>
          <a:p>
            <a:r>
              <a:rPr lang="ru-RU" dirty="0" smtClean="0"/>
              <a:t>Виды работы с картинами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029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Рассматривание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ru-RU" sz="2400" dirty="0" smtClean="0"/>
              <a:t>-  </a:t>
            </a:r>
            <a:r>
              <a:rPr lang="ru-RU" sz="2000" i="1" dirty="0" smtClean="0"/>
              <a:t>Методика рассматривания </a:t>
            </a:r>
            <a:r>
              <a:rPr lang="ru-RU" sz="2000" i="1" dirty="0"/>
              <a:t>аналогична методике обследования предмета и похожа на методику наблюдений.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2564904"/>
            <a:ext cx="3672408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Этапы рассматривания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4077072"/>
            <a:ext cx="17281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Целостное восприятие картины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5124" y="4077072"/>
            <a:ext cx="195892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20000"/>
              </a:spcBef>
              <a:buClr>
                <a:schemeClr val="hlink"/>
              </a:buClr>
              <a:buSzPct val="75000"/>
              <a:defRPr/>
            </a:pPr>
            <a:r>
              <a:rPr kumimoji="1" lang="ru-RU" kern="0" dirty="0" smtClean="0"/>
              <a:t>Рассматривание </a:t>
            </a:r>
            <a:r>
              <a:rPr kumimoji="1" lang="ru-RU" kern="0" dirty="0"/>
              <a:t>отдельных предметов и центральных «героев» </a:t>
            </a:r>
            <a:r>
              <a:rPr kumimoji="1" lang="ru-RU" kern="0" dirty="0" smtClean="0"/>
              <a:t>картины</a:t>
            </a:r>
            <a:endParaRPr kumimoji="1" lang="ru-RU" kern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64088" y="4076289"/>
            <a:ext cx="17281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Возвращение к целостному восприятию картины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6" idx="2"/>
            <a:endCxn id="7" idx="0"/>
          </p:cNvCxnSpPr>
          <p:nvPr/>
        </p:nvCxnSpPr>
        <p:spPr>
          <a:xfrm flipH="1">
            <a:off x="1907704" y="3356992"/>
            <a:ext cx="21242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2"/>
            <a:endCxn id="8" idx="0"/>
          </p:cNvCxnSpPr>
          <p:nvPr/>
        </p:nvCxnSpPr>
        <p:spPr>
          <a:xfrm flipH="1">
            <a:off x="4024586" y="3356992"/>
            <a:ext cx="7354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9" idx="0"/>
          </p:cNvCxnSpPr>
          <p:nvPr/>
        </p:nvCxnSpPr>
        <p:spPr>
          <a:xfrm>
            <a:off x="4031940" y="3356992"/>
            <a:ext cx="2196244" cy="7192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0128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r>
              <a:rPr lang="ru-RU" sz="4400" dirty="0"/>
              <a:t>С</a:t>
            </a:r>
            <a:r>
              <a:rPr lang="ru-RU" sz="4400" dirty="0" smtClean="0"/>
              <a:t>оставление рассказов по картине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7715200" cy="266429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000" i="1" dirty="0" smtClean="0"/>
              <a:t>-постепенное </a:t>
            </a:r>
            <a:r>
              <a:rPr lang="ru-RU" sz="2000" i="1" dirty="0"/>
              <a:t>освоение детьми речевой деятельности по составлению </a:t>
            </a:r>
            <a:r>
              <a:rPr lang="ru-RU" sz="2000" i="1" dirty="0" smtClean="0"/>
              <a:t>рассказа</a:t>
            </a:r>
            <a:r>
              <a:rPr lang="ru-RU" sz="2000" i="1" dirty="0"/>
              <a:t>:</a:t>
            </a:r>
            <a:endParaRPr lang="ru-RU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i="1" dirty="0"/>
              <a:t> </a:t>
            </a:r>
            <a:r>
              <a:rPr lang="ru-RU" sz="2000" i="1" dirty="0" smtClean="0"/>
              <a:t>По одной игрушке</a:t>
            </a:r>
            <a:r>
              <a:rPr lang="en-US" sz="2000" i="1" dirty="0" smtClean="0"/>
              <a:t>;</a:t>
            </a:r>
            <a:endParaRPr lang="ru-RU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i="1" dirty="0" smtClean="0"/>
              <a:t>По предметной картинке</a:t>
            </a:r>
            <a:r>
              <a:rPr lang="en-US" sz="2000" i="1" dirty="0" smtClean="0"/>
              <a:t>;</a:t>
            </a:r>
            <a:endParaRPr lang="ru-RU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i="1" dirty="0" smtClean="0"/>
              <a:t>По картинке малого сюжета</a:t>
            </a:r>
            <a:r>
              <a:rPr lang="en-US" sz="2000" i="1" dirty="0" smtClean="0"/>
              <a:t>;</a:t>
            </a:r>
            <a:endParaRPr lang="ru-RU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i="1" dirty="0" smtClean="0"/>
              <a:t>По серии картин</a:t>
            </a:r>
            <a:r>
              <a:rPr lang="en-US" sz="2000" i="1" dirty="0" smtClean="0"/>
              <a:t>;</a:t>
            </a:r>
            <a:endParaRPr lang="ru-RU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По сюжетной или пейзажной картине.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632438"/>
            <a:ext cx="69847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Рассказ может быть: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 плану , предложенному воспитателем (моделирование)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Из опыта детей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Творческий рассказ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Рассказ описательного характера.</a:t>
            </a:r>
          </a:p>
          <a:p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015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Беседа по картинке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сразу несколько картин или две картины (приём сравнения). Картина должна служить фоном для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разговора.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Беседу по картине можно включать как часть занятия, можно включать в совместную речевую деятельность с подгруппой или с одним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ребёнком.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беседе дети не должны быть ограничены сюжетом, как в рассказе по картине. Должен быть свободный диалог взрослого с ребёнком как с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партнёром.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altLang="ru-RU" sz="2000" b="1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294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Серии картин , используемые в детском саду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/>
              <a:t>В детском саду для обучения детей рассказыванию используются </a:t>
            </a:r>
            <a:r>
              <a:rPr lang="ru-RU" dirty="0" smtClean="0"/>
              <a:t>:</a:t>
            </a:r>
          </a:p>
          <a:p>
            <a:pPr marL="11430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44951502"/>
              </p:ext>
            </p:extLst>
          </p:nvPr>
        </p:nvGraphicFramePr>
        <p:xfrm>
          <a:off x="539552" y="2492896"/>
          <a:ext cx="6840760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1847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по отбору картин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9020027"/>
              </p:ext>
            </p:extLst>
          </p:nvPr>
        </p:nvGraphicFramePr>
        <p:xfrm>
          <a:off x="457200" y="1484784"/>
          <a:ext cx="7643192" cy="491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29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Основные требования к организации работы с картиной:</a:t>
            </a:r>
            <a:endParaRPr lang="ru-RU" sz="40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dirty="0"/>
              <a:t>1. Работы по обучению детей творческому рассказыванию по картине рекомендуется проводить, начиная со 2-й младшей группы детского сада. </a:t>
            </a:r>
          </a:p>
          <a:p>
            <a:pPr marL="114300" indent="0">
              <a:buNone/>
            </a:pPr>
            <a:r>
              <a:rPr lang="ru-RU" dirty="0"/>
              <a:t>2. При подборе сюжета необходимо учитывать количество нарисованных объектов: чем младше дети, тем меньше объектов должно быть изображено на картине. </a:t>
            </a:r>
          </a:p>
          <a:p>
            <a:pPr marL="114300" indent="0">
              <a:buNone/>
            </a:pPr>
            <a:r>
              <a:rPr lang="ru-RU" dirty="0"/>
              <a:t>3. После первой игры картина оставляется в группе на все время занятий с ней (две-три недели) и постоянно находится в поле зрения детей. </a:t>
            </a:r>
          </a:p>
          <a:p>
            <a:pPr marL="114300" indent="0">
              <a:buNone/>
            </a:pPr>
            <a:r>
              <a:rPr lang="ru-RU" dirty="0"/>
              <a:t>4. Игры могут проводиться с подгруппой или индивидуально. При этом не обязательно, чтобы все дети прошли через каждую игру с данной картиной. </a:t>
            </a:r>
          </a:p>
          <a:p>
            <a:pPr marL="114300" indent="0">
              <a:buNone/>
            </a:pPr>
            <a:r>
              <a:rPr lang="ru-RU" dirty="0"/>
              <a:t>5. Каждый этап работы (серия игр) следует рассматривать как промежуточный. Результат этапа: рассказ ребенка с использованием конкретного мыслительного приема. </a:t>
            </a:r>
          </a:p>
          <a:p>
            <a:pPr marL="114300" indent="0">
              <a:buNone/>
            </a:pPr>
            <a:r>
              <a:rPr lang="ru-RU" dirty="0"/>
              <a:t>6. Итоговым можно считать развернутый рассказ дошкольника, построенный им самостоятельно с помощью усвоенных приемов.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0193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212</TotalTime>
  <Words>1127</Words>
  <Application>Microsoft Office PowerPoint</Application>
  <PresentationFormat>Экран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Соседство</vt:lpstr>
      <vt:lpstr>Играем и рассказываем по картине</vt:lpstr>
      <vt:lpstr>Значение</vt:lpstr>
      <vt:lpstr>Виды работы с картинами</vt:lpstr>
      <vt:lpstr>Рассматривание</vt:lpstr>
      <vt:lpstr>Составление рассказов по картине</vt:lpstr>
      <vt:lpstr>Беседа по картинке</vt:lpstr>
      <vt:lpstr>Серии картин , используемые в детском саду</vt:lpstr>
      <vt:lpstr>Требования по отбору картин</vt:lpstr>
      <vt:lpstr>Основные требования к организации работы с картиной:</vt:lpstr>
      <vt:lpstr>Виды рассказывания по картине</vt:lpstr>
      <vt:lpstr> 1. Описание предметных картин </vt:lpstr>
      <vt:lpstr>2. Описание сюжетной картины</vt:lpstr>
      <vt:lpstr>3. Рассказ по последовательной сюжетной линии картин</vt:lpstr>
      <vt:lpstr>4. Повествовательный рассказ по сюжетной картине</vt:lpstr>
      <vt:lpstr>5. Описание пейзажной картины и натюрморта</vt:lpstr>
      <vt:lpstr>Типы рассказов по картине</vt:lpstr>
      <vt:lpstr>Этапы обучения рассказыванию по картине</vt:lpstr>
      <vt:lpstr>Слайд 18</vt:lpstr>
      <vt:lpstr>Слайд 19</vt:lpstr>
      <vt:lpstr>Слайд 20</vt:lpstr>
      <vt:lpstr>Слайд 21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Играем и рассказываем по картине</dc:title>
  <dc:creator>user</dc:creator>
  <cp:lastModifiedBy>Искорка</cp:lastModifiedBy>
  <cp:revision>22</cp:revision>
  <dcterms:created xsi:type="dcterms:W3CDTF">2014-01-12T04:11:48Z</dcterms:created>
  <dcterms:modified xsi:type="dcterms:W3CDTF">2014-01-13T05:20:14Z</dcterms:modified>
</cp:coreProperties>
</file>