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50" name="Picture 2" descr="C:\Users\x\Desktop\аттестация вышка изм.от 8 марта\IMG_20220311_16040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5400000">
            <a:off x="1143592" y="-1142406"/>
            <a:ext cx="6856814" cy="91440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1259632" y="260648"/>
            <a:ext cx="8082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МБДОУ детский сад №29 «Искорка»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55776" y="5085184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Подготовила: </a:t>
            </a:r>
            <a:endParaRPr dirty="0"/>
          </a:p>
          <a:p>
            <a:pPr>
              <a:defRPr/>
            </a:pPr>
            <a:r>
              <a:rPr lang="ru-RU" sz="2800" dirty="0">
                <a:latin typeface="Times New Roman"/>
                <a:cs typeface="Times New Roman"/>
              </a:rPr>
              <a:t>Воспитатель: </a:t>
            </a:r>
            <a:r>
              <a:rPr lang="ru-RU" sz="2800" b="1" i="1" dirty="0" err="1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Гаськова</a:t>
            </a:r>
            <a:r>
              <a:rPr lang="ru-RU" sz="2800" b="1" i="1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 Е.Т.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 descr="C:\Users\x\Desktop\аттестация вышка изм.от 8 марта\1616439911_5-p-belo-goluboi-fon-dlya-prezentatsii-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356100" y="3259137"/>
            <a:ext cx="431799" cy="338137"/>
          </a:xfrm>
          <a:prstGeom prst="rect">
            <a:avLst/>
          </a:prstGeom>
          <a:noFill/>
        </p:spPr>
      </p:pic>
      <p:pic>
        <p:nvPicPr>
          <p:cNvPr id="1027" name="Picture 3" descr="C:\Users\x\Desktop\аттестация вышка изм.от 8 марта\1616439911_5-p-belo-goluboi-fon-dlya-prezentatsii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 bwMode="auto">
          <a:xfrm>
            <a:off x="539552" y="332656"/>
            <a:ext cx="82809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>
                <a:latin typeface="Times New Roman"/>
                <a:cs typeface="Times New Roman"/>
              </a:rPr>
              <a:t>Цель:</a:t>
            </a:r>
            <a:r>
              <a:rPr lang="ru-RU" sz="2400">
                <a:latin typeface="Times New Roman"/>
                <a:cs typeface="Times New Roman"/>
              </a:rPr>
              <a:t> обобщить и систематизировать знания детей по теме «Зима», активизировать словарь, познавательную активность детей. </a:t>
            </a:r>
          </a:p>
          <a:p>
            <a:pPr>
              <a:defRPr/>
            </a:pPr>
            <a:r>
              <a:rPr lang="ru-RU" sz="2400" i="1">
                <a:latin typeface="Times New Roman"/>
                <a:cs typeface="Times New Roman"/>
              </a:rPr>
              <a:t>Задачи: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 Систематизировать знания детей о характерных признаках зимы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Обобщать и расширять знания детей о взаимосвязи живой и неживой природы, о жизни человека в зимнее время года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Развивать способность видеть красоту окружающего мира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Способствовать развитию внимания, наблюдательности, логического мышления, памяти, целостности восприятия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Воспитывать любовь и бережное отношение к окружающей природе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2400">
                <a:latin typeface="Times New Roman"/>
                <a:cs typeface="Times New Roman"/>
              </a:rPr>
              <a:t>Формировать навыки сотрудничества, взаимопонимания, доброжелательности.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 descr="C:\Users\x\Desktop\аттестация вышка изм.от 8 марта\1616439911_5-p-belo-goluboi-fon-dlya-prezentatsii-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356100" y="3259137"/>
            <a:ext cx="431799" cy="338137"/>
          </a:xfrm>
          <a:prstGeom prst="rect">
            <a:avLst/>
          </a:prstGeom>
          <a:noFill/>
        </p:spPr>
      </p:pic>
      <p:pic>
        <p:nvPicPr>
          <p:cNvPr id="1027" name="Picture 3" descr="C:\Users\x\Desktop\аттестация вышка изм.от 8 марта\1616439911_5-p-belo-goluboi-fon-dlya-prezentatsii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251520" y="188640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    Данное методическое пособие разработано для детей старшего дошкольного возраста.</a:t>
            </a:r>
            <a:endParaRPr/>
          </a:p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   В лэпбуке представлены:</a:t>
            </a:r>
            <a:endParaRPr/>
          </a:p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Картотеки по развитию связной речи на темы: </a:t>
            </a:r>
            <a:r>
              <a:rPr lang="ru-RU" sz="4000">
                <a:latin typeface="Times New Roman"/>
                <a:cs typeface="Times New Roman"/>
              </a:rPr>
              <a:t>«Зима. Зимние забавы»</a:t>
            </a:r>
            <a:endParaRPr/>
          </a:p>
          <a:p>
            <a:pPr>
              <a:defRPr/>
            </a:pPr>
            <a:r>
              <a:rPr lang="ru-RU" sz="4000">
                <a:latin typeface="Times New Roman"/>
                <a:cs typeface="Times New Roman"/>
              </a:rPr>
              <a:t>«Зимующие птицы»</a:t>
            </a:r>
            <a:endParaRPr/>
          </a:p>
          <a:p>
            <a:pPr>
              <a:defRPr/>
            </a:pPr>
            <a:r>
              <a:rPr lang="ru-RU" sz="4000">
                <a:latin typeface="Times New Roman"/>
                <a:cs typeface="Times New Roman"/>
              </a:rPr>
              <a:t>«Зимние забавы»</a:t>
            </a:r>
            <a:endParaRPr/>
          </a:p>
          <a:p>
            <a:pPr>
              <a:defRPr/>
            </a:pPr>
            <a:r>
              <a:rPr lang="ru-RU" sz="4000">
                <a:latin typeface="Times New Roman"/>
                <a:cs typeface="Times New Roman"/>
              </a:rPr>
              <a:t>«Зимние явления природы»</a:t>
            </a:r>
            <a:endParaRPr/>
          </a:p>
          <a:p>
            <a:pPr>
              <a:defRPr/>
            </a:pPr>
            <a:r>
              <a:rPr lang="ru-RU" sz="4000">
                <a:latin typeface="Times New Roman"/>
                <a:cs typeface="Times New Roman"/>
              </a:rPr>
              <a:t>«Признаки зимы»</a:t>
            </a:r>
            <a:endParaRPr/>
          </a:p>
          <a:p>
            <a:pPr>
              <a:defRPr/>
            </a:pPr>
            <a:r>
              <a:rPr lang="ru-RU" sz="4000">
                <a:latin typeface="Times New Roman"/>
                <a:cs typeface="Times New Roman"/>
              </a:rPr>
              <a:t>«Зимние месяцы»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 descr="C:\Users\x\Desktop\аттестация вышка изм.от 8 марта\1616439911_5-p-belo-goluboi-fon-dlya-prezentatsii-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356100" y="3259137"/>
            <a:ext cx="431799" cy="338137"/>
          </a:xfrm>
          <a:prstGeom prst="rect">
            <a:avLst/>
          </a:prstGeom>
          <a:noFill/>
        </p:spPr>
      </p:pic>
      <p:pic>
        <p:nvPicPr>
          <p:cNvPr id="1027" name="Picture 3" descr="C:\Users\x\Desktop\аттестация вышка изм.от 8 марта\1616439911_5-p-belo-goluboi-fon-dlya-prezentatsii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x\Desktop\аттестация вышка изм.от 8 марта\IMG_20220311_160412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rot="5400000">
            <a:off x="-727463" y="946874"/>
            <a:ext cx="6550298" cy="4912724"/>
          </a:xfrm>
          <a:prstGeom prst="rect">
            <a:avLst/>
          </a:prstGeom>
          <a:noFill/>
        </p:spPr>
      </p:pic>
      <p:pic>
        <p:nvPicPr>
          <p:cNvPr id="3075" name="Picture 3" descr="C:\Users\x\Desktop\аттестация вышка изм.от 8 марта\IMG_20220311_160451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292080" y="260648"/>
            <a:ext cx="3528392" cy="3142588"/>
          </a:xfrm>
          <a:prstGeom prst="rect">
            <a:avLst/>
          </a:prstGeom>
          <a:noFill/>
        </p:spPr>
      </p:pic>
      <p:pic>
        <p:nvPicPr>
          <p:cNvPr id="3076" name="Picture 4" descr="C:\Users\x\Desktop\аттестация вышка изм.от 8 марта\IMG_20220311_160538.jpg"/>
          <p:cNvPicPr>
            <a:picLocks noChangeAspect="1" noChangeArrowheads="1"/>
          </p:cNvPicPr>
          <p:nvPr/>
        </p:nvPicPr>
        <p:blipFill>
          <a:blip r:embed="rId6"/>
          <a:srcRect l="14243" t="1868" r="12879"/>
          <a:stretch/>
        </p:blipFill>
        <p:spPr bwMode="auto">
          <a:xfrm>
            <a:off x="5292080" y="3609138"/>
            <a:ext cx="3528392" cy="3083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 descr="C:\Users\x\Desktop\аттестация вышка изм.от 8 марта\1616439911_5-p-belo-goluboi-fon-dlya-prezentatsii-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356100" y="3259137"/>
            <a:ext cx="431799" cy="338137"/>
          </a:xfrm>
          <a:prstGeom prst="rect">
            <a:avLst/>
          </a:prstGeom>
          <a:noFill/>
        </p:spPr>
      </p:pic>
      <p:pic>
        <p:nvPicPr>
          <p:cNvPr id="1027" name="Picture 3" descr="C:\Users\x\Desktop\аттестация вышка изм.от 8 марта\1616439911_5-p-belo-goluboi-fon-dlya-prezentatsii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x\Desktop\аттестация вышка изм.от 8 марта\IMG_20220311_160550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rot="5400000">
            <a:off x="-724768" y="1065634"/>
            <a:ext cx="6300192" cy="4725144"/>
          </a:xfrm>
          <a:prstGeom prst="rect">
            <a:avLst/>
          </a:prstGeom>
          <a:noFill/>
        </p:spPr>
      </p:pic>
      <p:pic>
        <p:nvPicPr>
          <p:cNvPr id="4099" name="Picture 3" descr="C:\Users\x\Desktop\аттестация вышка изм.от 8 марта\IMG_20220311_160611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932040" y="293369"/>
            <a:ext cx="4025435" cy="3267075"/>
          </a:xfrm>
          <a:prstGeom prst="rect">
            <a:avLst/>
          </a:prstGeom>
          <a:noFill/>
        </p:spPr>
      </p:pic>
      <p:pic>
        <p:nvPicPr>
          <p:cNvPr id="4100" name="Picture 4" descr="C:\Users\x\Desktop\аттестация вышка изм.от 8 марта\IMG_20220311_160644.jpg"/>
          <p:cNvPicPr>
            <a:picLocks noChangeAspect="1" noChangeArrowheads="1"/>
          </p:cNvPicPr>
          <p:nvPr/>
        </p:nvPicPr>
        <p:blipFill>
          <a:blip r:embed="rId6"/>
          <a:srcRect l="3030" t="22222" r="3484" b="17373"/>
          <a:stretch/>
        </p:blipFill>
        <p:spPr bwMode="auto">
          <a:xfrm>
            <a:off x="5121338" y="3756424"/>
            <a:ext cx="3646837" cy="2957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 descr="C:\Users\x\Desktop\аттестация вышка изм.от 8 марта\1616439911_5-p-belo-goluboi-fon-dlya-prezentatsii-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356100" y="3259137"/>
            <a:ext cx="431799" cy="338137"/>
          </a:xfrm>
          <a:prstGeom prst="rect">
            <a:avLst/>
          </a:prstGeom>
          <a:noFill/>
        </p:spPr>
      </p:pic>
      <p:pic>
        <p:nvPicPr>
          <p:cNvPr id="1027" name="Picture 3" descr="C:\Users\x\Desktop\аттестация вышка изм.от 8 марта\1616439911_5-p-belo-goluboi-fon-dlya-prezentatsii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x\Desktop\аттестация вышка изм.от 8 марта\IMG_20220311_160704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rot="5400000">
            <a:off x="-734820" y="1146643"/>
            <a:ext cx="6464311" cy="4581128"/>
          </a:xfrm>
          <a:prstGeom prst="rect">
            <a:avLst/>
          </a:prstGeom>
          <a:noFill/>
        </p:spPr>
      </p:pic>
      <p:pic>
        <p:nvPicPr>
          <p:cNvPr id="5123" name="Picture 3" descr="C:\Users\x\Desktop\аттестация вышка изм.от 8 марта\IMG_20220311_160721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004047" y="163105"/>
            <a:ext cx="3962873" cy="3120975"/>
          </a:xfrm>
          <a:prstGeom prst="rect">
            <a:avLst/>
          </a:prstGeom>
          <a:noFill/>
        </p:spPr>
      </p:pic>
      <p:pic>
        <p:nvPicPr>
          <p:cNvPr id="5124" name="Picture 4" descr="C:\Users\x\Desktop\аттестация вышка изм.от 8 марта\IMG_20220311_160736.jpg"/>
          <p:cNvPicPr>
            <a:picLocks noChangeAspect="1" noChangeArrowheads="1"/>
          </p:cNvPicPr>
          <p:nvPr/>
        </p:nvPicPr>
        <p:blipFill>
          <a:blip r:embed="rId6"/>
          <a:srcRect l="3485" t="13131" r="1936" b="2751"/>
          <a:stretch/>
        </p:blipFill>
        <p:spPr bwMode="auto">
          <a:xfrm>
            <a:off x="4905437" y="3403442"/>
            <a:ext cx="4160091" cy="322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 descr="C:\Users\x\Desktop\аттестация вышка изм.от 8 марта\1616439911_5-p-belo-goluboi-fon-dlya-prezentatsii-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356100" y="3259137"/>
            <a:ext cx="431799" cy="338137"/>
          </a:xfrm>
          <a:prstGeom prst="rect">
            <a:avLst/>
          </a:prstGeom>
          <a:noFill/>
        </p:spPr>
      </p:pic>
      <p:pic>
        <p:nvPicPr>
          <p:cNvPr id="1027" name="Picture 3" descr="C:\Users\x\Desktop\аттестация вышка изм.от 8 марта\1616439911_5-p-belo-goluboi-fon-dlya-prezentatsii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x\Desktop\аттестация вышка изм.от 8 марта\IMG_20220311_160756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rot="5400000">
            <a:off x="1064733" y="491675"/>
            <a:ext cx="658273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6" name="Picture 2" descr="C:\Users\x\Desktop\аттестация вышка изм.от 8 марта\1616439911_5-p-belo-goluboi-fon-dlya-prezentatsii-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356100" y="3259137"/>
            <a:ext cx="431799" cy="338137"/>
          </a:xfrm>
          <a:prstGeom prst="rect">
            <a:avLst/>
          </a:prstGeom>
          <a:noFill/>
        </p:spPr>
      </p:pic>
      <p:pic>
        <p:nvPicPr>
          <p:cNvPr id="1027" name="Picture 3" descr="C:\Users\x\Desktop\аттестация вышка изм.от 8 марта\1616439911_5-p-belo-goluboi-fon-dlya-prezentatsii-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 bwMode="auto">
          <a:xfrm>
            <a:off x="971601" y="2276872"/>
            <a:ext cx="9188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i="1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</Words>
  <Application>Microsoft Office PowerPoint</Application>
  <DocSecurity>0</DocSecurity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x</dc:creator>
  <cp:keywords/>
  <dc:description/>
  <cp:lastModifiedBy>ЛЮДА</cp:lastModifiedBy>
  <cp:revision>10</cp:revision>
  <dcterms:created xsi:type="dcterms:W3CDTF">2022-03-11T08:21:47Z</dcterms:created>
  <dcterms:modified xsi:type="dcterms:W3CDTF">2025-03-31T08:42:51Z</dcterms:modified>
  <cp:category/>
  <dc:identifier/>
  <cp:contentStatus/>
  <dc:language/>
  <cp:version/>
</cp:coreProperties>
</file>