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95FC67-675D-40AE-97D0-6C3E497ECF83}" type="doc">
      <dgm:prSet loTypeId="urn:microsoft.com/office/officeart/2005/8/layout/chevron1" loCatId="process" qsTypeId="urn:microsoft.com/office/officeart/2005/8/quickstyle/simple5" qsCatId="simple" csTypeId="urn:microsoft.com/office/officeart/2005/8/colors/colorful2" csCatId="colorful" phldr="1"/>
      <dgm:spPr/>
    </dgm:pt>
    <dgm:pt modelId="{7456E308-11C5-4501-B0FB-F107CA2B0641}">
      <dgm:prSet phldrT="[Текст]"/>
      <dgm:spPr/>
      <dgm:t>
        <a:bodyPr/>
        <a:lstStyle/>
        <a:p>
          <a:r>
            <a:rPr lang="ru-RU" b="1" dirty="0" smtClean="0"/>
            <a:t>Подготовительный</a:t>
          </a:r>
          <a:endParaRPr lang="ru-RU" b="1" dirty="0"/>
        </a:p>
      </dgm:t>
    </dgm:pt>
    <dgm:pt modelId="{7BA0B863-D4B1-4FE5-94E3-9A50E1045ACC}" type="parTrans" cxnId="{2F04FEFA-47CE-4FA9-B717-9450274004DB}">
      <dgm:prSet/>
      <dgm:spPr/>
      <dgm:t>
        <a:bodyPr/>
        <a:lstStyle/>
        <a:p>
          <a:endParaRPr lang="ru-RU"/>
        </a:p>
      </dgm:t>
    </dgm:pt>
    <dgm:pt modelId="{83FF4C62-ED66-4D6B-952F-C8DF743E020B}" type="sibTrans" cxnId="{2F04FEFA-47CE-4FA9-B717-9450274004DB}">
      <dgm:prSet/>
      <dgm:spPr/>
      <dgm:t>
        <a:bodyPr/>
        <a:lstStyle/>
        <a:p>
          <a:endParaRPr lang="ru-RU"/>
        </a:p>
      </dgm:t>
    </dgm:pt>
    <dgm:pt modelId="{49F814E2-F638-4D3A-815B-09D605A43150}">
      <dgm:prSet phldrT="[Текст]"/>
      <dgm:spPr/>
      <dgm:t>
        <a:bodyPr/>
        <a:lstStyle/>
        <a:p>
          <a:r>
            <a:rPr lang="ru-RU" b="1" dirty="0" smtClean="0"/>
            <a:t>Основной</a:t>
          </a:r>
          <a:endParaRPr lang="ru-RU" b="1" dirty="0"/>
        </a:p>
      </dgm:t>
    </dgm:pt>
    <dgm:pt modelId="{CF091E61-2C57-44A6-A6E6-3F9F3A99F2A3}" type="parTrans" cxnId="{0BBC5B3B-0862-4DCC-AE12-6824019B118E}">
      <dgm:prSet/>
      <dgm:spPr/>
      <dgm:t>
        <a:bodyPr/>
        <a:lstStyle/>
        <a:p>
          <a:endParaRPr lang="ru-RU"/>
        </a:p>
      </dgm:t>
    </dgm:pt>
    <dgm:pt modelId="{59D94CBF-A6BD-4C98-A881-6E5109EAE174}" type="sibTrans" cxnId="{0BBC5B3B-0862-4DCC-AE12-6824019B118E}">
      <dgm:prSet/>
      <dgm:spPr/>
      <dgm:t>
        <a:bodyPr/>
        <a:lstStyle/>
        <a:p>
          <a:endParaRPr lang="ru-RU"/>
        </a:p>
      </dgm:t>
    </dgm:pt>
    <dgm:pt modelId="{F7B70EC1-C4B4-43B4-9608-46001584638E}">
      <dgm:prSet phldrT="[Текст]"/>
      <dgm:spPr/>
      <dgm:t>
        <a:bodyPr/>
        <a:lstStyle/>
        <a:p>
          <a:r>
            <a:rPr lang="ru-RU" b="1" dirty="0" smtClean="0"/>
            <a:t>Заключительный</a:t>
          </a:r>
          <a:endParaRPr lang="ru-RU" b="1" dirty="0"/>
        </a:p>
      </dgm:t>
    </dgm:pt>
    <dgm:pt modelId="{AEA2B765-911D-458A-B934-BAC8E983A956}" type="parTrans" cxnId="{EBE728DB-EA8A-4927-9C6F-651855066C9D}">
      <dgm:prSet/>
      <dgm:spPr/>
      <dgm:t>
        <a:bodyPr/>
        <a:lstStyle/>
        <a:p>
          <a:endParaRPr lang="ru-RU"/>
        </a:p>
      </dgm:t>
    </dgm:pt>
    <dgm:pt modelId="{3F431958-F097-45D1-A152-21E0D77F9B38}" type="sibTrans" cxnId="{EBE728DB-EA8A-4927-9C6F-651855066C9D}">
      <dgm:prSet/>
      <dgm:spPr/>
      <dgm:t>
        <a:bodyPr/>
        <a:lstStyle/>
        <a:p>
          <a:endParaRPr lang="ru-RU"/>
        </a:p>
      </dgm:t>
    </dgm:pt>
    <dgm:pt modelId="{EDB3D4B7-E24D-4073-9C28-5FD469A5A3E2}" type="pres">
      <dgm:prSet presAssocID="{9495FC67-675D-40AE-97D0-6C3E497ECF83}" presName="Name0" presStyleCnt="0">
        <dgm:presLayoutVars>
          <dgm:dir/>
          <dgm:animLvl val="lvl"/>
          <dgm:resizeHandles val="exact"/>
        </dgm:presLayoutVars>
      </dgm:prSet>
      <dgm:spPr/>
    </dgm:pt>
    <dgm:pt modelId="{B66E735B-9B64-4748-8B35-AA1B6F6AB725}" type="pres">
      <dgm:prSet presAssocID="{7456E308-11C5-4501-B0FB-F107CA2B0641}" presName="parTxOnly" presStyleLbl="node1" presStyleIdx="0" presStyleCnt="3" custLinFactNeighborX="-24810" custLinFactNeighborY="15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2A620-6929-4083-8FBF-8639BC1144CA}" type="pres">
      <dgm:prSet presAssocID="{83FF4C62-ED66-4D6B-952F-C8DF743E020B}" presName="parTxOnlySpace" presStyleCnt="0"/>
      <dgm:spPr/>
    </dgm:pt>
    <dgm:pt modelId="{F62BAF65-34E1-497C-91A2-725428CC5EAB}" type="pres">
      <dgm:prSet presAssocID="{49F814E2-F638-4D3A-815B-09D605A4315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15B6A-81E1-4BE6-A6E9-E1A3CC713232}" type="pres">
      <dgm:prSet presAssocID="{59D94CBF-A6BD-4C98-A881-6E5109EAE174}" presName="parTxOnlySpace" presStyleCnt="0"/>
      <dgm:spPr/>
    </dgm:pt>
    <dgm:pt modelId="{230C1F30-D8A0-4618-9DFA-AF8E90E79574}" type="pres">
      <dgm:prSet presAssocID="{F7B70EC1-C4B4-43B4-9608-46001584638E}" presName="parTxOnly" presStyleLbl="node1" presStyleIdx="2" presStyleCnt="3" custScaleX="1003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3382C8-E5A8-41C8-B693-0B98AE8ED5C6}" type="presOf" srcId="{7456E308-11C5-4501-B0FB-F107CA2B0641}" destId="{B66E735B-9B64-4748-8B35-AA1B6F6AB725}" srcOrd="0" destOrd="0" presId="urn:microsoft.com/office/officeart/2005/8/layout/chevron1"/>
    <dgm:cxn modelId="{DDDF2244-D88C-4F14-BCD4-F9323D4D1020}" type="presOf" srcId="{9495FC67-675D-40AE-97D0-6C3E497ECF83}" destId="{EDB3D4B7-E24D-4073-9C28-5FD469A5A3E2}" srcOrd="0" destOrd="0" presId="urn:microsoft.com/office/officeart/2005/8/layout/chevron1"/>
    <dgm:cxn modelId="{2226EFB1-5BD8-4088-9470-56FDE10FD3CB}" type="presOf" srcId="{F7B70EC1-C4B4-43B4-9608-46001584638E}" destId="{230C1F30-D8A0-4618-9DFA-AF8E90E79574}" srcOrd="0" destOrd="0" presId="urn:microsoft.com/office/officeart/2005/8/layout/chevron1"/>
    <dgm:cxn modelId="{2F04FEFA-47CE-4FA9-B717-9450274004DB}" srcId="{9495FC67-675D-40AE-97D0-6C3E497ECF83}" destId="{7456E308-11C5-4501-B0FB-F107CA2B0641}" srcOrd="0" destOrd="0" parTransId="{7BA0B863-D4B1-4FE5-94E3-9A50E1045ACC}" sibTransId="{83FF4C62-ED66-4D6B-952F-C8DF743E020B}"/>
    <dgm:cxn modelId="{0BBC5B3B-0862-4DCC-AE12-6824019B118E}" srcId="{9495FC67-675D-40AE-97D0-6C3E497ECF83}" destId="{49F814E2-F638-4D3A-815B-09D605A43150}" srcOrd="1" destOrd="0" parTransId="{CF091E61-2C57-44A6-A6E6-3F9F3A99F2A3}" sibTransId="{59D94CBF-A6BD-4C98-A881-6E5109EAE174}"/>
    <dgm:cxn modelId="{EBE728DB-EA8A-4927-9C6F-651855066C9D}" srcId="{9495FC67-675D-40AE-97D0-6C3E497ECF83}" destId="{F7B70EC1-C4B4-43B4-9608-46001584638E}" srcOrd="2" destOrd="0" parTransId="{AEA2B765-911D-458A-B934-BAC8E983A956}" sibTransId="{3F431958-F097-45D1-A152-21E0D77F9B38}"/>
    <dgm:cxn modelId="{C7E3FA27-D14F-456C-B7AE-A6DE26CA1888}" type="presOf" srcId="{49F814E2-F638-4D3A-815B-09D605A43150}" destId="{F62BAF65-34E1-497C-91A2-725428CC5EAB}" srcOrd="0" destOrd="0" presId="urn:microsoft.com/office/officeart/2005/8/layout/chevron1"/>
    <dgm:cxn modelId="{630F7575-275E-4419-A493-6D70F42B9FD2}" type="presParOf" srcId="{EDB3D4B7-E24D-4073-9C28-5FD469A5A3E2}" destId="{B66E735B-9B64-4748-8B35-AA1B6F6AB725}" srcOrd="0" destOrd="0" presId="urn:microsoft.com/office/officeart/2005/8/layout/chevron1"/>
    <dgm:cxn modelId="{9B8C1C02-02C4-401A-8607-D4ECD4772B3F}" type="presParOf" srcId="{EDB3D4B7-E24D-4073-9C28-5FD469A5A3E2}" destId="{54F2A620-6929-4083-8FBF-8639BC1144CA}" srcOrd="1" destOrd="0" presId="urn:microsoft.com/office/officeart/2005/8/layout/chevron1"/>
    <dgm:cxn modelId="{9491E2B3-063D-451F-9526-61E648DAED85}" type="presParOf" srcId="{EDB3D4B7-E24D-4073-9C28-5FD469A5A3E2}" destId="{F62BAF65-34E1-497C-91A2-725428CC5EAB}" srcOrd="2" destOrd="0" presId="urn:microsoft.com/office/officeart/2005/8/layout/chevron1"/>
    <dgm:cxn modelId="{3940BF90-8FBD-4746-B470-9B121897977E}" type="presParOf" srcId="{EDB3D4B7-E24D-4073-9C28-5FD469A5A3E2}" destId="{AFC15B6A-81E1-4BE6-A6E9-E1A3CC713232}" srcOrd="3" destOrd="0" presId="urn:microsoft.com/office/officeart/2005/8/layout/chevron1"/>
    <dgm:cxn modelId="{5FA5725B-A3F5-42E6-B01E-920731A27201}" type="presParOf" srcId="{EDB3D4B7-E24D-4073-9C28-5FD469A5A3E2}" destId="{230C1F30-D8A0-4618-9DFA-AF8E90E7957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E735B-9B64-4748-8B35-AA1B6F6AB725}">
      <dsp:nvSpPr>
        <dsp:cNvPr id="0" name=""/>
        <dsp:cNvSpPr/>
      </dsp:nvSpPr>
      <dsp:spPr>
        <a:xfrm>
          <a:off x="0" y="1440162"/>
          <a:ext cx="3054362" cy="122174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Подготовительный</a:t>
          </a:r>
          <a:endParaRPr lang="ru-RU" sz="1600" b="1" kern="1200" dirty="0"/>
        </a:p>
      </dsp:txBody>
      <dsp:txXfrm>
        <a:off x="610873" y="1440162"/>
        <a:ext cx="1832617" cy="1221745"/>
      </dsp:txXfrm>
    </dsp:sp>
    <dsp:sp modelId="{F62BAF65-34E1-497C-91A2-725428CC5EAB}">
      <dsp:nvSpPr>
        <dsp:cNvPr id="0" name=""/>
        <dsp:cNvSpPr/>
      </dsp:nvSpPr>
      <dsp:spPr>
        <a:xfrm>
          <a:off x="2752697" y="1421127"/>
          <a:ext cx="3054362" cy="1221745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Основной</a:t>
          </a:r>
          <a:endParaRPr lang="ru-RU" sz="1600" b="1" kern="1200" dirty="0"/>
        </a:p>
      </dsp:txBody>
      <dsp:txXfrm>
        <a:off x="3363570" y="1421127"/>
        <a:ext cx="1832617" cy="1221745"/>
      </dsp:txXfrm>
    </dsp:sp>
    <dsp:sp modelId="{230C1F30-D8A0-4618-9DFA-AF8E90E79574}">
      <dsp:nvSpPr>
        <dsp:cNvPr id="0" name=""/>
        <dsp:cNvSpPr/>
      </dsp:nvSpPr>
      <dsp:spPr>
        <a:xfrm>
          <a:off x="5501624" y="1421127"/>
          <a:ext cx="3063556" cy="1221745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Заключительный</a:t>
          </a:r>
          <a:endParaRPr lang="ru-RU" sz="1600" b="1" kern="1200" dirty="0"/>
        </a:p>
      </dsp:txBody>
      <dsp:txXfrm>
        <a:off x="6112497" y="1421127"/>
        <a:ext cx="1841811" cy="1221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45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1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1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76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107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9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51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08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2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3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E8D4E-FC6D-4203-B5CC-BFB63F688C3A}" type="datetimeFigureOut">
              <a:rPr lang="ru-RU" smtClean="0"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50A8C-295E-44C8-A228-45102E203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18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70000">
              <a:schemeClr val="bg1">
                <a:lumMod val="8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Проект опытно- исследовательской деятельности </a:t>
            </a:r>
            <a:br>
              <a:rPr lang="ru-RU" b="1" i="1" dirty="0" smtClean="0"/>
            </a:br>
            <a:r>
              <a:rPr lang="ru-RU" b="1" i="1" dirty="0" smtClean="0"/>
              <a:t>«Чудеса Кока Колы»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Воспитатель: </a:t>
            </a:r>
            <a:r>
              <a:rPr lang="ru-RU" dirty="0" err="1" smtClean="0"/>
              <a:t>Гнеушева</a:t>
            </a:r>
            <a:r>
              <a:rPr lang="ru-RU" dirty="0" smtClean="0"/>
              <a:t> Т. В. Гр. №8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23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Заключительный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859216" cy="38492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Представление результатов проекта в ДОУ в виде:</a:t>
            </a:r>
            <a:endParaRPr lang="ru-RU" dirty="0"/>
          </a:p>
          <a:p>
            <a:pPr lvl="0"/>
            <a:r>
              <a:rPr lang="ru-RU" dirty="0"/>
              <a:t>Конспекта итогового занятия с детьми;</a:t>
            </a:r>
          </a:p>
          <a:p>
            <a:pPr lvl="0"/>
            <a:r>
              <a:rPr lang="ru-RU" dirty="0"/>
              <a:t>Презентации с участием детей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ru-RU" dirty="0"/>
              <a:t>Сравнительная диагностика знаний детей по данной проблеме на начало и конец проекта;</a:t>
            </a:r>
          </a:p>
          <a:p>
            <a:pPr lvl="0"/>
            <a:r>
              <a:rPr lang="ru-RU" dirty="0"/>
              <a:t>Оформление познавательно-исследовательского проекта «Чудеса Кока Колы».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0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10509"/>
              </p:ext>
            </p:extLst>
          </p:nvPr>
        </p:nvGraphicFramePr>
        <p:xfrm>
          <a:off x="0" y="0"/>
          <a:ext cx="9144001" cy="724722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285284"/>
                <a:gridCol w="2286239"/>
                <a:gridCol w="2286239"/>
                <a:gridCol w="2286239"/>
              </a:tblGrid>
              <a:tr h="2195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День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Тема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Цель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Вывод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153677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Понедельник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1. Что произойдет с зубами, если часто употреблять кока колу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Исследование влияния Кока Колы на зубы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effectLst/>
                        </a:rPr>
                        <a:t>“Кока-кола” разрушает зубы. Красители лимонада очень стойкие и зубы от них темнеют и разрушаются.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13172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Вторник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2. Реакции Кока Колы на мясные продукты (колбаса)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Исследование реакции Кока Колы при взаимодействии с мясными продуктами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effectLst/>
                        </a:rPr>
                        <a:t>“Кола” обладает разрушающими свойствами для мяса.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878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Среда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3. Можно ли отчистить ржавчину Кока Колой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Изучение различных свойств Кока Колы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“Кока-кола” разъедает даже ржавчину!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136950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Четверг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4. Можно ли отчистить стойкие пятна с одежды Кока Колой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Изучение различных свойств Кока Колы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effectLst/>
                        </a:rPr>
                        <a:t>“Кока-кола” содержит вещества, разрушающие стойкие пятна.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878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Пятница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5. Взаимодействие Кока Колы с Ментосом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Вредна ли кока кола для организма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effectLst/>
                        </a:rPr>
                        <a:t>Нельзя запивать “Ментос” колой!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  <a:tr h="65861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Понедельник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Опыт 6.Много ли сахара в Кока Коле?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Проверка Кока Колы на количества сахара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этом напитке очень много сахара.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047" marR="310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21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Iskorka\Desktop\project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11601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skorka\Desktop\8b5073ec745336e714922787719ee3c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760" y="0"/>
            <a:ext cx="2615245" cy="348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Iskorka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933" y="2933700"/>
            <a:ext cx="4084287" cy="305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9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Ожидаемый результат: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676991" cy="45811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Для </a:t>
            </a:r>
            <a:r>
              <a:rPr lang="ru-RU" b="1" i="1" dirty="0"/>
              <a:t>детей:</a:t>
            </a:r>
          </a:p>
          <a:p>
            <a:pPr lvl="0"/>
            <a:r>
              <a:rPr lang="ru-RU" dirty="0"/>
              <a:t> формирование первоначальных навыков проведения опытов;</a:t>
            </a:r>
          </a:p>
          <a:p>
            <a:pPr lvl="0"/>
            <a:r>
              <a:rPr lang="ru-RU" dirty="0"/>
              <a:t>расширение перспектив опытно-исследовательской деятельности;</a:t>
            </a:r>
          </a:p>
          <a:p>
            <a:pPr lvl="0"/>
            <a:r>
              <a:rPr lang="ru-RU" dirty="0"/>
              <a:t>развитие у детей интереса, сообразительности, самостоятельности.</a:t>
            </a:r>
          </a:p>
          <a:p>
            <a:pPr marL="0" indent="0">
              <a:buNone/>
            </a:pPr>
            <a:r>
              <a:rPr lang="ru-RU" b="1" i="1" dirty="0"/>
              <a:t>Для педагогов:</a:t>
            </a:r>
          </a:p>
          <a:p>
            <a:pPr lvl="0"/>
            <a:r>
              <a:rPr lang="ru-RU" dirty="0"/>
              <a:t>увеличение знаний, теоретического опыта и профессионализма;</a:t>
            </a:r>
          </a:p>
          <a:p>
            <a:pPr lvl="0"/>
            <a:r>
              <a:rPr lang="ru-RU" dirty="0"/>
              <a:t>внедрение и реализация современных методов работы по экспериментальной деятельности дошкольников;</a:t>
            </a:r>
          </a:p>
          <a:p>
            <a:pPr marL="0" indent="0">
              <a:buNone/>
            </a:pPr>
            <a:r>
              <a:rPr lang="ru-RU" b="1" i="1" dirty="0"/>
              <a:t>Для родителей:</a:t>
            </a:r>
            <a:endParaRPr lang="ru-RU" b="1" dirty="0"/>
          </a:p>
          <a:p>
            <a:pPr lvl="0"/>
            <a:r>
              <a:rPr lang="ru-RU" dirty="0"/>
              <a:t>повышение уровня знаний о реакциях «Кока колы»;</a:t>
            </a:r>
          </a:p>
          <a:p>
            <a:pPr lvl="0"/>
            <a:r>
              <a:rPr lang="ru-RU" dirty="0"/>
              <a:t>расширение опыта взаимодействия с детьми.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33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Вывод: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8074108" cy="37170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Проведя </a:t>
            </a:r>
            <a:r>
              <a:rPr lang="ru-RU" dirty="0"/>
              <a:t>ряд опытов, мы увидели, что “Кока – кола” разрушает зубы, в ней много красителей. В “Кока – коле” есть такие вещества, которые разъедают ржавчину. Ее нельзя пить со всеми продуктами. А еще в “Кока-коле” очень много сахара, который вредит нашему организму. Значит, мы были правы: “КОКА-КОЛА” ОПАСНА ДЛЯ ЗДОРОВЬЯ!</a:t>
            </a:r>
          </a:p>
          <a:p>
            <a:pPr marL="0" lvl="0" indent="0">
              <a:buNone/>
            </a:pPr>
            <a:r>
              <a:rPr lang="ru-RU" dirty="0" smtClean="0"/>
              <a:t>При </a:t>
            </a:r>
            <a:r>
              <a:rPr lang="ru-RU" dirty="0"/>
              <a:t>длительном употреблении Кока-Колы может проявиться аллергия на ее компоненты.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22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420888"/>
            <a:ext cx="8208912" cy="45583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000" b="1" dirty="0" smtClean="0"/>
              <a:t>Участники </a:t>
            </a:r>
            <a:r>
              <a:rPr lang="ru-RU" sz="4000" b="1" dirty="0"/>
              <a:t>проекта:</a:t>
            </a:r>
            <a:r>
              <a:rPr lang="ru-RU" sz="4000" dirty="0"/>
              <a:t> Воспитанники подготовительной группы №8.</a:t>
            </a:r>
          </a:p>
          <a:p>
            <a:pPr marL="0" indent="0">
              <a:buNone/>
            </a:pPr>
            <a:r>
              <a:rPr lang="ru-RU" sz="4000" b="1" dirty="0"/>
              <a:t>Руководитель:</a:t>
            </a:r>
            <a:r>
              <a:rPr lang="ru-RU" sz="4000" dirty="0"/>
              <a:t> Воспитатель - </a:t>
            </a:r>
            <a:r>
              <a:rPr lang="ru-RU" sz="4000" dirty="0" err="1"/>
              <a:t>Гнеушева</a:t>
            </a:r>
            <a:r>
              <a:rPr lang="ru-RU" sz="4000" dirty="0"/>
              <a:t> Татьяна Викторовна.</a:t>
            </a:r>
          </a:p>
          <a:p>
            <a:pPr marL="0" indent="0">
              <a:buNone/>
            </a:pPr>
            <a:r>
              <a:rPr lang="ru-RU" sz="4000" b="1" dirty="0"/>
              <a:t>Цель проекта:</a:t>
            </a:r>
            <a:r>
              <a:rPr lang="ru-RU" sz="4000" dirty="0"/>
              <a:t> Исследование вредного влияния “Кока-колы” на организм человека.</a:t>
            </a:r>
          </a:p>
          <a:p>
            <a:pPr marL="0" indent="0">
              <a:buNone/>
            </a:pPr>
            <a:r>
              <a:rPr lang="ru-RU" sz="4000" b="1" dirty="0"/>
              <a:t>Задачи исследования:  </a:t>
            </a:r>
            <a:endParaRPr lang="ru-RU" sz="4000" dirty="0"/>
          </a:p>
          <a:p>
            <a:pPr marL="742950" lvl="0" indent="-742950">
              <a:buFont typeface="+mj-lt"/>
              <a:buAutoNum type="arabicPeriod"/>
            </a:pPr>
            <a:r>
              <a:rPr lang="ru-RU" sz="4000" dirty="0"/>
              <a:t>Наблюдать влияние кока-колы на чайный налет;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dirty="0"/>
              <a:t>Проанализировать взаимодействие кока-колы и ржавчины;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dirty="0"/>
              <a:t>Изучить действие кока-колы на зубы;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dirty="0"/>
              <a:t>Исследовать совместимость кока-колы с другими продуктами.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95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/>
              <a:t>Объект исследования:</a:t>
            </a:r>
            <a:r>
              <a:rPr lang="ru-RU" sz="2800" dirty="0"/>
              <a:t> «Кока кола».</a:t>
            </a:r>
          </a:p>
          <a:p>
            <a:pPr marL="0" indent="0">
              <a:buNone/>
            </a:pPr>
            <a:r>
              <a:rPr lang="ru-RU" sz="2800" b="1" dirty="0"/>
              <a:t>Предмет исследования:</a:t>
            </a:r>
            <a:r>
              <a:rPr lang="ru-RU" sz="2800" dirty="0"/>
              <a:t> Вредное влияние кока-колы на организм человека.</a:t>
            </a:r>
          </a:p>
          <a:p>
            <a:pPr marL="0" indent="0">
              <a:buNone/>
            </a:pPr>
            <a:r>
              <a:rPr lang="ru-RU" sz="2800" b="1" dirty="0"/>
              <a:t>Гипотеза исследования:</a:t>
            </a:r>
            <a:r>
              <a:rPr lang="ru-RU" sz="2800" dirty="0"/>
              <a:t> «Кока-кола» небезопасна для здоровья.</a:t>
            </a:r>
          </a:p>
          <a:p>
            <a:pPr marL="0" indent="0">
              <a:buNone/>
            </a:pPr>
            <a:r>
              <a:rPr lang="ru-RU" sz="2800" b="1" dirty="0"/>
              <a:t>Методы исследования</a:t>
            </a:r>
            <a:r>
              <a:rPr lang="ru-RU" sz="2800" dirty="0"/>
              <a:t>: Наблюдение, эксперимент, беседа, опрос.</a:t>
            </a:r>
          </a:p>
          <a:p>
            <a:pPr marL="0" indent="0">
              <a:buNone/>
            </a:pPr>
            <a:r>
              <a:rPr lang="ru-RU" sz="2800" b="1" dirty="0"/>
              <a:t>Длительность проекта:</a:t>
            </a:r>
            <a:r>
              <a:rPr lang="ru-RU" sz="2800" dirty="0"/>
              <a:t> Долгосрочный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6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554" y="220486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Этапы исследования:</a:t>
            </a:r>
            <a:endParaRPr lang="ru-RU" dirty="0"/>
          </a:p>
          <a:p>
            <a:pPr lvl="0"/>
            <a:r>
              <a:rPr lang="ru-RU" dirty="0"/>
              <a:t>Опрос детей других групп и родителей на темы “Мой любимый напиток” и “ Знаете ли вы о вреде “Колы”.</a:t>
            </a:r>
          </a:p>
          <a:p>
            <a:pPr lvl="0"/>
            <a:r>
              <a:rPr lang="ru-RU" dirty="0"/>
              <a:t>Выдвижение гипотезы.</a:t>
            </a:r>
          </a:p>
          <a:p>
            <a:pPr lvl="0"/>
            <a:r>
              <a:rPr lang="ru-RU" dirty="0"/>
              <a:t>Непосредственное проведение опытов.</a:t>
            </a:r>
          </a:p>
          <a:p>
            <a:pPr lvl="0"/>
            <a:r>
              <a:rPr lang="ru-RU" dirty="0"/>
              <a:t>Наблюдение за взаимодействием “Кока-колы” с веществами и предметами.</a:t>
            </a:r>
          </a:p>
          <a:p>
            <a:pPr lvl="0"/>
            <a:r>
              <a:rPr lang="ru-RU" dirty="0"/>
              <a:t>Выводы.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5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554" y="220486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Материалы для  проведения эксперимента:</a:t>
            </a:r>
            <a:r>
              <a:rPr lang="ru-RU" dirty="0"/>
              <a:t> бутылки с “Кока-колой ” , прозрачные стаканчики, ржавые предметы, чашка со следами от чая, кусочек колбасы, 3 конфеты “Ментос” (лучше неглазированные), молочный зуб.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1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554" y="220486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Актуальность :</a:t>
            </a:r>
            <a:r>
              <a:rPr lang="ru-RU" dirty="0"/>
              <a:t> В последнее время в связи с развитием генной инженерии, широкого использования консервантов, красителей и искусственных вкусовых добавок многие родители стали задумываться о пользе или вреде того или иного продукта для их детей. Детей же в свою очередь привлекают яркие вкусы, красочность упаковки и рекламная кампания данных продуктов. Поэтому возникает ситуация, когда дети не принимают доводы родителей, отказывающих им в покупке, так как это вредно для здоровья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4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8640"/>
            <a:ext cx="8172400" cy="864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i="1" dirty="0"/>
              <a:t>Этапы реализации проекта:</a:t>
            </a:r>
          </a:p>
          <a:p>
            <a:pPr marL="0" indent="0">
              <a:buNone/>
            </a:pPr>
            <a:endParaRPr lang="ru-RU" sz="4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62494133"/>
              </p:ext>
            </p:extLst>
          </p:nvPr>
        </p:nvGraphicFramePr>
        <p:xfrm>
          <a:off x="395536" y="1700808"/>
          <a:ext cx="85689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473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Подготовительный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859216" cy="38492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 smtClean="0"/>
              <a:t>1</a:t>
            </a:r>
            <a:r>
              <a:rPr lang="ru-RU" i="1" dirty="0"/>
              <a:t>. Создание технической базы для детского экспериментирования </a:t>
            </a:r>
            <a:r>
              <a:rPr lang="ru-RU" dirty="0"/>
              <a:t>(оборудование). </a:t>
            </a:r>
          </a:p>
          <a:p>
            <a:pPr marL="0" indent="0">
              <a:buNone/>
            </a:pPr>
            <a:r>
              <a:rPr lang="ru-RU" i="1" dirty="0" smtClean="0"/>
              <a:t>2</a:t>
            </a:r>
            <a:r>
              <a:rPr lang="ru-RU" i="1" dirty="0"/>
              <a:t>. Обобщение и уточнение представлений детей о свойствах Кока Колы. </a:t>
            </a:r>
            <a:r>
              <a:rPr lang="ru-RU" dirty="0"/>
              <a:t>(Чтение журналов, статей, просмотр презентаций о вреде Кока Колы).</a:t>
            </a:r>
          </a:p>
          <a:p>
            <a:pPr marL="0" indent="0">
              <a:buNone/>
            </a:pPr>
            <a:r>
              <a:rPr lang="ru-RU" i="1" dirty="0"/>
              <a:t>3. Анкетирование родителей по данной проблеме.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4. Диагностика знаний детей на начало проекта.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24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Основной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859216" cy="38492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i="1" dirty="0"/>
              <a:t>Организация работы над проектом.</a:t>
            </a:r>
            <a:endParaRPr lang="ru-RU" dirty="0"/>
          </a:p>
          <a:p>
            <a:pPr lvl="0"/>
            <a:r>
              <a:rPr lang="ru-RU" u="sng" dirty="0"/>
              <a:t>Теоретическая часть:</a:t>
            </a:r>
            <a:r>
              <a:rPr lang="ru-RU" dirty="0"/>
              <a:t> составление перспективно-тематического плана работы с детьми, разработка конспектов и описание проведения опытов; беседа  «Мой любимый напиток», «Секреты кока колы», консультирование родителей по теме «Экспериментирование в домашних условиях».</a:t>
            </a:r>
          </a:p>
          <a:p>
            <a:pPr lvl="0"/>
            <a:r>
              <a:rPr lang="ru-RU" u="sng" dirty="0"/>
              <a:t>Практическая часть: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1.</a:t>
            </a:r>
            <a:r>
              <a:rPr lang="ru-RU" dirty="0"/>
              <a:t> Занятия по исследовательской деятельности (в рамках программы группы)</a:t>
            </a:r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dirty="0"/>
              <a:t>Игры-эксперименты по данной проблеме.</a:t>
            </a:r>
          </a:p>
          <a:p>
            <a:pPr marL="0" indent="0">
              <a:buNone/>
            </a:pPr>
            <a:r>
              <a:rPr lang="ru-RU" b="1" dirty="0"/>
              <a:t>3. </a:t>
            </a:r>
            <a:r>
              <a:rPr lang="ru-RU" dirty="0"/>
              <a:t>Связь с другими видами деятельности: игровая, продуктивная, </a:t>
            </a:r>
            <a:r>
              <a:rPr lang="ru-RU" dirty="0" smtClean="0"/>
              <a:t>познавательно-исследовательская, коммуникативная.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38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781</Words>
  <Application>Microsoft Office PowerPoint</Application>
  <PresentationFormat>Экран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Проект опытно- исследовательской деятельности  «Чудеса Кока Колы»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Подготовительный этап</vt:lpstr>
      <vt:lpstr>Основной этап</vt:lpstr>
      <vt:lpstr>Заключительный этап</vt:lpstr>
      <vt:lpstr>Презентация PowerPoint</vt:lpstr>
      <vt:lpstr>Презентация PowerPoint</vt:lpstr>
      <vt:lpstr>Ожидаемый результат: </vt:lpstr>
      <vt:lpstr>Вывод: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опытно- исследовательской деятельности  «Чудеса Кока Колы»</dc:title>
  <dc:creator>Iskorka</dc:creator>
  <cp:lastModifiedBy>Iskorka</cp:lastModifiedBy>
  <cp:revision>5</cp:revision>
  <dcterms:created xsi:type="dcterms:W3CDTF">2016-04-26T15:37:25Z</dcterms:created>
  <dcterms:modified xsi:type="dcterms:W3CDTF">2016-04-26T16:20:34Z</dcterms:modified>
</cp:coreProperties>
</file>