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2" r:id="rId8"/>
    <p:sldId id="264" r:id="rId9"/>
    <p:sldId id="261"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BD1DB14B-06E5-4651-B4B4-9F0972940C5A}" type="datetimeFigureOut">
              <a:rPr lang="ru-RU" smtClean="0"/>
              <a:t>02.10.2012</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F451B776-2B97-419A-BC1E-C90976E2B6E7}"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D1DB14B-06E5-4651-B4B4-9F0972940C5A}" type="datetimeFigureOut">
              <a:rPr lang="ru-RU" smtClean="0"/>
              <a:t>02.10.2012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451B776-2B97-419A-BC1E-C90976E2B6E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D1DB14B-06E5-4651-B4B4-9F0972940C5A}" type="datetimeFigureOut">
              <a:rPr lang="ru-RU" smtClean="0"/>
              <a:t>02.10.2012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451B776-2B97-419A-BC1E-C90976E2B6E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D1DB14B-06E5-4651-B4B4-9F0972940C5A}" type="datetimeFigureOut">
              <a:rPr lang="ru-RU" smtClean="0"/>
              <a:t>02.10.2012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451B776-2B97-419A-BC1E-C90976E2B6E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D1DB14B-06E5-4651-B4B4-9F0972940C5A}" type="datetimeFigureOut">
              <a:rPr lang="ru-RU" smtClean="0"/>
              <a:t>02.10.2012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451B776-2B97-419A-BC1E-C90976E2B6E7}"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D1DB14B-06E5-4651-B4B4-9F0972940C5A}" type="datetimeFigureOut">
              <a:rPr lang="ru-RU" smtClean="0"/>
              <a:t>02.10.2012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451B776-2B97-419A-BC1E-C90976E2B6E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D1DB14B-06E5-4651-B4B4-9F0972940C5A}" type="datetimeFigureOut">
              <a:rPr lang="ru-RU" smtClean="0"/>
              <a:t>02.10.2012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F451B776-2B97-419A-BC1E-C90976E2B6E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D1DB14B-06E5-4651-B4B4-9F0972940C5A}" type="datetimeFigureOut">
              <a:rPr lang="ru-RU" smtClean="0"/>
              <a:t>02.10.2012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F451B776-2B97-419A-BC1E-C90976E2B6E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D1DB14B-06E5-4651-B4B4-9F0972940C5A}" type="datetimeFigureOut">
              <a:rPr lang="ru-RU" smtClean="0"/>
              <a:t>02.10.2012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F451B776-2B97-419A-BC1E-C90976E2B6E7}"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D1DB14B-06E5-4651-B4B4-9F0972940C5A}" type="datetimeFigureOut">
              <a:rPr lang="ru-RU" smtClean="0"/>
              <a:t>02.10.2012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451B776-2B97-419A-BC1E-C90976E2B6E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BD1DB14B-06E5-4651-B4B4-9F0972940C5A}" type="datetimeFigureOut">
              <a:rPr lang="ru-RU" smtClean="0"/>
              <a:t>02.10.2012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451B776-2B97-419A-BC1E-C90976E2B6E7}"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D1DB14B-06E5-4651-B4B4-9F0972940C5A}" type="datetimeFigureOut">
              <a:rPr lang="ru-RU" smtClean="0"/>
              <a:t>02.10.2012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451B776-2B97-419A-BC1E-C90976E2B6E7}"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21064539">
            <a:off x="1142976" y="2143116"/>
            <a:ext cx="7406640" cy="1472184"/>
          </a:xfrm>
        </p:spPr>
        <p:txBody>
          <a:bodyPr>
            <a:normAutofit/>
          </a:bodyPr>
          <a:lstStyle/>
          <a:p>
            <a:pPr algn="ctr"/>
            <a:r>
              <a:rPr lang="ru-RU" sz="6600" dirty="0" smtClean="0">
                <a:latin typeface="Book Antiqua" pitchFamily="18" charset="0"/>
              </a:rPr>
              <a:t>Кризис 3 лет</a:t>
            </a:r>
            <a:endParaRPr lang="ru-RU" sz="6600" dirty="0">
              <a:latin typeface="Book Antiqua" pitchFamily="18" charset="0"/>
            </a:endParaRPr>
          </a:p>
        </p:txBody>
      </p:sp>
      <p:sp>
        <p:nvSpPr>
          <p:cNvPr id="3" name="Подзаголовок 2"/>
          <p:cNvSpPr>
            <a:spLocks noGrp="1"/>
          </p:cNvSpPr>
          <p:nvPr>
            <p:ph type="subTitle" idx="1"/>
          </p:nvPr>
        </p:nvSpPr>
        <p:spPr>
          <a:xfrm>
            <a:off x="1737360" y="4500570"/>
            <a:ext cx="6763730" cy="1752600"/>
          </a:xfrm>
        </p:spPr>
        <p:txBody>
          <a:bodyPr/>
          <a:lstStyle/>
          <a:p>
            <a:pPr algn="r"/>
            <a:r>
              <a:rPr lang="ru-RU" dirty="0" smtClean="0">
                <a:latin typeface="Book Antiqua" pitchFamily="18" charset="0"/>
              </a:rPr>
              <a:t>МБОУ №29 «Искорка»</a:t>
            </a:r>
            <a:endParaRPr lang="ru-RU" dirty="0">
              <a:latin typeface="Book Antiqu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rot="20556852">
            <a:off x="1071538" y="2714620"/>
            <a:ext cx="7498080" cy="1143000"/>
          </a:xfrm>
        </p:spPr>
        <p:txBody>
          <a:bodyPr/>
          <a:lstStyle/>
          <a:p>
            <a:r>
              <a:rPr lang="ru-RU" dirty="0" smtClean="0">
                <a:solidFill>
                  <a:srgbClr val="C00000"/>
                </a:solidFill>
              </a:rPr>
              <a:t>Желаем творческих успехов!</a:t>
            </a:r>
            <a:endParaRPr lang="ru-RU"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274320"/>
            <a:ext cx="7433522" cy="940102"/>
          </a:xfrm>
        </p:spPr>
        <p:txBody>
          <a:bodyPr/>
          <a:lstStyle/>
          <a:p>
            <a:r>
              <a:rPr lang="ru-RU" b="1" dirty="0" smtClean="0"/>
              <a:t>Признаки кризиса 3х лет</a:t>
            </a:r>
            <a:endParaRPr lang="ru-RU" b="1" dirty="0"/>
          </a:p>
        </p:txBody>
      </p:sp>
      <p:pic>
        <p:nvPicPr>
          <p:cNvPr id="8" name="Содержимое 7" descr="SAM_0237.JPG"/>
          <p:cNvPicPr>
            <a:picLocks noGrp="1" noChangeAspect="1"/>
          </p:cNvPicPr>
          <p:nvPr>
            <p:ph sz="half" idx="1"/>
          </p:nvPr>
        </p:nvPicPr>
        <p:blipFill>
          <a:blip r:embed="rId2" cstate="print"/>
          <a:stretch>
            <a:fillRect/>
          </a:stretch>
        </p:blipFill>
        <p:spPr>
          <a:xfrm rot="21337671">
            <a:off x="99241" y="2421418"/>
            <a:ext cx="3657600" cy="2743200"/>
          </a:xfrm>
        </p:spPr>
      </p:pic>
      <p:sp>
        <p:nvSpPr>
          <p:cNvPr id="7" name="Содержимое 6"/>
          <p:cNvSpPr>
            <a:spLocks noGrp="1"/>
          </p:cNvSpPr>
          <p:nvPr>
            <p:ph sz="half" idx="2"/>
          </p:nvPr>
        </p:nvSpPr>
        <p:spPr>
          <a:xfrm>
            <a:off x="3500430" y="1071546"/>
            <a:ext cx="5433258" cy="5572164"/>
          </a:xfrm>
        </p:spPr>
        <p:txBody>
          <a:bodyPr>
            <a:noAutofit/>
          </a:bodyPr>
          <a:lstStyle/>
          <a:p>
            <a:r>
              <a:rPr lang="ru-RU" sz="1800" b="1" dirty="0" smtClean="0">
                <a:latin typeface="Book Antiqua" pitchFamily="18" charset="0"/>
              </a:rPr>
              <a:t>Упрямство.</a:t>
            </a:r>
            <a:r>
              <a:rPr lang="ru-RU" sz="1800" dirty="0" smtClean="0">
                <a:latin typeface="Book Antiqua" pitchFamily="18" charset="0"/>
              </a:rPr>
              <a:t> Эта черта пронизывает практически все поведение ребенка. Он не воспринимает мнение других людей, а постоянно настаивает на своем. Например, ребенок просит купить во время прогулки апельсиновый сок. Мама заходит в магазин, но там есть только яблочный, малыш отказывается пить, потому что сок «не тот». Он может очень хотеть пить, но все равно, требует именно апельсиновый.</a:t>
            </a:r>
            <a:br>
              <a:rPr lang="ru-RU" sz="1800" dirty="0" smtClean="0">
                <a:latin typeface="Book Antiqua" pitchFamily="18" charset="0"/>
              </a:rPr>
            </a:br>
            <a:r>
              <a:rPr lang="ru-RU" sz="1800" dirty="0" smtClean="0">
                <a:latin typeface="Book Antiqua" pitchFamily="18" charset="0"/>
              </a:rPr>
              <a:t>Ребенок устраивает истерики (чаще в людных местах) : Ваня захотел снять шапку в автобусе, а мама не разрешила, и вот уже все пассажиры слушают возмущенные вопли ребенка.</a:t>
            </a:r>
            <a:br>
              <a:rPr lang="ru-RU" sz="1800" dirty="0" smtClean="0">
                <a:latin typeface="Book Antiqua" pitchFamily="18" charset="0"/>
              </a:rPr>
            </a:br>
            <a:r>
              <a:rPr lang="ru-RU" sz="1800" b="1" dirty="0" smtClean="0">
                <a:latin typeface="Book Antiqua" pitchFamily="18" charset="0"/>
              </a:rPr>
              <a:t>Строптивость.</a:t>
            </a:r>
            <a:r>
              <a:rPr lang="ru-RU" sz="1800" dirty="0" smtClean="0">
                <a:latin typeface="Book Antiqua" pitchFamily="18" charset="0"/>
              </a:rPr>
              <a:t> Ребенок отказывается выполнять требования взрослых, словно их не слышит ( особенно это проявляется в семьях, где наблюдаются противоречия в воспитании: мама требует одно, папа – другое, бабушка вообще все разрешает)</a:t>
            </a:r>
            <a:r>
              <a:rPr lang="ru-RU" sz="1600" dirty="0" smtClean="0">
                <a:latin typeface="Book Antiqua" pitchFamily="18" charset="0"/>
              </a:rPr>
              <a:t/>
            </a:r>
            <a:br>
              <a:rPr lang="ru-RU" sz="1600" dirty="0" smtClean="0">
                <a:latin typeface="Book Antiqua" pitchFamily="18" charset="0"/>
              </a:rPr>
            </a:br>
            <a:endParaRPr lang="ru-RU" sz="1600" dirty="0">
              <a:latin typeface="Book Antiqu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SAM_0235.JPG"/>
          <p:cNvPicPr>
            <a:picLocks noGrp="1" noChangeAspect="1"/>
          </p:cNvPicPr>
          <p:nvPr>
            <p:ph sz="half" idx="2"/>
          </p:nvPr>
        </p:nvPicPr>
        <p:blipFill>
          <a:blip r:embed="rId2" cstate="print"/>
          <a:stretch>
            <a:fillRect/>
          </a:stretch>
        </p:blipFill>
        <p:spPr>
          <a:xfrm rot="441456">
            <a:off x="5506239" y="1357298"/>
            <a:ext cx="3428211" cy="4214842"/>
          </a:xfrm>
        </p:spPr>
      </p:pic>
      <p:sp>
        <p:nvSpPr>
          <p:cNvPr id="3" name="Содержимое 2"/>
          <p:cNvSpPr>
            <a:spLocks noGrp="1"/>
          </p:cNvSpPr>
          <p:nvPr>
            <p:ph sz="half" idx="1"/>
          </p:nvPr>
        </p:nvSpPr>
        <p:spPr>
          <a:xfrm>
            <a:off x="571472" y="285728"/>
            <a:ext cx="5143536" cy="6215106"/>
          </a:xfrm>
        </p:spPr>
        <p:txBody>
          <a:bodyPr>
            <a:noAutofit/>
          </a:bodyPr>
          <a:lstStyle/>
          <a:p>
            <a:r>
              <a:rPr lang="ru-RU" sz="1800" b="1" dirty="0" smtClean="0">
                <a:latin typeface="Book Antiqua" pitchFamily="18" charset="0"/>
              </a:rPr>
              <a:t>Своеволие.</a:t>
            </a:r>
            <a:r>
              <a:rPr lang="ru-RU" sz="1800" dirty="0" smtClean="0">
                <a:latin typeface="Book Antiqua" pitchFamily="18" charset="0"/>
              </a:rPr>
              <a:t> Ребенок ставит перед собой цели и идет к их достижению через все преграды. Например, малышу захотелось пойти погулять, но взрослым некогда. Ребенок настаивает, используя все методы воздействия на родителей ( вежливые просьбы, нытье, угрозы, капризы, тд.)</a:t>
            </a:r>
            <a:br>
              <a:rPr lang="ru-RU" sz="1800" dirty="0" smtClean="0">
                <a:latin typeface="Book Antiqua" pitchFamily="18" charset="0"/>
              </a:rPr>
            </a:br>
            <a:r>
              <a:rPr lang="ru-RU" sz="1800" b="1" dirty="0" smtClean="0">
                <a:latin typeface="Book Antiqua" pitchFamily="18" charset="0"/>
              </a:rPr>
              <a:t>Симптом обесценивания</a:t>
            </a:r>
            <a:r>
              <a:rPr lang="ru-RU" sz="1800" dirty="0" smtClean="0">
                <a:latin typeface="Book Antiqua" pitchFamily="18" charset="0"/>
              </a:rPr>
              <a:t> проявляется в то, что ребенок начинает ругаться, дразнить и обзывать родителей. Например, в этом возрасте ребенок впервые вполне осознанно может использовать «скверные» слова в адрес родителей. Если такое поведение остается незамеченным или же вызывает смех, удивление, насмешку, то для малыша это стать подкреплением его действий. Когда позднее ( в 7-8 лет) родители вдруг обнаружат, что ребенок спокойно им дерзит, и захотят это исправить, то, сделать что-либо будет уже поздно. Синдром обесценивания станет привычной линией поведения ребенка</a:t>
            </a:r>
            <a:endParaRPr lang="ru-RU" sz="1800" dirty="0">
              <a:latin typeface="Book Antiqu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71472" y="357166"/>
            <a:ext cx="4521736" cy="6143668"/>
          </a:xfrm>
        </p:spPr>
        <p:txBody>
          <a:bodyPr>
            <a:normAutofit fontScale="77500" lnSpcReduction="20000"/>
          </a:bodyPr>
          <a:lstStyle/>
          <a:p>
            <a:r>
              <a:rPr lang="ru-RU" sz="2600" b="1" dirty="0" smtClean="0">
                <a:latin typeface="Book Antiqua" pitchFamily="18" charset="0"/>
              </a:rPr>
              <a:t>Деспотизм. </a:t>
            </a:r>
            <a:r>
              <a:rPr lang="ru-RU" sz="2600" dirty="0" smtClean="0">
                <a:latin typeface="Book Antiqua" pitchFamily="18" charset="0"/>
              </a:rPr>
              <a:t>Ребенок заставляет родителей делать все, что он хочет. По отношению к младшим сестрам и братьям деспотизм может проявляться как ревность. Например, ребенок может забирать игрушки, одежду, толкать, замахиваться.</a:t>
            </a:r>
            <a:br>
              <a:rPr lang="ru-RU" sz="2600" dirty="0" smtClean="0">
                <a:latin typeface="Book Antiqua" pitchFamily="18" charset="0"/>
              </a:rPr>
            </a:br>
            <a:r>
              <a:rPr lang="ru-RU" sz="2600" b="1" dirty="0" smtClean="0">
                <a:latin typeface="Book Antiqua" pitchFamily="18" charset="0"/>
              </a:rPr>
              <a:t>Негативизм.</a:t>
            </a:r>
            <a:r>
              <a:rPr lang="ru-RU" sz="2600" dirty="0" smtClean="0">
                <a:latin typeface="Book Antiqua" pitchFamily="18" charset="0"/>
              </a:rPr>
              <a:t> Это реакция ребенка не на содержание предложений взрослых, а на то, что это исходит именно от взрослого. Стремление сделать наоборот, даже вопреки собственному желанию. Часто это проявляется в отношении ребенка к пище: дома ребенок отказывается от определенного продукта, но когда этим же продуктом его угощают другие люди, он спокойно и с удовольствием все съедает.</a:t>
            </a:r>
          </a:p>
          <a:p>
            <a:endParaRPr lang="ru-RU" dirty="0"/>
          </a:p>
        </p:txBody>
      </p:sp>
      <p:pic>
        <p:nvPicPr>
          <p:cNvPr id="5" name="Содержимое 4" descr="SAM_0236.JPG"/>
          <p:cNvPicPr>
            <a:picLocks noGrp="1" noChangeAspect="1"/>
          </p:cNvPicPr>
          <p:nvPr>
            <p:ph sz="half" idx="2"/>
          </p:nvPr>
        </p:nvPicPr>
        <p:blipFill>
          <a:blip r:embed="rId2" cstate="print"/>
          <a:srcRect r="21448" b="861"/>
          <a:stretch>
            <a:fillRect/>
          </a:stretch>
        </p:blipFill>
        <p:spPr>
          <a:xfrm rot="912245">
            <a:off x="5072284" y="1295788"/>
            <a:ext cx="3828069" cy="3623482"/>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600" b="1" dirty="0" smtClean="0"/>
              <a:t>Что делать родителям, чтобы помочь ребенку пережить кризис 3х лет</a:t>
            </a:r>
            <a:endParaRPr lang="ru-RU" dirty="0"/>
          </a:p>
        </p:txBody>
      </p:sp>
      <p:sp>
        <p:nvSpPr>
          <p:cNvPr id="5" name="Содержимое 4"/>
          <p:cNvSpPr>
            <a:spLocks noGrp="1"/>
          </p:cNvSpPr>
          <p:nvPr>
            <p:ph idx="1"/>
          </p:nvPr>
        </p:nvSpPr>
        <p:spPr>
          <a:xfrm>
            <a:off x="214282" y="1447800"/>
            <a:ext cx="8719406" cy="5053034"/>
          </a:xfrm>
        </p:spPr>
        <p:txBody>
          <a:bodyPr>
            <a:noAutofit/>
          </a:bodyPr>
          <a:lstStyle/>
          <a:p>
            <a:pPr lvl="0"/>
            <a:r>
              <a:rPr lang="ru-RU" sz="2800" dirty="0" smtClean="0">
                <a:latin typeface="Book Antiqua" pitchFamily="18" charset="0"/>
              </a:rPr>
              <a:t>Постарайтесь выработать правильную линию своего поведения, станьте более гибкими, расширьте права и обязанности ребенка.</a:t>
            </a:r>
          </a:p>
          <a:p>
            <a:pPr lvl="0"/>
            <a:r>
              <a:rPr lang="ru-RU" sz="2800" dirty="0" smtClean="0">
                <a:latin typeface="Book Antiqua" pitchFamily="18" charset="0"/>
              </a:rPr>
              <a:t>Позвольте </a:t>
            </a:r>
            <a:r>
              <a:rPr lang="ru-RU" sz="2800" dirty="0" smtClean="0">
                <a:latin typeface="Book Antiqua" pitchFamily="18" charset="0"/>
              </a:rPr>
              <a:t>малышу быть самостоятельным. Не вмешивайтесь </a:t>
            </a:r>
            <a:r>
              <a:rPr lang="ru-RU" sz="2800" dirty="0" smtClean="0">
                <a:latin typeface="Book Antiqua" pitchFamily="18" charset="0"/>
              </a:rPr>
              <a:t>(по возможности) </a:t>
            </a:r>
            <a:r>
              <a:rPr lang="ru-RU" sz="2800" dirty="0" smtClean="0">
                <a:latin typeface="Book Antiqua" pitchFamily="18" charset="0"/>
              </a:rPr>
              <a:t>в дела ребенка, если он не просит. Дочь, пыхтя, натягивает кофточку, так хочется ей помочь, но малышка не оценит Вашего стремления, скорее сего она будет громко сопротивляться</a:t>
            </a:r>
            <a:r>
              <a:rPr lang="ru-RU" sz="2800" dirty="0" smtClean="0">
                <a:latin typeface="Book Antiqua" pitchFamily="18" charset="0"/>
              </a:rPr>
              <a:t>.</a:t>
            </a:r>
            <a:endParaRPr lang="ru-RU" sz="2800" dirty="0" smtClean="0">
              <a:latin typeface="Book Antiqu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600" b="1" dirty="0" smtClean="0"/>
              <a:t>Что делать родителям, чтобы помочь ребенку пережить кризис 3х лет</a:t>
            </a:r>
            <a:endParaRPr lang="ru-RU" dirty="0"/>
          </a:p>
        </p:txBody>
      </p:sp>
      <p:sp>
        <p:nvSpPr>
          <p:cNvPr id="5" name="Содержимое 4"/>
          <p:cNvSpPr>
            <a:spLocks noGrp="1"/>
          </p:cNvSpPr>
          <p:nvPr>
            <p:ph idx="1"/>
          </p:nvPr>
        </p:nvSpPr>
        <p:spPr>
          <a:xfrm>
            <a:off x="214282" y="1447800"/>
            <a:ext cx="8719406" cy="4800600"/>
          </a:xfrm>
        </p:spPr>
        <p:txBody>
          <a:bodyPr>
            <a:noAutofit/>
          </a:bodyPr>
          <a:lstStyle/>
          <a:p>
            <a:pPr lvl="0"/>
            <a:r>
              <a:rPr lang="ru-RU" sz="2400" dirty="0" smtClean="0">
                <a:latin typeface="Book Antiqua" pitchFamily="18" charset="0"/>
              </a:rPr>
              <a:t>Помните</a:t>
            </a:r>
            <a:r>
              <a:rPr lang="ru-RU" sz="2400" dirty="0" smtClean="0">
                <a:latin typeface="Book Antiqua" pitchFamily="18" charset="0"/>
              </a:rPr>
              <a:t>, что ребенок как бы испытывает Ваш характер, проверяя по несколько раз в день – действительно ли то, что было запрещено утром запретят и вечером. Проявите твердость. Установите четкие запреты (нельзя убегать на улице от мамы, трогать горячую плиту, т.д.),их не должно быть слишком много. Этой линии поведения должны придерживаться все члены семьи (или хотя бы папа с мамой).</a:t>
            </a:r>
          </a:p>
          <a:p>
            <a:pPr lvl="0"/>
            <a:r>
              <a:rPr lang="ru-RU" sz="2400" dirty="0" smtClean="0">
                <a:latin typeface="Book Antiqua" pitchFamily="18" charset="0"/>
              </a:rPr>
              <a:t>Помните, что ребенок многие слова и поступки повторяет за Вами, поэтому следите за собой (если мама излишне эмоциональна, привередлива – дочь будет такой же</a:t>
            </a:r>
            <a:r>
              <a:rPr lang="ru-RU" sz="2400" dirty="0" smtClean="0">
                <a:latin typeface="Book Antiqua" pitchFamily="18" charset="0"/>
              </a:rPr>
              <a:t>).</a:t>
            </a:r>
            <a:endParaRPr lang="ru-RU" sz="2400" dirty="0" smtClean="0">
              <a:latin typeface="Book Antiqu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85728"/>
            <a:ext cx="7498080" cy="1071570"/>
          </a:xfrm>
        </p:spPr>
        <p:txBody>
          <a:bodyPr>
            <a:normAutofit fontScale="90000"/>
          </a:bodyPr>
          <a:lstStyle/>
          <a:p>
            <a:pPr algn="ctr"/>
            <a:r>
              <a:rPr lang="ru-RU" sz="3600" b="1" dirty="0" smtClean="0"/>
              <a:t>Что делать родителям, чтобы помочь ребенку пережить кризис 3х </a:t>
            </a:r>
            <a:r>
              <a:rPr lang="ru-RU" sz="3600" b="1" dirty="0" smtClean="0"/>
              <a:t>лет</a:t>
            </a:r>
            <a:endParaRPr lang="ru-RU" dirty="0"/>
          </a:p>
        </p:txBody>
      </p:sp>
      <p:sp>
        <p:nvSpPr>
          <p:cNvPr id="5" name="Содержимое 4"/>
          <p:cNvSpPr>
            <a:spLocks noGrp="1"/>
          </p:cNvSpPr>
          <p:nvPr>
            <p:ph idx="1"/>
          </p:nvPr>
        </p:nvSpPr>
        <p:spPr>
          <a:xfrm>
            <a:off x="214282" y="1447800"/>
            <a:ext cx="8719406" cy="4800600"/>
          </a:xfrm>
        </p:spPr>
        <p:txBody>
          <a:bodyPr>
            <a:normAutofit/>
          </a:bodyPr>
          <a:lstStyle/>
          <a:p>
            <a:pPr lvl="0"/>
            <a:r>
              <a:rPr lang="ru-RU" dirty="0" smtClean="0">
                <a:latin typeface="Book Antiqua" pitchFamily="18" charset="0"/>
              </a:rPr>
              <a:t>При </a:t>
            </a:r>
            <a:r>
              <a:rPr lang="ru-RU" dirty="0" smtClean="0">
                <a:latin typeface="Book Antiqua" pitchFamily="18" charset="0"/>
              </a:rPr>
              <a:t>вспышках упрямства, гнева попробуйте отвлечь малыша на </a:t>
            </a:r>
            <a:r>
              <a:rPr lang="ru-RU" dirty="0" smtClean="0">
                <a:latin typeface="Book Antiqua" pitchFamily="18" charset="0"/>
              </a:rPr>
              <a:t>что-нибудь </a:t>
            </a:r>
            <a:r>
              <a:rPr lang="ru-RU" dirty="0" smtClean="0">
                <a:latin typeface="Book Antiqua" pitchFamily="18" charset="0"/>
              </a:rPr>
              <a:t>нейтральное.</a:t>
            </a:r>
          </a:p>
          <a:p>
            <a:pPr lvl="0"/>
            <a:r>
              <a:rPr lang="ru-RU" dirty="0" smtClean="0">
                <a:latin typeface="Book Antiqua" pitchFamily="18" charset="0"/>
              </a:rPr>
              <a:t>Когда ребенок злится, у него истерика, бесполезно объяснять, что так делать нехорошо, отложите это до тех пор, пока малыш успокоится. Пока же можно взять его за руку и увести в спокойное безлюдное место</a:t>
            </a:r>
            <a:r>
              <a:rPr lang="ru-RU" dirty="0" smtClean="0">
                <a:latin typeface="Book Antiqua" pitchFamily="18" charset="0"/>
              </a:rPr>
              <a:t>.</a:t>
            </a:r>
            <a:endParaRPr lang="ru-RU" dirty="0" smtClean="0">
              <a:latin typeface="Book Antiqu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85728"/>
            <a:ext cx="7498080" cy="1071570"/>
          </a:xfrm>
        </p:spPr>
        <p:txBody>
          <a:bodyPr>
            <a:normAutofit fontScale="90000"/>
          </a:bodyPr>
          <a:lstStyle/>
          <a:p>
            <a:pPr algn="ctr"/>
            <a:r>
              <a:rPr lang="ru-RU" sz="3600" b="1" dirty="0" smtClean="0"/>
              <a:t>Что делать родителям, чтобы помочь ребенку пережить кризис 3х </a:t>
            </a:r>
            <a:r>
              <a:rPr lang="ru-RU" sz="3600" b="1" dirty="0" smtClean="0"/>
              <a:t>лет</a:t>
            </a:r>
            <a:endParaRPr lang="ru-RU" dirty="0"/>
          </a:p>
        </p:txBody>
      </p:sp>
      <p:sp>
        <p:nvSpPr>
          <p:cNvPr id="5" name="Содержимое 4"/>
          <p:cNvSpPr>
            <a:spLocks noGrp="1"/>
          </p:cNvSpPr>
          <p:nvPr>
            <p:ph idx="1"/>
          </p:nvPr>
        </p:nvSpPr>
        <p:spPr>
          <a:xfrm>
            <a:off x="214282" y="1447800"/>
            <a:ext cx="8719406" cy="4981596"/>
          </a:xfrm>
        </p:spPr>
        <p:txBody>
          <a:bodyPr>
            <a:normAutofit fontScale="85000" lnSpcReduction="20000"/>
          </a:bodyPr>
          <a:lstStyle/>
          <a:p>
            <a:pPr lvl="0"/>
            <a:r>
              <a:rPr lang="ru-RU" dirty="0" smtClean="0">
                <a:latin typeface="Book Antiqua" pitchFamily="18" charset="0"/>
              </a:rPr>
              <a:t>Используйте </a:t>
            </a:r>
            <a:r>
              <a:rPr lang="ru-RU" dirty="0" smtClean="0">
                <a:latin typeface="Book Antiqua" pitchFamily="18" charset="0"/>
              </a:rPr>
              <a:t>игру для сглаживания кризисных вспышек. Например, если ребенок отказывается есть, не настаивайте, посадите мишку за стол, и пусть малыш его кормит, но мишка хочет есть </a:t>
            </a:r>
            <a:r>
              <a:rPr lang="ru-RU" dirty="0" err="1" smtClean="0">
                <a:latin typeface="Book Antiqua" pitchFamily="18" charset="0"/>
              </a:rPr>
              <a:t>по-очереди</a:t>
            </a:r>
            <a:r>
              <a:rPr lang="ru-RU" dirty="0" smtClean="0">
                <a:latin typeface="Book Antiqua" pitchFamily="18" charset="0"/>
              </a:rPr>
              <a:t> — ложка ему, ложка Коле. Обыграть можно многое: поездку в машине, умывание, одевание, т.д.</a:t>
            </a:r>
          </a:p>
          <a:p>
            <a:pPr lvl="0"/>
            <a:r>
              <a:rPr lang="ru-RU" dirty="0" smtClean="0">
                <a:latin typeface="Book Antiqua" pitchFamily="18" charset="0"/>
              </a:rPr>
              <a:t>Для благополучного развития ребенка желательно подчеркивать, какой он уже большой, не «сюсюкаться», не стараться все сделать за малыша. Разговаривайте с ним, как с равным, как с человеком, мнение которого Вам интересно.</a:t>
            </a:r>
          </a:p>
          <a:p>
            <a:pPr lvl="0"/>
            <a:r>
              <a:rPr lang="ru-RU" dirty="0" smtClean="0">
                <a:latin typeface="Book Antiqua" pitchFamily="18" charset="0"/>
              </a:rPr>
              <a:t>Любите ребенка и показывайте ему, что он Вам дорог даже заплаканный, упрямый, капризный.</a:t>
            </a:r>
            <a:endParaRPr lang="ru-RU" dirty="0">
              <a:latin typeface="Book Antiqu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sz="3200" dirty="0" smtClean="0">
                <a:solidFill>
                  <a:srgbClr val="FF0000"/>
                </a:solidFill>
                <a:latin typeface="Book Antiqua" pitchFamily="18" charset="0"/>
              </a:rPr>
              <a:t>Любите нас такими какие мы есть</a:t>
            </a:r>
            <a:endParaRPr lang="ru-RU" sz="3200" dirty="0">
              <a:solidFill>
                <a:srgbClr val="FF0000"/>
              </a:solidFill>
              <a:latin typeface="Book Antiqua" pitchFamily="18" charset="0"/>
            </a:endParaRPr>
          </a:p>
        </p:txBody>
      </p:sp>
      <p:pic>
        <p:nvPicPr>
          <p:cNvPr id="8" name="Рисунок 7" descr="SAM_0233.JPG"/>
          <p:cNvPicPr>
            <a:picLocks noGrp="1" noChangeAspect="1"/>
          </p:cNvPicPr>
          <p:nvPr>
            <p:ph type="pic" idx="1"/>
          </p:nvPr>
        </p:nvPicPr>
        <p:blipFill>
          <a:blip r:embed="rId2" cstate="print"/>
          <a:srcRect l="2846" r="2846"/>
          <a:stretch>
            <a:fillRect/>
          </a:stretch>
        </p:blipFill>
        <p:spPr>
          <a:xfrm rot="20887914">
            <a:off x="838200" y="1143003"/>
            <a:ext cx="4419600" cy="3514531"/>
          </a:xfrm>
        </p:spPr>
      </p:pic>
      <p:sp>
        <p:nvSpPr>
          <p:cNvPr id="7" name="Текст 6"/>
          <p:cNvSpPr>
            <a:spLocks noGrp="1"/>
          </p:cNvSpPr>
          <p:nvPr>
            <p:ph type="body" sz="half" idx="2"/>
          </p:nvPr>
        </p:nvSpPr>
        <p:spPr>
          <a:xfrm>
            <a:off x="838200" y="4800600"/>
            <a:ext cx="4419600" cy="1414482"/>
          </a:xfrm>
        </p:spPr>
        <p:txBody>
          <a:bodyPr>
            <a:normAutofit/>
          </a:bodyPr>
          <a:lstStyle/>
          <a:p>
            <a:pPr algn="ctr"/>
            <a:r>
              <a:rPr lang="ru-RU" sz="2000" dirty="0" smtClean="0">
                <a:solidFill>
                  <a:srgbClr val="C00000"/>
                </a:solidFill>
                <a:latin typeface="Book Antiqua" pitchFamily="18" charset="0"/>
              </a:rPr>
              <a:t>Мы ваш солнышки, зайчики, котики, сыночки и дочки</a:t>
            </a:r>
            <a:endParaRPr lang="ru-RU" sz="2000" dirty="0">
              <a:solidFill>
                <a:srgbClr val="C00000"/>
              </a:solidFill>
              <a:latin typeface="Book Antiqua"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90</TotalTime>
  <Words>561</Words>
  <Application>Microsoft Office PowerPoint</Application>
  <PresentationFormat>Экран (4:3)</PresentationFormat>
  <Paragraphs>22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Солнцестояние</vt:lpstr>
      <vt:lpstr>Кризис 3 лет</vt:lpstr>
      <vt:lpstr>Признаки кризиса 3х лет</vt:lpstr>
      <vt:lpstr>Слайд 3</vt:lpstr>
      <vt:lpstr>Слайд 4</vt:lpstr>
      <vt:lpstr>Что делать родителям, чтобы помочь ребенку пережить кризис 3х лет</vt:lpstr>
      <vt:lpstr>Что делать родителям, чтобы помочь ребенку пережить кризис 3х лет</vt:lpstr>
      <vt:lpstr>Что делать родителям, чтобы помочь ребенку пережить кризис 3х лет</vt:lpstr>
      <vt:lpstr>Что делать родителям, чтобы помочь ребенку пережить кризис 3х лет</vt:lpstr>
      <vt:lpstr>Любите нас такими какие мы есть</vt:lpstr>
      <vt:lpstr>Желаем творческих успехов!</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Кризис 3 лет</dc:title>
  <dc:creator>Маргарита</dc:creator>
  <cp:lastModifiedBy>Маргарита</cp:lastModifiedBy>
  <cp:revision>10</cp:revision>
  <dcterms:created xsi:type="dcterms:W3CDTF">2012-10-02T06:25:12Z</dcterms:created>
  <dcterms:modified xsi:type="dcterms:W3CDTF">2012-10-02T07:55:40Z</dcterms:modified>
</cp:coreProperties>
</file>