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3" r:id="rId4"/>
    <p:sldId id="305" r:id="rId5"/>
    <p:sldId id="306" r:id="rId6"/>
    <p:sldId id="328" r:id="rId7"/>
    <p:sldId id="307" r:id="rId8"/>
    <p:sldId id="308" r:id="rId9"/>
    <p:sldId id="309" r:id="rId10"/>
    <p:sldId id="330" r:id="rId11"/>
    <p:sldId id="310" r:id="rId12"/>
    <p:sldId id="311" r:id="rId13"/>
    <p:sldId id="312" r:id="rId14"/>
    <p:sldId id="319" r:id="rId15"/>
    <p:sldId id="345" r:id="rId16"/>
    <p:sldId id="333" r:id="rId17"/>
    <p:sldId id="335" r:id="rId18"/>
    <p:sldId id="338" r:id="rId19"/>
    <p:sldId id="337" r:id="rId20"/>
    <p:sldId id="340" r:id="rId21"/>
    <p:sldId id="343" r:id="rId22"/>
    <p:sldId id="342" r:id="rId23"/>
    <p:sldId id="353" r:id="rId24"/>
    <p:sldId id="354" r:id="rId25"/>
    <p:sldId id="315" r:id="rId26"/>
    <p:sldId id="329" r:id="rId27"/>
    <p:sldId id="350" r:id="rId28"/>
    <p:sldId id="349" r:id="rId29"/>
    <p:sldId id="352" r:id="rId30"/>
    <p:sldId id="32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Содержательная, насыщенная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Трансформируемая, вариативная, полифункциональная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Доступная, безопасная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E9E22-24B3-4701-BD08-A176D4317B2C}">
      <dsp:nvSpPr>
        <dsp:cNvPr id="0" name=""/>
        <dsp:cNvSpPr/>
      </dsp:nvSpPr>
      <dsp:spPr>
        <a:xfrm>
          <a:off x="0" y="0"/>
          <a:ext cx="8435280" cy="1000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8435280" cy="1000350"/>
      </dsp:txXfrm>
    </dsp:sp>
    <dsp:sp modelId="{6D99D8ED-06F1-4236-BBA0-C377186672CA}">
      <dsp:nvSpPr>
        <dsp:cNvPr id="0" name=""/>
        <dsp:cNvSpPr/>
      </dsp:nvSpPr>
      <dsp:spPr>
        <a:xfrm>
          <a:off x="0" y="1084000"/>
          <a:ext cx="8435280" cy="100035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084000"/>
        <a:ext cx="8435280" cy="1000350"/>
      </dsp:txXfrm>
    </dsp:sp>
    <dsp:sp modelId="{90124486-78A2-4D19-882F-F9E6B4FA8832}">
      <dsp:nvSpPr>
        <dsp:cNvPr id="0" name=""/>
        <dsp:cNvSpPr/>
      </dsp:nvSpPr>
      <dsp:spPr>
        <a:xfrm>
          <a:off x="0" y="2168001"/>
          <a:ext cx="8435280" cy="100035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0" y="2168001"/>
        <a:ext cx="8435280" cy="10003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35CF1-2C57-4F3E-B0C1-228607CE4DCB}">
      <dsp:nvSpPr>
        <dsp:cNvPr id="0" name=""/>
        <dsp:cNvSpPr/>
      </dsp:nvSpPr>
      <dsp:spPr>
        <a:xfrm>
          <a:off x="0" y="811644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03611-C4C2-42EE-9C47-286D94BC6C83}">
      <dsp:nvSpPr>
        <dsp:cNvPr id="0" name=""/>
        <dsp:cNvSpPr/>
      </dsp:nvSpPr>
      <dsp:spPr>
        <a:xfrm>
          <a:off x="290214" y="45571"/>
          <a:ext cx="5804291" cy="1090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Содержательная, насыщенная</a:t>
          </a:r>
          <a:endParaRPr lang="ru-RU" sz="2400" kern="1200" dirty="0"/>
        </a:p>
      </dsp:txBody>
      <dsp:txXfrm>
        <a:off x="290214" y="45571"/>
        <a:ext cx="5804291" cy="1090792"/>
      </dsp:txXfrm>
    </dsp:sp>
    <dsp:sp modelId="{45F3C729-0539-4B7F-97F1-C3D2DA69DB1C}">
      <dsp:nvSpPr>
        <dsp:cNvPr id="0" name=""/>
        <dsp:cNvSpPr/>
      </dsp:nvSpPr>
      <dsp:spPr>
        <a:xfrm>
          <a:off x="0" y="220243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450BA-C241-4FB2-BA5A-B7070F701952}">
      <dsp:nvSpPr>
        <dsp:cNvPr id="0" name=""/>
        <dsp:cNvSpPr/>
      </dsp:nvSpPr>
      <dsp:spPr>
        <a:xfrm>
          <a:off x="290214" y="1484844"/>
          <a:ext cx="5804291" cy="104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Трансформируемая, вариативная, полифункциональная</a:t>
          </a:r>
          <a:endParaRPr lang="ru-RU" sz="2400" kern="1200" dirty="0"/>
        </a:p>
      </dsp:txBody>
      <dsp:txXfrm>
        <a:off x="290214" y="1484844"/>
        <a:ext cx="5804291" cy="1042312"/>
      </dsp:txXfrm>
    </dsp:sp>
    <dsp:sp modelId="{B00A8EE6-D697-4F88-A0D0-912262DC74F6}">
      <dsp:nvSpPr>
        <dsp:cNvPr id="0" name=""/>
        <dsp:cNvSpPr/>
      </dsp:nvSpPr>
      <dsp:spPr>
        <a:xfrm>
          <a:off x="0" y="3464028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0D1EC-DCBF-447D-B4A2-EAC5D6B00DCA}">
      <dsp:nvSpPr>
        <dsp:cNvPr id="0" name=""/>
        <dsp:cNvSpPr/>
      </dsp:nvSpPr>
      <dsp:spPr>
        <a:xfrm>
          <a:off x="290214" y="2875636"/>
          <a:ext cx="5804291" cy="9131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Доступная, безопасная</a:t>
          </a:r>
          <a:endParaRPr lang="ru-RU" sz="2400" kern="1200" dirty="0"/>
        </a:p>
      </dsp:txBody>
      <dsp:txXfrm>
        <a:off x="290214" y="2875636"/>
        <a:ext cx="5804291" cy="91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2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gGkRH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Что нового ожидает дошкольное образование в ближайшем </a:t>
            </a:r>
            <a:r>
              <a:rPr lang="ru-RU" sz="2800" b="1" dirty="0" smtClean="0"/>
              <a:t>будущем?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Во-первых,</a:t>
            </a:r>
            <a:r>
              <a:rPr lang="ru-RU" dirty="0" smtClean="0"/>
              <a:t> дошкольное образовательное учреждение из "камеры хранения" ребенка реально превращается в образовательную организацию, в которой реализация основной образовательной программы дошкольного образования сопровождается осуществлением присмотра и ухода за воспитанниками, включая организацию их питания и режима дня.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Во-вторых,</a:t>
            </a:r>
            <a:r>
              <a:rPr lang="ru-RU" dirty="0" smtClean="0"/>
              <a:t> все дети </a:t>
            </a:r>
            <a:r>
              <a:rPr lang="ru-RU" dirty="0" err="1" smtClean="0"/>
              <a:t>предшкольного</a:t>
            </a:r>
            <a:r>
              <a:rPr lang="ru-RU" dirty="0" smtClean="0"/>
              <a:t> возраста должны быть обеспечены возможностью получения дошкольного образования.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В-третьих</a:t>
            </a:r>
            <a:r>
              <a:rPr lang="ru-RU" dirty="0" smtClean="0"/>
              <a:t>, плата с родителей (законных представителей) взимается за присмотр и уход за ребенком. Образовательная программа предоставляется бесплатно.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563888" y="2336447"/>
            <a:ext cx="1093412" cy="26533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познавательное развитие;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860032" y="2336447"/>
            <a:ext cx="1080120" cy="26533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речевое развитие;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00292" y="2321378"/>
            <a:ext cx="1044116" cy="26533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художественно-эстетическое развитие;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08304" y="2319569"/>
            <a:ext cx="1049971" cy="26533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физическое развитие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67744" y="2319569"/>
            <a:ext cx="1093412" cy="26533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социально-коммуникативное развитие;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5012" y="5013176"/>
            <a:ext cx="648072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нормативно - правовая база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080786" y="404663"/>
            <a:ext cx="6480720" cy="191490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Целевые ориентиры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981075"/>
            <a:ext cx="3887788" cy="4203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C00000"/>
                </a:solidFill>
              </a:rPr>
              <a:t>ребёнок проявляет инициативность и самостоятельность в разных видах деятельности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</a:t>
            </a:r>
          </a:p>
        </p:txBody>
      </p:sp>
      <p:pic>
        <p:nvPicPr>
          <p:cNvPr id="4" name="Содержимое 15" descr="Рисунок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2" y="980728"/>
            <a:ext cx="4022725" cy="45259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238" y="981075"/>
            <a:ext cx="4321175" cy="5035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C00000"/>
                </a:solidFill>
              </a:rPr>
              <a:t>ребёнок уверен в своих силах, открыт внешнему миру,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pic>
        <p:nvPicPr>
          <p:cNvPr id="3" name="Содержимое 8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052736"/>
            <a:ext cx="3531683" cy="39609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7" descr="Рисунок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7841" y="1340768"/>
            <a:ext cx="4038600" cy="3306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733925" y="908050"/>
            <a:ext cx="4032250" cy="50784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95288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Достаточно хорошо владеет устной речью, может выражать свои мысли и желания, строит речевые высказывания в ситуации общения, может выделять звуки в словах,</a:t>
            </a:r>
            <a:br>
              <a:rPr lang="ru-RU" alt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у ребёнка складываются предпосылки грамотности</a:t>
            </a:r>
          </a:p>
          <a:p>
            <a:pPr marL="109538" algn="just">
              <a:lnSpc>
                <a:spcPct val="150000"/>
              </a:lnSpc>
              <a:defRPr/>
            </a:pPr>
            <a:endParaRPr lang="ru-RU" altLang="ru-RU" b="1" dirty="0">
              <a:solidFill>
                <a:srgbClr val="C00000"/>
              </a:solidFill>
              <a:latin typeface="Arial" charset="0"/>
            </a:endParaRPr>
          </a:p>
          <a:p>
            <a:pPr marL="109538" algn="just">
              <a:lnSpc>
                <a:spcPct val="150000"/>
              </a:lnSpc>
              <a:defRPr/>
            </a:pPr>
            <a:endParaRPr lang="ru-RU" altLang="ru-RU" b="1" dirty="0">
              <a:solidFill>
                <a:srgbClr val="C00000"/>
              </a:solidFill>
              <a:latin typeface="Arial" charset="0"/>
            </a:endParaRPr>
          </a:p>
          <a:p>
            <a:pPr marL="109538" algn="just">
              <a:lnSpc>
                <a:spcPct val="150000"/>
              </a:lnSpc>
              <a:defRPr/>
            </a:pPr>
            <a:endParaRPr lang="ru-RU" altLang="ru-RU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2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2152" y="908720"/>
            <a:ext cx="3962400" cy="45259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27038" y="620713"/>
            <a:ext cx="4159250" cy="5494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ребёнок обладает развитым воображением, которое реализуется в разных видах деятельности. Способность ребёнка к фантазии, воображению, творчеству интенсивно развивается и проявляется в игре. Ребёнок владеет разными формами и видами игры. Умеет подчиняться разным правилам и социальным нормам,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2" descr="Рисунок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1124744"/>
            <a:ext cx="3662836" cy="42484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11188" y="1341438"/>
            <a:ext cx="3529012" cy="3363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95288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ОСВЕЩЕНИЕ\Картинки разные\Дети_и_книга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26"/>
          <a:stretch>
            <a:fillRect/>
          </a:stretch>
        </p:blipFill>
        <p:spPr bwMode="auto">
          <a:xfrm>
            <a:off x="467544" y="980727"/>
            <a:ext cx="3515941" cy="318712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140200" y="620713"/>
            <a:ext cx="4784725" cy="560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728" algn="just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dirty="0">
                <a:solidFill>
                  <a:srgbClr val="C00000"/>
                </a:solidFill>
              </a:rPr>
              <a:t>Ребёнок проявляет любознательность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задаёт вопросы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интересуется причинно-следственными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связями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пытается самостоятельно придумывать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объяснения явлениям природы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и поступкам людей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склонен наблюдать, экспериментировать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обладает начальными знаниями о себе, о природном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и социальном мире, в котором он живёт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знаком с произведениями детской литературы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обладает элементарными представлениями из области живой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природы, естествознания, математики, истории и т. п.</a:t>
            </a:r>
          </a:p>
          <a:p>
            <a:pPr marL="0" lvl="1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способен к принятию собственных решений, опираясь на свои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знания и умения в различных видах деятельности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Рисунок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4659" y="1196752"/>
            <a:ext cx="3126704" cy="3517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995738" y="1125538"/>
            <a:ext cx="4608512" cy="38306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95288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Способен к волевым усилиям, может следовать социальным нормам поведения и правилам</a:t>
            </a:r>
            <a:br>
              <a:rPr lang="ru-RU" alt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в разных видах деятельности,</a:t>
            </a:r>
            <a:br>
              <a:rPr lang="ru-RU" alt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во взаимоотношениях</a:t>
            </a:r>
            <a:br>
              <a:rPr lang="ru-RU" alt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со взрослыми</a:t>
            </a:r>
            <a:br>
              <a:rPr lang="ru-RU" alt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и сверстниками, может соблюдать правила безопасного поведения</a:t>
            </a:r>
            <a:br>
              <a:rPr lang="ru-RU" alt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и личной гигиены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ФГОС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ru-RU" dirty="0" smtClean="0"/>
              <a:t>поддержка разнообразия детства; сохранение уникальности и </a:t>
            </a:r>
            <a:r>
              <a:rPr lang="ru-RU" dirty="0" err="1" smtClean="0"/>
              <a:t>самоценности</a:t>
            </a:r>
            <a:r>
              <a:rPr lang="ru-RU" dirty="0" smtClean="0"/>
              <a:t> детства как важного этапа в общем развитии человека, </a:t>
            </a:r>
            <a:r>
              <a:rPr lang="ru-RU" dirty="0" err="1" smtClean="0"/>
              <a:t>самоценность</a:t>
            </a:r>
            <a:r>
              <a:rPr lang="ru-RU" dirty="0" smtClean="0"/>
              <a:t> детства -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</a:t>
            </a:r>
          </a:p>
          <a:p>
            <a:pPr lvl="1"/>
            <a:r>
              <a:rPr lang="ru-RU" dirty="0" smtClean="0"/>
              <a:t>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</a:t>
            </a:r>
          </a:p>
          <a:p>
            <a:pPr lvl="1"/>
            <a:r>
              <a:rPr lang="ru-RU" dirty="0" smtClean="0"/>
              <a:t>уважение личности ребенка;</a:t>
            </a:r>
          </a:p>
          <a:p>
            <a:pPr lvl="1"/>
            <a:r>
              <a:rPr lang="ru-RU" dirty="0" smtClean="0"/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 ориентирует на взаимодействие с родителями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 Организация обязана: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информировать   родителей   (законных        представителей) относительно целей  дошкольного  образования;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обеспечить открытость дошкольного образования;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участия родителей (законных представителей) в образовательной деятельности;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поддерживать родителей (законных представителей) в воспитании детей, охране и укреплении их  здоровья;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обеспечить вовлечение  семей    непосредственно в образовательную деятельность;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  (законными  представителями)   детей вопросов, связанных с реализацией Программы.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Положительные стороны ФГОС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Желание сделать жизнь в детском саду более осмысленной и интересной.</a:t>
            </a:r>
          </a:p>
          <a:p>
            <a:pPr lvl="0"/>
            <a:r>
              <a:rPr lang="ru-RU" dirty="0" smtClean="0"/>
              <a:t>Создание условий для того, чтобы воспитатель мог учитывать особенности развития, интересы своей группы, специфику национально-культурных и природных географических условий, в которых осуществляется образовательный процесс и многое другое.</a:t>
            </a:r>
          </a:p>
          <a:p>
            <a:pPr lvl="0"/>
            <a:r>
              <a:rPr lang="ru-RU" dirty="0" smtClean="0"/>
              <a:t>Попытка повлиять на сокращение и упрощение содержания образования для детей дошкольного возраста за счет установления целевых ориентиров для каждой образовательной области.</a:t>
            </a:r>
          </a:p>
          <a:p>
            <a:pPr lvl="0"/>
            <a:r>
              <a:rPr lang="ru-RU" dirty="0" smtClean="0"/>
              <a:t>Стремление к формированию инициативного, активного и самостоятельного ребенка.</a:t>
            </a:r>
          </a:p>
          <a:p>
            <a:pPr lvl="0"/>
            <a:r>
              <a:rPr lang="ru-RU" dirty="0" smtClean="0"/>
              <a:t>Отказ от копирования школьных технологий и форм организации обучения.</a:t>
            </a:r>
          </a:p>
          <a:p>
            <a:pPr lvl="0"/>
            <a:r>
              <a:rPr lang="ru-RU" dirty="0" smtClean="0"/>
              <a:t>Ориентация на содействие развитию ребенка при взаимодействии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260350"/>
            <a:ext cx="8353425" cy="6481763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ли учиться дошкольники как в школе?</a:t>
            </a: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Ребенок должен учиться через игры.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навыки в рисовании, пении, танцах, чтения. Счета и письма войдут в мир познания ребенка чрез ворота детской игры и другие детские виды деятельности.</a:t>
            </a:r>
          </a:p>
          <a:p>
            <a:pPr marL="0" indent="0" algn="just">
              <a:buFont typeface="Symbol" pitchFamily="18" charset="2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Через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игру, экспериментирование, общение дети знакомятся с окружающим миром.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главное не надвинуть на дошкольное образование формы школьной жизни.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013176"/>
            <a:ext cx="360077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64087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ФГОС обеспечит подготовку детей к школе?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ребенку нужны психологическая стабильность, высокая самооценка, вера в свои силы и социальные способности.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88" y="420688"/>
            <a:ext cx="7199312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1700" y="2636838"/>
            <a:ext cx="8048625" cy="7207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 должен быть выпускник ДОУ?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112713" y="3357563"/>
            <a:ext cx="89344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1" hangingPunct="1"/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- любящий свой народ, свой край и свою Родину;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- уважающий и принимающий ценности семьи и общества;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- любознательный , активно и заинтересованно познающий мир;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- владеющий основами умения учиться, способный  к организации собственной деятельности;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 - готовый самостоятельно действовать и отвечать за свои поступки перед семьей и обществом;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  - доброжелательный, умеющий слушать и слышать собеседника, обосновывать свою позицию, высказывать свое мнение;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- выполняющий правила здорового и безопасного для себя и для окружающих образа жизни.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 sz="1400">
                <a:latin typeface="Tahoma" pitchFamily="34" charset="0"/>
                <a:cs typeface="Times New Roman" pitchFamily="18" charset="0"/>
              </a:rPr>
              <a:t>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130425"/>
            <a:ext cx="7016824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нужен ФГОС дошкольного </a:t>
            </a:r>
            <a:br>
              <a:rPr lang="ru-RU" dirty="0" smtClean="0"/>
            </a:br>
            <a:r>
              <a:rPr lang="ru-RU" dirty="0" smtClean="0"/>
              <a:t>образования?</a:t>
            </a:r>
            <a:endParaRPr lang="ru-RU" dirty="0"/>
          </a:p>
        </p:txBody>
      </p:sp>
      <p:pic>
        <p:nvPicPr>
          <p:cNvPr id="4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8224" y="764704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" name="Рисунок 4" descr="http://s7.uploads.ru/t/gGkRH.pn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1202</Words>
  <Application>Microsoft Office PowerPoint</Application>
  <PresentationFormat>Экран (4:3)</PresentationFormat>
  <Paragraphs>130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Изучаем ФГОС  дошкольного  образования  </vt:lpstr>
      <vt:lpstr>Слайд 2</vt:lpstr>
      <vt:lpstr>Слайд 3</vt:lpstr>
      <vt:lpstr>Слайд 4</vt:lpstr>
      <vt:lpstr>Слайд 5</vt:lpstr>
      <vt:lpstr>Зачем нужен ФГОС дошкольного  образования?</vt:lpstr>
      <vt:lpstr>Слайд 7</vt:lpstr>
      <vt:lpstr>Слайд 8</vt:lpstr>
      <vt:lpstr>Слайд 9</vt:lpstr>
      <vt:lpstr>Что нового ожидает дошкольное образование в ближайшем будущем?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Принципы ФГОС</vt:lpstr>
      <vt:lpstr>Документ ориентирует на взаимодействие с родителями</vt:lpstr>
      <vt:lpstr>Слайд 25</vt:lpstr>
      <vt:lpstr>Положительные стороны ФГОС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Люда</cp:lastModifiedBy>
  <cp:revision>108</cp:revision>
  <dcterms:created xsi:type="dcterms:W3CDTF">2013-12-02T16:12:05Z</dcterms:created>
  <dcterms:modified xsi:type="dcterms:W3CDTF">2015-10-28T13:57:51Z</dcterms:modified>
</cp:coreProperties>
</file>