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4" r:id="rId2"/>
    <p:sldId id="259" r:id="rId3"/>
    <p:sldId id="286" r:id="rId4"/>
    <p:sldId id="272" r:id="rId5"/>
    <p:sldId id="274" r:id="rId6"/>
    <p:sldId id="285" r:id="rId7"/>
    <p:sldId id="264" r:id="rId8"/>
    <p:sldId id="265" r:id="rId9"/>
    <p:sldId id="289" r:id="rId10"/>
    <p:sldId id="276" r:id="rId11"/>
    <p:sldId id="279" r:id="rId12"/>
    <p:sldId id="281" r:id="rId13"/>
    <p:sldId id="282" r:id="rId14"/>
    <p:sldId id="261" r:id="rId15"/>
    <p:sldId id="260" r:id="rId16"/>
    <p:sldId id="290" r:id="rId17"/>
    <p:sldId id="291" r:id="rId18"/>
    <p:sldId id="293" r:id="rId19"/>
    <p:sldId id="294" r:id="rId20"/>
    <p:sldId id="295" r:id="rId21"/>
    <p:sldId id="287" r:id="rId22"/>
    <p:sldId id="296" r:id="rId23"/>
    <p:sldId id="29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E735-1FBF-43F5-9364-5F8F99B5A8B8}" type="datetimeFigureOut">
              <a:rPr lang="ru-RU" smtClean="0"/>
              <a:pPr/>
              <a:t>30.11.2018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ACA4B-6D70-4D54-BC9E-68C3BD42A7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886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ACA4B-6D70-4D54-BC9E-68C3BD42A73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431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E98D3-5CC4-4D35-972F-576318036B76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BF8487F-B6AB-4D2E-8776-E9BAE8B215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B42212-0E78-4E08-8A29-FFACDA5B50A3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B2143-F1FC-44FE-9209-7D07F777B8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9D8805-9E3E-47CF-AC85-354A725A0CF9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E653D-2DD6-4C46-B2C3-3DD8E373D2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19F94D4-28D9-4CF9-A10B-A3A948D1CB83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46845A-E21C-4394-83EA-872A9B1F815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2B73C3-EB22-4598-BC1B-A3039D388AA3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098AD-63DE-4BD7-A61B-0FB386AB8CC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E07B5-BB31-4F4D-8E58-8F73E89A83A5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5E740-293E-4D64-8BCD-3FFE9E7F0E2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47F8B-2C6B-40E4-9DCF-2894ACD6238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9F6698-EBD7-4CB5-A995-03AED756FA63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CB940B-4EAA-42A0-8686-C426D4789C5C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1663-3AA1-47E9-8AE4-9325CB5A56D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D2F91-8667-443E-AC44-5E142A1744C0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AD0DA-3545-4330-B684-7988C99D4A7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3B35DB1-0845-4CF9-95D0-2AF6DEDA69F3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9C6F323-141C-4533-84E0-5E2A4D8E028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A228B-DE22-46DE-9DF8-D216BF00371C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6EF1E1-9143-4D73-B448-3C315B0770F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A18A236-49F2-40F2-BD09-F8A6784DF393}" type="datetimeFigureOut">
              <a:rPr lang="ru-RU" smtClean="0"/>
              <a:pPr>
                <a:defRPr/>
              </a:pPr>
              <a:t>30.11.2018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E47888-65E1-4FE0-9497-BF08F1E6F99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4%D0%B5%D0%BB%D0%BE_%D0%B8_%D1%81%D0%B5%D1%80%D0%B2%D0%B8%D1%81_(%D0%B8%D0%B7%D0%B4%D0%B0%D1%82%D0%B5%D0%BB%D1%8C%D1%81%D1%82%D0%B2%D0%BE)&amp;action=edit&amp;redlink=1" TargetMode="External"/><Relationship Id="rId13" Type="http://schemas.openxmlformats.org/officeDocument/2006/relationships/hyperlink" Target="https://ru.wikipedia.org/wiki/%D0%9C%D0%B5%D0%BB%D0%B8%D1%8F_%D0%9C%D0%B0%D1%80%D0%B8%D0%BD%D0%B0" TargetMode="External"/><Relationship Id="rId18" Type="http://schemas.openxmlformats.org/officeDocument/2006/relationships/hyperlink" Target="https://ru.wikipedia.org/wiki/%D0%A1%D0%BB%D1%83%D0%B6%D0%B5%D0%B1%D0%BD%D0%B0%D1%8F:%D0%98%D1%81%D1%82%D0%BE%D1%87%D0%BD%D0%B8%D0%BA%D0%B8_%D0%BA%D0%BD%D0%B8%D0%B3/9781562920883" TargetMode="External"/><Relationship Id="rId3" Type="http://schemas.openxmlformats.org/officeDocument/2006/relationships/hyperlink" Target="https://ru.wikipedia.org/wiki/%D0%A1%D0%BB%D1%83%D0%B6%D0%B5%D0%B1%D0%BD%D0%B0%D1%8F:%D0%98%D1%81%D1%82%D0%BE%D1%87%D0%BD%D0%B8%D0%BA%D0%B8_%D0%BA%D0%BD%D0%B8%D0%B3/9785961419726" TargetMode="External"/><Relationship Id="rId7" Type="http://schemas.openxmlformats.org/officeDocument/2006/relationships/hyperlink" Target="https://ru.wikipedia.org/wiki/%D0%A1%D0%BB%D1%83%D0%B6%D0%B5%D0%B1%D0%BD%D0%B0%D1%8F:%D0%98%D1%81%D1%82%D0%BE%D1%87%D0%BD%D0%B8%D0%BA%D0%B8_%D0%BA%D0%BD%D0%B8%D0%B3/9785903070275" TargetMode="External"/><Relationship Id="rId12" Type="http://schemas.openxmlformats.org/officeDocument/2006/relationships/hyperlink" Target="https://ru.wikipedia.org/wiki/%D0%A1%D0%BB%D1%83%D0%B6%D0%B5%D0%B1%D0%BD%D0%B0%D1%8F:%D0%98%D1%81%D1%82%D0%BE%D1%87%D0%BD%D0%B8%D0%BA%D0%B8_%D0%BA%D0%BD%D0%B8%D0%B3/9785981242380" TargetMode="External"/><Relationship Id="rId17" Type="http://schemas.openxmlformats.org/officeDocument/2006/relationships/hyperlink" Target="https://ru.wikipedia.org/w/index.php?title=%D0%9F%D0%B8%D1%82%D0%B5%D1%80_%D0%94%D0%B5%D0%BD%D0%B8%D1%8D%D0%BB%D1%81&amp;action=edit&amp;redlink=1" TargetMode="External"/><Relationship Id="rId2" Type="http://schemas.openxmlformats.org/officeDocument/2006/relationships/hyperlink" Target="https://ru.wikipedia.org/wiki/%D0%A1%D0%BB%D1%83%D0%B6%D0%B5%D0%B1%D0%BD%D0%B0%D1%8F:%D0%98%D1%81%D1%82%D0%BE%D1%87%D0%BD%D0%B8%D0%BA%D0%B8_%D0%BA%D0%BD%D0%B8%D0%B3/9785961419689" TargetMode="External"/><Relationship Id="rId16" Type="http://schemas.openxmlformats.org/officeDocument/2006/relationships/hyperlink" Target="https://ru.wikipedia.org/wiki/%D0%A1%D0%BB%D1%83%D0%B6%D0%B5%D0%B1%D0%BD%D0%B0%D1%8F:%D0%98%D1%81%D1%82%D0%BE%D1%87%D0%BD%D0%B8%D0%BA%D0%B8_%D0%BA%D0%BD%D0%B8%D0%B3/9785903070060" TargetMode="External"/><Relationship Id="rId20" Type="http://schemas.openxmlformats.org/officeDocument/2006/relationships/hyperlink" Target="https://ru.wikipedia.org/wiki/%D0%A1%D0%BB%D1%83%D0%B6%D0%B5%D0%B1%D0%BD%D0%B0%D1%8F:%D0%98%D1%81%D1%82%D0%BE%D1%87%D0%BD%D0%B8%D0%BA%D0%B8_%D0%BA%D0%BD%D0%B8%D0%B3/97858823024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/index.php?title=%D0%98%D0%B7%D0%B4%D0%B0%D1%82%D0%B5%D0%BB%D1%8C%D1%81%D1%82%D0%B2%D0%BE_%D0%92%D0%B5%D1%80%D0%BD%D0%B5%D1%80%D0%B0_%D0%A0%D0%B5%D0%B3%D0%B5%D0%BD%D0%B0&amp;action=edit&amp;redlink=1" TargetMode="External"/><Relationship Id="rId11" Type="http://schemas.openxmlformats.org/officeDocument/2006/relationships/hyperlink" Target="https://ru.wikipedia.org/wiki/%D0%A1%D0%BB%D1%83%D0%B6%D0%B5%D0%B1%D0%BD%D0%B0%D1%8F:%D0%98%D1%81%D1%82%D0%BE%D1%87%D0%BD%D0%B8%D0%BA%D0%B8_%D0%BA%D0%BD%D0%B8%D0%B3/9785961410440" TargetMode="External"/><Relationship Id="rId5" Type="http://schemas.openxmlformats.org/officeDocument/2006/relationships/hyperlink" Target="https://ru.wikipedia.org/wiki/%D0%A1%D0%BB%D1%83%D0%B6%D0%B5%D0%B1%D0%BD%D0%B0%D1%8F:%D0%98%D1%81%D1%82%D0%BE%D1%87%D0%BD%D0%B8%D0%BA%D0%B8_%D0%BA%D0%BD%D0%B8%D0%B3/9785961416145" TargetMode="External"/><Relationship Id="rId15" Type="http://schemas.openxmlformats.org/officeDocument/2006/relationships/hyperlink" Target="https://ru.wikipedia.org/wiki/%D0%A1%D0%BB%D1%83%D0%B6%D0%B5%D0%B1%D0%BD%D0%B0%D1%8F:%D0%98%D1%81%D1%82%D0%BE%D1%87%D0%BD%D0%B8%D0%BA%D0%B8_%D0%BA%D0%BD%D0%B8%D0%B3/9785903070077" TargetMode="External"/><Relationship Id="rId10" Type="http://schemas.openxmlformats.org/officeDocument/2006/relationships/hyperlink" Target="https://ru.wikipedia.org/wiki/%D0%A2%D1%80%D0%B5%D0%B9%D1%81%D0%B8,_%D0%91%D1%80%D0%B0%D0%B9%D0%B0%D0%BD" TargetMode="External"/><Relationship Id="rId19" Type="http://schemas.openxmlformats.org/officeDocument/2006/relationships/hyperlink" Target="https://ru.wikipedia.org/wiki/%D0%A1%D0%BB%D1%83%D0%B6%D0%B5%D0%B1%D0%BD%D0%B0%D1%8F:%D0%98%D1%81%D1%82%D0%BE%D1%87%D0%BD%D0%B8%D0%BA%D0%B8_%D0%BA%D0%BD%D0%B8%D0%B3/5983970038" TargetMode="External"/><Relationship Id="rId4" Type="http://schemas.openxmlformats.org/officeDocument/2006/relationships/hyperlink" Target="https://ru.wikipedia.org/wiki/%D0%90%D0%BB%D1%8C%D0%BF%D0%B8%D0%BD%D0%B0_%D0%9F%D0%B0%D0%B1%D0%BB%D0%B8%D1%88%D0%B5%D1%80_(%D0%B8%D0%B7%D0%B4%D0%B0%D1%82%D0%B5%D0%BB%D1%8C%D1%81%D1%82%D0%B2%D0%BE)" TargetMode="External"/><Relationship Id="rId9" Type="http://schemas.openxmlformats.org/officeDocument/2006/relationships/hyperlink" Target="https://ru.wikipedia.org/wiki/%D0%A1%D0%BB%D1%83%D0%B6%D0%B5%D0%B1%D0%BD%D0%B0%D1%8F:%D0%98%D1%81%D1%82%D0%BE%D1%87%D0%BD%D0%B8%D0%BA%D0%B8_%D0%BA%D0%BD%D0%B8%D0%B3/9785801804613" TargetMode="External"/><Relationship Id="rId14" Type="http://schemas.openxmlformats.org/officeDocument/2006/relationships/hyperlink" Target="https://ru.wikipedia.org/wiki/%D0%A1%D0%BB%D1%83%D0%B6%D0%B5%D0%B1%D0%BD%D0%B0%D1%8F:%D0%98%D1%81%D1%82%D0%BE%D1%87%D0%BD%D0%B8%D0%BA%D0%B8_%D0%BA%D0%BD%D0%B8%D0%B3/9785961408836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3%D0%B8%D1%82%D0%BC%D0%BE%D1%80,_%D0%94%D0%B6%D0%BE%D0%BD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s://ru.wikipedia.org/wiki/%D0%93%D0%BE%D0%BB%D0%B2%D0%B8,_%D0%A2%D0%B8%D0%BC%D0%BE%D1%82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/index.php?title=%D0%94%D0%B6._%D0%9B%D0%B5%D0%BE%D0%BD%D0%B0%D1%80%D0%B4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1%D0%B0%D0%BB%D1%82%D0%B8%D0%BD%D0%B3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E%D1%82%D0%B8%D0%B2%D0%B0%D1%86%D0%B8%D1%8F" TargetMode="External"/><Relationship Id="rId5" Type="http://schemas.openxmlformats.org/officeDocument/2006/relationships/hyperlink" Target="https://ru.wikipedia.org/wiki/%D0%9F%D1%81%D0%B8%D1%85%D0%BE%D0%BB%D0%BE%D0%B3%D0%B8%D1%87%D0%B5%D1%81%D0%BA%D0%BE%D0%B5_%D0%BA%D0%BE%D0%BD%D1%81%D1%83%D0%BB%D1%8C%D1%82%D0%B8%D1%80%D0%BE%D0%B2%D0%B0%D0%BD%D0%B8%D0%B5" TargetMode="External"/><Relationship Id="rId4" Type="http://schemas.openxmlformats.org/officeDocument/2006/relationships/hyperlink" Target="https://ru.wikipedia.org/wiki/%D0%A2%D1%80%D0%B5%D0%BD%D0%B8%D0%BD%D0%B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коуч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Картинки по запросу коуч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Картинки по запросу коучин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2" name="Picture 8" descr="http://sinicyn.ru/wp-content/uploads/2013/05/bigstock-Coaching-31496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572500" cy="5715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5661248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416822.vk.me/v416822256/1165/If4WGVvnD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57112"/>
            <a:ext cx="1835141" cy="184431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179388" y="548680"/>
            <a:ext cx="7776988" cy="654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Вся работа коуча основывается на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пяти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основных принципах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Вера в людей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Коуч верит в людей. Это самое важное, причём вера в клиента начинается с веры в самого себя — в собственный потенциал, собственные силы, в собственную способность достигать того, что важно. Помогать расцветать талантам в человеке, можно лишь в том случае, если коуч может верить в себя, и тем самым, верить в других. Постепенно эта вера, подтверждаемая личным опытом, срастаясь со знанием, преобразуется в формулу: «Я верю, что я могу» = «Я знаю, что я могу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Доверие к миру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Коуч верит, что мир поддерживает нас, когда мы идём собственным путём. Он знает, что всё, что приходит в жизнь, имеет глубокий смысл, нужно лишь постараться его найти и осмыслить.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Осознанность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Благодаря осознанию возникает полная ясность относительно того, что коуч делает, как он это делает, о чём думает, что чувствует и зачем ему это нужно.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Коуч знает, что у каждого человека уже есть все необходимые ему ресурсы для достижения цели 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Таким образом, коуч претворяет в жизнь принцип Сократа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«Каждый человек знает истину. Я выступаю в роли повивальной бабки, позволяя этой истине родиться». 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ppt.su/files/kouching2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376264" cy="237626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563888" y="987115"/>
            <a:ext cx="3743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КОУЧИНГА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899592" y="2276872"/>
            <a:ext cx="785018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По сути коучинг можно условно разделить на три главных направления, модели коучинга: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Бизнес-коучинг.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Это совместная работа над достижением профессиональных и личных целей клиента в контексте его бизнеса или организации. Целью в этом случае может являться как улучшение результатов и показателей бизнеса, так и карьерной самореализации человека (в тандеме с  лайф коучингом).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Персональный или лайф коучинг.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данном случае рассматривается достижение цели в интересах человека как личности.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Корпоративный.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Достижение поставленной цели или решение проблемы в интересах компании. В результате внедрения корпоративного коучинга все оказываются в выигрыше: ключевые сотрудники получают осознание перспектив, ясность направления движения, большую самостоятельность, поддержку собственной инициативы. Глава же получает лояльных, заинтересованных, эффективных соратников.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mediasubs.ru/group/uploads/ne/nepreryivnoe-sovmestnoe-razvitie/image2/S00ODk5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17032"/>
            <a:ext cx="4104456" cy="295007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16013" y="549275"/>
            <a:ext cx="650537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дает управленцам (топ-менеджерам) работа с коучем?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115617" y="1183579"/>
            <a:ext cx="638188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дает руководителям среднего звена работа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коучем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39750" y="1351887"/>
            <a:ext cx="770413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дает линейным менеджерам (руководителям отделов) наставникам работа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коучем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60648"/>
            <a:ext cx="3665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КОУЧИНГ В УПРАВЛЕНИИ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278162" y="368950"/>
            <a:ext cx="71547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ЛАЙФ-КОУЧИНГ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совместная работа  вас и коуча над задачами вашей жизни.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ДАЁТ ЛАЙФ – КОУЧИНГ?</a:t>
            </a:r>
          </a:p>
        </p:txBody>
      </p:sp>
      <p:pic>
        <p:nvPicPr>
          <p:cNvPr id="15362" name="Picture 2" descr="http://ic.pics.livejournal.com/vasgav/24353278/9044/904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5486400" cy="407670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39752" y="260648"/>
            <a:ext cx="4752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</a:rPr>
              <a:t>РЕАЛИИ ЭТОГО ДНЯ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87624" y="1124744"/>
            <a:ext cx="712946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 В ОБРАЗОВАНИИ</a:t>
            </a:r>
            <a:endParaRPr lang="ru-RU" sz="3600" b="1" i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  <a:defRPr/>
            </a:pPr>
            <a:endParaRPr lang="ru-RU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988840"/>
            <a:ext cx="4865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01317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rgbClr val="000099"/>
                </a:solidFill>
              </a:rPr>
              <a:t>«Мы более похожи на желудь, который содержит </a:t>
            </a:r>
            <a:br>
              <a:rPr lang="ru-RU" b="1" i="1" dirty="0">
                <a:solidFill>
                  <a:srgbClr val="000099"/>
                </a:solidFill>
              </a:rPr>
            </a:br>
            <a:r>
              <a:rPr lang="ru-RU" b="1" i="1" dirty="0">
                <a:solidFill>
                  <a:srgbClr val="000099"/>
                </a:solidFill>
              </a:rPr>
              <a:t>в себе весь потенциал, чтобы стать могучим дубом»</a:t>
            </a:r>
          </a:p>
          <a:p>
            <a:pPr lvl="0" algn="ctr"/>
            <a:endParaRPr lang="ru-RU" b="1" i="1" dirty="0">
              <a:solidFill>
                <a:srgbClr val="000099"/>
              </a:solidFill>
            </a:endParaRPr>
          </a:p>
          <a:p>
            <a:pPr lvl="0" algn="ctr"/>
            <a:r>
              <a:rPr lang="ru-RU" b="1" i="1" dirty="0">
                <a:solidFill>
                  <a:srgbClr val="000099"/>
                </a:solidFill>
              </a:rPr>
              <a:t>Джон Уитмор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1258888" y="1117084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467544" y="1180093"/>
            <a:ext cx="835183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dirty="0"/>
              <a:t>В соответствии с разработанным профессиональным стандартом квалификация педагога может быть</a:t>
            </a:r>
          </a:p>
          <a:p>
            <a:pPr algn="ctr"/>
            <a:r>
              <a:rPr lang="ru-RU" dirty="0"/>
              <a:t> описана как совокупность шести основных компетентностей</a:t>
            </a:r>
            <a:r>
              <a:rPr lang="ru-RU" dirty="0" smtClean="0"/>
              <a:t>:</a:t>
            </a:r>
          </a:p>
          <a:p>
            <a:pPr algn="ctr"/>
            <a:endParaRPr lang="ru-RU" dirty="0"/>
          </a:p>
          <a:p>
            <a:r>
              <a:rPr lang="ru-RU" dirty="0"/>
              <a:t>1)      Компетентность в области личностных качеств.</a:t>
            </a:r>
            <a:br>
              <a:rPr lang="ru-RU" dirty="0"/>
            </a:br>
            <a:r>
              <a:rPr lang="ru-RU" dirty="0"/>
              <a:t>2)      Компетентность  в  постановке  целей  и  задач педагогической</a:t>
            </a:r>
          </a:p>
          <a:p>
            <a:r>
              <a:rPr lang="ru-RU" dirty="0"/>
              <a:t>деятельности.</a:t>
            </a:r>
            <a:br>
              <a:rPr lang="ru-RU" dirty="0"/>
            </a:br>
            <a:r>
              <a:rPr lang="ru-RU" dirty="0"/>
              <a:t>3)      Компетентность в мотивировании обучающихся (воспитанников) на осуществление учебной </a:t>
            </a:r>
            <a:r>
              <a:rPr lang="ru-RU" dirty="0" smtClean="0"/>
              <a:t> (</a:t>
            </a:r>
            <a:r>
              <a:rPr lang="ru-RU" dirty="0"/>
              <a:t>воспитательной) деятельности.</a:t>
            </a:r>
            <a:br>
              <a:rPr lang="ru-RU" dirty="0"/>
            </a:br>
            <a:r>
              <a:rPr lang="ru-RU" dirty="0"/>
              <a:t>4)      Компетентность в разработке программы деятельности и принятии педагогических решений.</a:t>
            </a:r>
            <a:br>
              <a:rPr lang="ru-RU" dirty="0"/>
            </a:br>
            <a:r>
              <a:rPr lang="ru-RU" dirty="0"/>
              <a:t>5)      Компетентность    в    обеспечении    информационной основы педагогической деятельности.</a:t>
            </a:r>
            <a:br>
              <a:rPr lang="ru-RU" dirty="0"/>
            </a:br>
            <a:r>
              <a:rPr lang="ru-RU" dirty="0"/>
              <a:t>6)      Компетентность в организации педагогической деятельности.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8888" y="260648"/>
            <a:ext cx="675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педагога: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04664"/>
            <a:ext cx="3045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НОВАЯ РОЛЬ ПЕДАГОГА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00808"/>
            <a:ext cx="741682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spcAft>
                <a:spcPts val="600"/>
              </a:spcAft>
              <a:buClr>
                <a:srgbClr val="000099"/>
              </a:buClr>
              <a:buSzPct val="74000"/>
              <a:buFont typeface="Wingdings" pitchFamily="2" charset="2"/>
              <a:buChar char="Ø"/>
              <a:defRPr/>
            </a:pPr>
            <a:r>
              <a:rPr lang="ru-RU" sz="2800" b="1" dirty="0" smtClean="0"/>
              <a:t>Педагог – не просто передает знание, он – </a:t>
            </a:r>
            <a:r>
              <a:rPr lang="ru-RU" sz="2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тренер талантов </a:t>
            </a:r>
            <a:endParaRPr lang="ru-RU" sz="2200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1200"/>
              </a:spcBef>
              <a:spcAft>
                <a:spcPts val="600"/>
              </a:spcAft>
              <a:buClr>
                <a:srgbClr val="000099"/>
              </a:buClr>
              <a:buSzPct val="74000"/>
              <a:buFont typeface="Wingdings" pitchFamily="2" charset="2"/>
              <a:buChar char="Ø"/>
              <a:defRPr/>
            </a:pPr>
            <a:r>
              <a:rPr lang="ru-RU" sz="2800" b="1" dirty="0" smtClean="0"/>
              <a:t>Педагог раскрывает свой потенциал и потенциал учащихся(воспитанников)</a:t>
            </a:r>
            <a:endParaRPr lang="ru-RU" sz="2800" b="1" dirty="0"/>
          </a:p>
        </p:txBody>
      </p:sp>
      <p:pic>
        <p:nvPicPr>
          <p:cNvPr id="49154" name="Picture 2" descr="http://constructorus.ru/wp-content/uploads/2011/06/%D0%92%D0%B8%D0%B4%D1%8B-%D0%BA%D0%BE%D1%83%D1%87%D0%B8%D0%BD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106586"/>
            <a:ext cx="3672408" cy="220344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385"/>
            <a:ext cx="3273686" cy="21841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908720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КОМПЕТЕНЦИИ КОУЧА =КОМПЕТЕНЦИ ПЕДАГОГА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348880"/>
            <a:ext cx="727280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kern="0" dirty="0" smtClean="0"/>
              <a:t>Искренний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</a:t>
            </a:r>
            <a:r>
              <a:rPr lang="ru-RU" kern="0" dirty="0" smtClean="0"/>
              <a:t> к человеку</a:t>
            </a:r>
          </a:p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ЭМОЦИОНАЛЬНАЯ КОМПЕТЕНТНОСТЬ</a:t>
            </a:r>
            <a:r>
              <a:rPr lang="ru-RU" kern="0" dirty="0" smtClean="0"/>
              <a:t> </a:t>
            </a:r>
          </a:p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СЛЫШАТЬ </a:t>
            </a:r>
            <a:r>
              <a:rPr lang="ru-RU" sz="1600" i="1" kern="0" dirty="0" smtClean="0"/>
              <a:t>(глубинное слушание на третьем уровне)</a:t>
            </a:r>
            <a:r>
              <a:rPr lang="ru-RU" i="1" kern="0" dirty="0" smtClean="0"/>
              <a:t/>
            </a:r>
            <a:br>
              <a:rPr lang="ru-RU" i="1" kern="0" dirty="0" smtClean="0"/>
            </a:br>
            <a:r>
              <a:rPr lang="ru-RU" kern="0" dirty="0" smtClean="0"/>
              <a:t>Слушайте глазами и сердцем</a:t>
            </a:r>
          </a:p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kern="0" dirty="0" smtClean="0"/>
              <a:t>Задавать развивающие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kern="0" dirty="0" smtClean="0"/>
              <a:t> и давать обратную связь</a:t>
            </a:r>
          </a:p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ВЕРА</a:t>
            </a:r>
            <a:r>
              <a:rPr lang="ru-RU" kern="0" dirty="0" smtClean="0"/>
              <a:t> в потенциал человека</a:t>
            </a:r>
          </a:p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ЭМПАТИЯ</a:t>
            </a:r>
            <a:r>
              <a:rPr lang="ru-RU" kern="0" dirty="0" smtClean="0"/>
              <a:t>, как способность понимать что чувствует другой</a:t>
            </a:r>
          </a:p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РАСКРЫВАТЬ</a:t>
            </a:r>
            <a:r>
              <a:rPr lang="ru-RU" kern="0" dirty="0" smtClean="0"/>
              <a:t>  ильные стороны свои и другого</a:t>
            </a:r>
          </a:p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ВОВЛЕКАТЬСЯ,</a:t>
            </a:r>
            <a:r>
              <a:rPr lang="ru-RU" kern="0" dirty="0" smtClean="0"/>
              <a:t> не давать советов и оценок</a:t>
            </a:r>
          </a:p>
          <a:p>
            <a:pPr marL="273050" indent="-27305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b="1" kern="0" dirty="0" smtClean="0">
                <a:solidFill>
                  <a:srgbClr val="003366"/>
                </a:solidFill>
              </a:rPr>
              <a:t>Развивать, мотивировать, наделять ответственностью </a:t>
            </a:r>
            <a:r>
              <a:rPr lang="ru-RU" sz="1600" i="1" kern="0" dirty="0" smtClean="0"/>
              <a:t>(вовлекайте сотрудников в решение проблем, вырабатывайте совместные решения)</a:t>
            </a:r>
            <a:endParaRPr lang="ru-RU" i="1" kern="0" dirty="0" smtClean="0"/>
          </a:p>
          <a:p>
            <a:pPr marL="273050" indent="-273050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 smtClean="0">
                <a:solidFill>
                  <a:srgbClr val="C00000"/>
                </a:solidFill>
              </a:rPr>
              <a:t>	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844" y="260649"/>
            <a:ext cx="5022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ЭМОЦИОНАЛЬНАЯ КОМПЕТЕНТНОСТЬ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620688"/>
            <a:ext cx="6192688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n"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слушать и слышать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других гораздо важнее умения использовать собственные знания</a:t>
            </a:r>
          </a:p>
          <a:p>
            <a:pPr marL="342900" indent="-342900" algn="ctr"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  <a:buClr>
                <a:srgbClr val="000099"/>
              </a:buClr>
              <a:buSzPct val="85000"/>
              <a:buFont typeface="Wingdings" pitchFamily="2" charset="2"/>
              <a:buChar char="n"/>
              <a:tabLst>
                <a:tab pos="266700" algn="l"/>
              </a:tabLs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задавать правильные вопросы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гораздо важнее умения отдавать прямые и четкие указания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samopoznanie.ru/avatars/objects/8-385_3_6.jpg?b40e775bac4b118499eb99f488c898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120127"/>
            <a:ext cx="5112568" cy="341073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КОУЧИНГ – ОСНОВА ДЛЯ ЭФФЕКТИВНОГО ПЕДАГОГА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38164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kern="0" dirty="0" smtClean="0"/>
              <a:t>не ЗАДАНИЕ + КОНТРОЛЬ и ОЦЕНКА  </a:t>
            </a:r>
            <a:endParaRPr lang="ru-RU" b="1" kern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556792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kern="0" dirty="0" smtClean="0"/>
              <a:t>а ВЫЗОВ + ПОДДЕРЖКА и ОСОЗНАННОСТЬ</a:t>
            </a:r>
            <a:endParaRPr lang="ru-RU" b="1" kern="0" dirty="0"/>
          </a:p>
        </p:txBody>
      </p:sp>
      <p:pic>
        <p:nvPicPr>
          <p:cNvPr id="5" name="Picture 9" descr="D:\Коучинг\EUROPEAN\ФОТО\задание и контрол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04012"/>
            <a:ext cx="3280269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Picture 12" descr="Femmes d'affaire(iStoc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3384376" cy="433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547664" y="3717032"/>
            <a:ext cx="61319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этапов развития коучинга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70гг. 19 века - возникновение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80гг.19 века – распространение и процветание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90гг. 19века – дифференциация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онец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90г.-популяризация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2002 г.-углубление в профессионализм</a:t>
            </a:r>
          </a:p>
        </p:txBody>
      </p:sp>
      <p:pic>
        <p:nvPicPr>
          <p:cNvPr id="23554" name="Picture 2" descr="http://ladonycheva.ru/wp-content/uploads/2012/03/career-couc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332656"/>
            <a:ext cx="3908147" cy="338437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835292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b="1" kern="0" dirty="0" smtClean="0"/>
              <a:t>Каждый человек может и должен найти своё место,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СВОЁ ДЕЛО</a:t>
            </a:r>
            <a:r>
              <a:rPr lang="ru-RU" b="1" kern="0" dirty="0" smtClean="0"/>
              <a:t>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kern="0" dirty="0" smtClean="0"/>
              <a:t>    	</a:t>
            </a:r>
            <a:r>
              <a:rPr lang="ru-RU" b="1" kern="0" dirty="0" smtClean="0"/>
              <a:t>Найти своё призвание - это любить, знать и с увлечением относиться к своему делу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b="1" kern="0" dirty="0" smtClean="0">
                <a:solidFill>
                  <a:srgbClr val="C00000"/>
                </a:solidFill>
              </a:rPr>
              <a:t>		        </a:t>
            </a:r>
            <a:r>
              <a:rPr lang="ru-RU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ПРИЗВАНИЕМ приходит ПРИЗНАНИЕ   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Воспитывать и  </a:t>
            </a:r>
            <a:r>
              <a:rPr lang="ru-RU" sz="3200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</a:t>
            </a:r>
            <a:r>
              <a:rPr lang="ru-RU" b="1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призвание!</a:t>
            </a:r>
            <a:endParaRPr lang="ru-RU" b="1" kern="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cs409827.vk.me/v409827236/1175/13UVzjsNv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2852936"/>
            <a:ext cx="4987525" cy="319201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Мэрилин Аткинсон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Жизнь в потоке: Коучинг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Art &amp; Science of Coaching Flow The Core of Coaching.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М.: Альпина Паблишер, 2013. — 330 с. — (Трансформационный коучинг: Наука и искусство).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ISBN 978-5-9614-1968-9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Джон Уитмор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Внутренняя сила лидера. Коучинг как метод управления персоналом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Coaching for Perfomance: Growing Human Potential and Purpose.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М.: «Альпина Паблишер», 2012. — 312 с.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ISBN 978-5-9614-1972-6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Станислав Шекшня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Как эффективно управлять свободными людьми: Коучинг. — М.: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 tooltip="Альпина Паблишер (издательство)"/>
              </a:rPr>
              <a:t>Альпина Паблишер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2011. — С. 208.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ISBN 978-5-9614-1614-5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Бессер-Зигмунд К., Зигмунд Х.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Самокоучинг: Культура личности менеджеров и руководителей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Coach Yourself: Personlichkeitskultur fur Fuhrungskrafte.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СПб.: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tooltip="Издательство Вернера Регена (страница отсутствует)"/>
              </a:rPr>
              <a:t>Издательство Вернера Регена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2010. — С. 176.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ISBN 978-5-903070-27-5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Лаврова О. В.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Любовь в эпоху постмодерна: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Ad hoc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коучинг о людях "До востребования". — М.: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8" tooltip="Дело и сервис (издательство) (страница отсутствует)"/>
              </a:rPr>
              <a:t>«Дело и сервис»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2010. — С. 448.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ISBN 978-5-8018-0461-3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  <a:hlinkClick r:id="rId10" tooltip="Трейси, Брайан"/>
              </a:rPr>
              <a:t>Трейси, Брайан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Технология достижений: Турбокоучинг по Брайану Трейси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TurboCoach: A Powerful System for Achieving Breakthrough Career Success.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М.: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4" tooltip="Альпина Паблишер (издательство)"/>
              </a:rPr>
              <a:t>Альпина Паблишер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2009. — С. 224.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ISBN 978-5-9614-1044-0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Дауни, Майлз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Эффективный коучинг: Уроки коуча коучей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Effective Coaching Lessons from the Coaches' Coach.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М.: Добрая Книга, 2008. — С. 288.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ISBN 978-5-98124-238-0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  <a:hlinkClick r:id="rId13" tooltip="Мелия Марина"/>
              </a:rPr>
              <a:t>Мелия, Марина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Как усилить свою силу? Коучинг. — М.: Юнайтед Пресс, 2008. — С. 298.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ISBN 978-5-9614-0883-6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Бессер-Зигмунд К., Зигмунд Х.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EMDR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коучинге: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WingWave 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взмах крыла бабочки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EMDR in Coaching.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СПб.: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tooltip="Издательство Вернера Регена (страница отсутствует)"/>
              </a:rPr>
              <a:t>Издательство Вернера Регена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2007. — С. 160.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5"/>
              </a:rPr>
              <a:t>ISBN 978-5-903070-07-7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Зиммерль В., Зиммерль К.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Коучинг: Вперёд, от ресурса к цели!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Coaching auf Ressource komm raus!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СПб.: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6" tooltip="Издательство Вернера Регена (страница отсутствует)"/>
              </a:rPr>
              <a:t>Издательство Вернера Регена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2007. — С. 144.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6"/>
              </a:rPr>
              <a:t>ISBN 978-5-903070-06-0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17" tooltip="Питер Дениэлс (страница отсутствует)"/>
              </a:rPr>
              <a:t>Питер Дениэлс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«Как достигать жизненных целей».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Piter J. Daniels. «How to Reach Your Life Goals: A step by step goals formula». (Honor Books, August 1995)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8"/>
              </a:rPr>
              <a:t>ISBN 978-1562920883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Уитмор, Джон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Коучинг высокой эффективности. Новый стиль менеджмента, Развитие людей, Высокая эффективность =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Coaching for Performance: GROWing People, Performance and Purpose. —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М.: МАКУБ, 2005. — С. 168. —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19"/>
              </a:rPr>
              <a:t>ISBN 5-98397-003-8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Иван Рыбкин, Эдуард Падар. Системно-интегративный коучинг, М., Институт Общегуманитарных Исследований, 2009, 448 с.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0"/>
              </a:rPr>
              <a:t>ISBN 978-5-88230-246-6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548680"/>
            <a:ext cx="14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obedimstress.info/wp-content/uploads/2012/06/moti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914942" cy="496855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2339752" y="5373216"/>
            <a:ext cx="4957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irgif.com/priroda/zakat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95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70567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 tooltip="Голви, Тимоти"/>
              </a:rPr>
              <a:t>Тимоти Голви</a:t>
            </a:r>
            <a:r>
              <a:rPr lang="ru-RU" dirty="0" smtClean="0"/>
              <a:t>  — автор концепции внутренней игры, лежащей в основе коучинга. Впервые концепция изложена в книге «Внутренняя игра в теннис» (The Inner Game of Tennis), изданной в 1974 г. Суть концепции Голви состоит в том, что внутренний «противник в голове» спортсмена гораздо опаснее реального соперника. Голви утверждает, что если коуч поможет игроку устранить (смягчить) внутренние препятствия, это позволит игроку научиться самому достигать эффективности, и потребность в технических советах тренера</a:t>
            </a:r>
            <a:r>
              <a:rPr lang="ru-RU" baseline="30000" dirty="0" smtClean="0"/>
              <a:t>.</a:t>
            </a:r>
            <a:r>
              <a:rPr lang="ru-RU" dirty="0" smtClean="0"/>
              <a:t> отпадет.</a:t>
            </a:r>
          </a:p>
          <a:p>
            <a:endParaRPr lang="ru-RU" baseline="30000" dirty="0" smtClean="0"/>
          </a:p>
          <a:p>
            <a:endParaRPr lang="ru-RU" dirty="0" smtClean="0"/>
          </a:p>
          <a:p>
            <a:r>
              <a:rPr lang="ru-RU" dirty="0" smtClean="0">
                <a:hlinkClick r:id="rId3" tooltip="Уитмор, Джон"/>
              </a:rPr>
              <a:t>Джон Уитмор</a:t>
            </a:r>
            <a:r>
              <a:rPr lang="ru-RU" dirty="0" smtClean="0"/>
              <a:t>   — Автор книги «Коучинг высокой эффективности», изданной в 1992 г. Развил идеи Голви в применении к бизнесу и менеджменту.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Томас </a:t>
            </a:r>
            <a:r>
              <a:rPr lang="ru-RU" dirty="0" smtClean="0">
                <a:hlinkClick r:id="rId4" tooltip="Дж. Леонард (страница отсутствует)"/>
              </a:rPr>
              <a:t>Дж. Леонард</a:t>
            </a:r>
            <a:r>
              <a:rPr lang="ru-RU" dirty="0" smtClean="0"/>
              <a:t>  — основатель Университета коучей (Coach University — www.coachu.com), Международной Федерации Коучей, Международной ассоциации сертифицированных коучей (International Association of Certified Coaches — IAC) и проекта CoachVille.com.</a:t>
            </a:r>
            <a:endParaRPr lang="ru-RU" dirty="0"/>
          </a:p>
        </p:txBody>
      </p:sp>
      <p:pic>
        <p:nvPicPr>
          <p:cNvPr id="40962" name="Picture 2" descr="http://www.koob.ru/images/gallwe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1571625" cy="219075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0964" name="AutoShape 4" descr="https://encrypted-tbn0.gstatic.com/images?q=tbn:ANd9GcRV5K12JxkTN79cLmDyxkCjct8bvUhMQGzUyyy4Z6KkcoGECM_r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66" name="AutoShape 6" descr="https://encrypted-tbn0.gstatic.com/images?q=tbn:ANd9GcRV5K12JxkTN79cLmDyxkCjct8bvUhMQGzUyyy4Z6KkcoGECM_rP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68" name="AutoShape 8" descr="https://encrypted-tbn1.gstatic.com/images?q=tbn:ANd9GcQXsKfNdX0vzTHdGOovQghirrliCVZ0QxSvlsYsMhENDdg8DNUkb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70" name="AutoShape 10" descr="https://encrypted-tbn1.gstatic.com/images?q=tbn:ANd9GcQXsKfNdX0vzTHdGOovQghirrliCVZ0QxSvlsYsMhENDdg8DNUkb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72" name="AutoShape 12" descr="https://encrypted-tbn3.gstatic.com/images?q=tbn:ANd9GcRqoIqd0QLypOnPrYFM_CDDNWpnsC0-l0AGddwg2vomiMZsRDWOY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348880"/>
            <a:ext cx="1507367" cy="20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3554" name="Picture 2" descr="http://www.old.plotli.ru/wp-content/uploads/2012/08/thomas_leona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634" y="4651877"/>
            <a:ext cx="1422053" cy="162520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3707904" y="764705"/>
            <a:ext cx="54360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2050" name="Picture 2" descr="Перейти к книгам (1). Мэрилин Аткинсон (Marilyn Atkinson) - профессор - 27 Февраля 2014 - Blog - Alp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5" y="548680"/>
            <a:ext cx="2794270" cy="37444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933052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41412"/>
                </a:solidFill>
                <a:latin typeface="pt_sans"/>
              </a:rPr>
              <a:t>Мерилин Аткинссон</a:t>
            </a:r>
          </a:p>
          <a:p>
            <a:r>
              <a:rPr lang="ru-RU" dirty="0" smtClean="0">
                <a:solidFill>
                  <a:srgbClr val="141412"/>
                </a:solidFill>
                <a:latin typeface="pt_sans"/>
              </a:rPr>
              <a:t>Признанный </a:t>
            </a:r>
            <a:r>
              <a:rPr lang="ru-RU" dirty="0">
                <a:solidFill>
                  <a:srgbClr val="141412"/>
                </a:solidFill>
                <a:latin typeface="pt_sans"/>
              </a:rPr>
              <a:t>во всем мире коуч и консультант, психолог, основатель и президент Международного Эриксоновского Университета Коучинга, автор концепции ориентированного на решения коучинга. Практические системные коучинговые навыки и стратегии, разработанные Мэрилин, вошли в Золотой стандарт коучинга.</a:t>
            </a:r>
            <a:endParaRPr lang="ru-RU" dirty="0"/>
          </a:p>
        </p:txBody>
      </p:sp>
      <p:pic>
        <p:nvPicPr>
          <p:cNvPr id="2052" name="Picture 4" descr="http://lib.karraba.net/wp-content/uploads/2014/08/083_0-300x4521-150x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989">
            <a:off x="7000020" y="4118926"/>
            <a:ext cx="1428750" cy="2152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ib.karraba.net/wp-content/uploads/2014/07/ilrwqklscuigkisqpejq-300x4431-150x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85" y="3573016"/>
            <a:ext cx="1624247" cy="2393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ib.karraba.net/wp-content/uploads/2014/07/8688-300x4411-150x2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417">
            <a:off x="2561173" y="4303471"/>
            <a:ext cx="1429794" cy="20970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539750" y="549275"/>
            <a:ext cx="79930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десятков определений коучинга, также как и моделей коучинга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в той или иной мере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действительности, но выделить единственно верное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поскольку все исследователи имеют на этот счет свое мнение. Ниже представлены наиболее популярные определения сути коучинга.</a:t>
            </a:r>
          </a:p>
          <a:p>
            <a:endParaRPr lang="ru-RU" dirty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492896"/>
            <a:ext cx="5397018" cy="355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212976"/>
            <a:ext cx="7848872" cy="2020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Коучинг</a:t>
            </a:r>
            <a:r>
              <a:rPr lang="ru-RU" dirty="0" smtClean="0"/>
              <a:t> (</a:t>
            </a:r>
            <a:r>
              <a:rPr lang="ru-RU" dirty="0" smtClean="0">
                <a:hlinkClick r:id="rId2" tooltip="Английский язык"/>
              </a:rPr>
              <a:t>англ.</a:t>
            </a:r>
            <a:r>
              <a:rPr lang="ru-RU" dirty="0" smtClean="0"/>
              <a:t> </a:t>
            </a:r>
            <a:r>
              <a:rPr lang="ru-RU" i="1" dirty="0" smtClean="0"/>
              <a:t>coaching</a:t>
            </a:r>
            <a:r>
              <a:rPr lang="ru-RU" dirty="0" smtClean="0"/>
              <a:t> — обучение, тренировки) — метод </a:t>
            </a:r>
            <a:r>
              <a:rPr lang="ru-RU" dirty="0" smtClean="0">
                <a:hlinkClick r:id="rId3" tooltip="Консалтинг"/>
              </a:rPr>
              <a:t>консалтинга</a:t>
            </a:r>
            <a:r>
              <a:rPr lang="ru-RU" dirty="0" smtClean="0"/>
              <a:t> и </a:t>
            </a:r>
            <a:r>
              <a:rPr lang="ru-RU" dirty="0" smtClean="0">
                <a:hlinkClick r:id="rId4" tooltip="Тренинг"/>
              </a:rPr>
              <a:t>тренинга</a:t>
            </a:r>
            <a:r>
              <a:rPr lang="ru-RU" dirty="0" smtClean="0"/>
              <a:t>; от классических консалтинга и тренинга отличается тем, что </a:t>
            </a:r>
            <a:r>
              <a:rPr lang="ru-RU" i="1" dirty="0" smtClean="0"/>
              <a:t>коуч</a:t>
            </a:r>
            <a:r>
              <a:rPr lang="ru-RU" dirty="0" smtClean="0"/>
              <a:t> не даёт советов и жёстких рекомендаций, а ищет решения совместно с клиентом. От</a:t>
            </a:r>
            <a:r>
              <a:rPr lang="ru-RU" dirty="0" smtClean="0">
                <a:hlinkClick r:id="rId5" tooltip="Психологическое консультирование"/>
              </a:rPr>
              <a:t>психологического консультирования</a:t>
            </a:r>
            <a:r>
              <a:rPr lang="ru-RU" dirty="0" smtClean="0"/>
              <a:t> коучинг отличается направленностью </a:t>
            </a:r>
            <a:r>
              <a:rPr lang="ru-RU" dirty="0" smtClean="0">
                <a:hlinkClick r:id="rId6" tooltip="Мотивация"/>
              </a:rPr>
              <a:t>мотивации</a:t>
            </a:r>
            <a:r>
              <a:rPr lang="ru-RU" dirty="0" smtClean="0"/>
              <a:t>. Работа с коучем предполагает достижение определённой цели, новых, позитивно сформулированных результатов в жизни и работе.</a:t>
            </a:r>
            <a:endParaRPr lang="ru-RU" dirty="0"/>
          </a:p>
        </p:txBody>
      </p:sp>
      <p:pic>
        <p:nvPicPr>
          <p:cNvPr id="38914" name="Picture 2" descr="http://www.mylifecoach.ru/pictures/goal-sett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1" y="1395716"/>
            <a:ext cx="2470689" cy="18777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5301208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517232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Коучинг - это технология, перемещающая из зоны проблемы в зону эффективного решения.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6064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Коучинг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 -это раскрытие потенциала человека с целью максимального повышения его эффективности. Коучинг не учит, а помогает учиться (Тимоти Голви).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Коучинг-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это управленческое поведение, альтернативное командно-контролирующему (Джон Уитмор).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339752" y="188640"/>
            <a:ext cx="4721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ФИЛОСОФИЯ И ПРИНЦИПЫ КОУЧИНГА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79512" y="3441680"/>
            <a:ext cx="914501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/>
              <a:t>Все люди обладают гораздо большими внутренними способностями, чем те, что они проявляют в своей повседневной </a:t>
            </a:r>
            <a:r>
              <a:rPr lang="ru-RU" dirty="0" smtClean="0"/>
              <a:t>жизни.</a:t>
            </a:r>
            <a:endParaRPr lang="ru-RU" dirty="0"/>
          </a:p>
          <a:p>
            <a:pPr algn="ctr">
              <a:defRPr/>
            </a:pPr>
            <a:r>
              <a:rPr lang="ru-RU" dirty="0"/>
              <a:t>Каждый человек обладает мощным </a:t>
            </a:r>
            <a:r>
              <a:rPr lang="ru-RU" dirty="0" smtClean="0"/>
              <a:t>потенциалом.</a:t>
            </a:r>
            <a:endParaRPr lang="ru-RU" dirty="0"/>
          </a:p>
          <a:p>
            <a:pPr algn="ctr">
              <a:defRPr/>
            </a:pPr>
            <a:r>
              <a:rPr lang="ru-RU" dirty="0"/>
              <a:t>В человеке уже есть все необходимые ресурсы для достижения </a:t>
            </a:r>
            <a:r>
              <a:rPr lang="ru-RU" dirty="0" smtClean="0"/>
              <a:t>успеха.</a:t>
            </a:r>
            <a:endParaRPr lang="ru-RU" dirty="0"/>
          </a:p>
          <a:p>
            <a:pPr algn="ctr">
              <a:defRPr/>
            </a:pPr>
            <a:r>
              <a:rPr lang="ru-RU" dirty="0"/>
              <a:t>Фокус на сильные </a:t>
            </a:r>
            <a:r>
              <a:rPr lang="ru-RU" dirty="0" smtClean="0"/>
              <a:t>стороны.</a:t>
            </a:r>
            <a:endParaRPr lang="ru-RU" dirty="0"/>
          </a:p>
          <a:p>
            <a:pPr algn="ctr">
              <a:defRPr/>
            </a:pPr>
            <a:r>
              <a:rPr lang="ru-RU" dirty="0"/>
              <a:t>Обучение на успехе, а не на </a:t>
            </a:r>
            <a:r>
              <a:rPr lang="ru-RU" dirty="0" smtClean="0"/>
              <a:t>ошибках.</a:t>
            </a:r>
            <a:endParaRPr lang="ru-RU" dirty="0"/>
          </a:p>
          <a:p>
            <a:pPr algn="ctr">
              <a:defRPr/>
            </a:pPr>
            <a:r>
              <a:rPr lang="ru-RU" dirty="0"/>
              <a:t>Ориентир не на проблему, а на </a:t>
            </a:r>
            <a:r>
              <a:rPr lang="ru-RU" dirty="0" smtClean="0"/>
              <a:t>решение.</a:t>
            </a:r>
            <a:endParaRPr lang="ru-RU" dirty="0"/>
          </a:p>
          <a:p>
            <a:pPr algn="ctr">
              <a:defRPr/>
            </a:pPr>
            <a:r>
              <a:rPr lang="ru-RU" dirty="0"/>
              <a:t>Принятие, открытость и доверие – ключ к взаимодействию</a:t>
            </a:r>
          </a:p>
          <a:p>
            <a:pPr algn="ctr">
              <a:defRPr/>
            </a:pPr>
            <a:r>
              <a:rPr lang="ru-RU" dirty="0"/>
              <a:t>Направленность: из настоящего в будущее</a:t>
            </a:r>
          </a:p>
          <a:p>
            <a:pPr algn="ctr">
              <a:defRPr/>
            </a:pP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 оценкам и советам! Все ответы внутри человека - </a:t>
            </a:r>
            <a:b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человек себя оценивает </a:t>
            </a:r>
            <a:r>
              <a:rPr 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сам.</a:t>
            </a:r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://samopoznanie.ru/avatars/objects/2-57_1_6.jpg?662ff134076a388e343dcad3c99dd0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48680"/>
            <a:ext cx="4392488" cy="291454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olegshen.com/wp-content/uploads/2012/04/moving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8980"/>
            <a:ext cx="4824536" cy="35505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3528" y="2852936"/>
            <a:ext cx="864096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Коучинг усиливает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Осознанность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Ответственность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Выбор и успех усиливают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Уверенность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Веру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себя</a:t>
            </a:r>
          </a:p>
          <a:p>
            <a:pPr algn="ctr">
              <a:defRPr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Обвинения и критика снижают и то, и другое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0482" name="AutoShape 2" descr="https://encrypted-tbn3.gstatic.com/images?q=tbn:ANd9GcRqoIqd0QLypOnPrYFM_CDDNWpnsC0-l0AGddwg2vomiMZsRDWOY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50912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это тот человек, который сам стремится быть смелым в своих желаниях, мечтах, формулировке своих ценностей и выстраивании целей в соответствии с ними, и помогает своему клиенту вести себя также, причём, коуч учит клиента создавать возможности под свои задачи. То есть, сначала: «Что я хочу, что мне важно?», а затем: «А что у меня сейчас есть?»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ziznprekrasna.com/wp-content/uploads/2013/01/slaid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00306" cy="37444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1056</TotalTime>
  <Words>916</Words>
  <Application>Microsoft Office PowerPoint</Application>
  <PresentationFormat>Экран (4:3)</PresentationFormat>
  <Paragraphs>149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Люда</cp:lastModifiedBy>
  <cp:revision>95</cp:revision>
  <dcterms:created xsi:type="dcterms:W3CDTF">2015-01-23T09:44:57Z</dcterms:created>
  <dcterms:modified xsi:type="dcterms:W3CDTF">2018-11-30T15:46:14Z</dcterms:modified>
</cp:coreProperties>
</file>