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480A-2DAE-4187-A499-64853A3D196E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DDC-6B85-42B7-BB41-4FF4F34210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480A-2DAE-4187-A499-64853A3D196E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DDC-6B85-42B7-BB41-4FF4F34210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480A-2DAE-4187-A499-64853A3D196E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DDC-6B85-42B7-BB41-4FF4F34210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480A-2DAE-4187-A499-64853A3D196E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DDC-6B85-42B7-BB41-4FF4F34210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480A-2DAE-4187-A499-64853A3D196E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DDC-6B85-42B7-BB41-4FF4F34210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480A-2DAE-4187-A499-64853A3D196E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DDC-6B85-42B7-BB41-4FF4F34210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480A-2DAE-4187-A499-64853A3D196E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DDC-6B85-42B7-BB41-4FF4F34210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480A-2DAE-4187-A499-64853A3D196E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DDC-6B85-42B7-BB41-4FF4F34210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480A-2DAE-4187-A499-64853A3D196E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DDC-6B85-42B7-BB41-4FF4F34210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480A-2DAE-4187-A499-64853A3D196E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DDC-6B85-42B7-BB41-4FF4F34210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480A-2DAE-4187-A499-64853A3D196E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DDC-6B85-42B7-BB41-4FF4F3421034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C81480A-2DAE-4187-A499-64853A3D196E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330CDDC-6B85-42B7-BB41-4FF4F34210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9.wdp"/><Relationship Id="rId3" Type="http://schemas.microsoft.com/office/2007/relationships/hdphoto" Target="../media/hdphoto14.wdp"/><Relationship Id="rId7" Type="http://schemas.microsoft.com/office/2007/relationships/hdphoto" Target="../media/hdphoto16.wdp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microsoft.com/office/2007/relationships/hdphoto" Target="../media/hdphoto18.wdp"/><Relationship Id="rId5" Type="http://schemas.microsoft.com/office/2007/relationships/hdphoto" Target="../media/hdphoto15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17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13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microsoft.com/office/2007/relationships/hdphoto" Target="../media/hdphoto24.wdp"/><Relationship Id="rId2" Type="http://schemas.openxmlformats.org/officeDocument/2006/relationships/image" Target="../media/image21.jpeg"/><Relationship Id="rId16" Type="http://schemas.microsoft.com/office/2007/relationships/hdphoto" Target="../media/hdphoto26.wdp"/><Relationship Id="rId1" Type="http://schemas.openxmlformats.org/officeDocument/2006/relationships/slideLayout" Target="../slideLayouts/slideLayout6.xml"/><Relationship Id="rId6" Type="http://schemas.microsoft.com/office/2007/relationships/hdphoto" Target="../media/hdphoto21.wdp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28.png"/><Relationship Id="rId10" Type="http://schemas.microsoft.com/office/2007/relationships/hdphoto" Target="../media/hdphoto23.wdp"/><Relationship Id="rId4" Type="http://schemas.microsoft.com/office/2007/relationships/hdphoto" Target="../media/hdphoto20.wdp"/><Relationship Id="rId9" Type="http://schemas.openxmlformats.org/officeDocument/2006/relationships/image" Target="../media/image25.png"/><Relationship Id="rId14" Type="http://schemas.microsoft.com/office/2007/relationships/hdphoto" Target="../media/hdphoto25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microsoft.com/office/2007/relationships/hdphoto" Target="../media/hdphoto27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microsoft.com/office/2007/relationships/hdphoto" Target="../media/hdphoto28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1.wdp"/><Relationship Id="rId13" Type="http://schemas.microsoft.com/office/2007/relationships/hdphoto" Target="../media/hdphoto33.wdp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12" Type="http://schemas.openxmlformats.org/officeDocument/2006/relationships/image" Target="../media/image4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30.wdp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5" Type="http://schemas.microsoft.com/office/2007/relationships/hdphoto" Target="../media/hdphoto34.wdp"/><Relationship Id="rId10" Type="http://schemas.microsoft.com/office/2007/relationships/hdphoto" Target="../media/hdphoto32.wdp"/><Relationship Id="rId4" Type="http://schemas.microsoft.com/office/2007/relationships/hdphoto" Target="../media/hdphoto29.wdp"/><Relationship Id="rId9" Type="http://schemas.openxmlformats.org/officeDocument/2006/relationships/image" Target="../media/image40.png"/><Relationship Id="rId1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7.wdp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12" Type="http://schemas.microsoft.com/office/2007/relationships/hdphoto" Target="../media/hdphoto39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36.wdp"/><Relationship Id="rId11" Type="http://schemas.openxmlformats.org/officeDocument/2006/relationships/image" Target="../media/image49.png"/><Relationship Id="rId5" Type="http://schemas.openxmlformats.org/officeDocument/2006/relationships/image" Target="../media/image46.png"/><Relationship Id="rId10" Type="http://schemas.microsoft.com/office/2007/relationships/hdphoto" Target="../media/hdphoto38.wdp"/><Relationship Id="rId4" Type="http://schemas.microsoft.com/office/2007/relationships/hdphoto" Target="../media/hdphoto35.wdp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2.wdp"/><Relationship Id="rId13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12" Type="http://schemas.microsoft.com/office/2007/relationships/hdphoto" Target="../media/hdphoto43.wdp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41.wdp"/><Relationship Id="rId11" Type="http://schemas.openxmlformats.org/officeDocument/2006/relationships/image" Target="../media/image54.png"/><Relationship Id="rId5" Type="http://schemas.openxmlformats.org/officeDocument/2006/relationships/image" Target="../media/image52.png"/><Relationship Id="rId10" Type="http://schemas.microsoft.com/office/2007/relationships/hdphoto" Target="../media/hdphoto34.wdp"/><Relationship Id="rId4" Type="http://schemas.microsoft.com/office/2007/relationships/hdphoto" Target="../media/hdphoto40.wdp"/><Relationship Id="rId9" Type="http://schemas.openxmlformats.org/officeDocument/2006/relationships/image" Target="../media/image43.png"/><Relationship Id="rId14" Type="http://schemas.microsoft.com/office/2007/relationships/hdphoto" Target="../media/hdphoto44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7.wdp"/><Relationship Id="rId13" Type="http://schemas.openxmlformats.org/officeDocument/2006/relationships/image" Target="../media/image43.png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12" Type="http://schemas.microsoft.com/office/2007/relationships/hdphoto" Target="../media/hdphoto49.wdp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46.wdp"/><Relationship Id="rId11" Type="http://schemas.openxmlformats.org/officeDocument/2006/relationships/image" Target="../media/image61.png"/><Relationship Id="rId5" Type="http://schemas.openxmlformats.org/officeDocument/2006/relationships/image" Target="../media/image58.png"/><Relationship Id="rId10" Type="http://schemas.microsoft.com/office/2007/relationships/hdphoto" Target="../media/hdphoto48.wdp"/><Relationship Id="rId4" Type="http://schemas.microsoft.com/office/2007/relationships/hdphoto" Target="../media/hdphoto45.wdp"/><Relationship Id="rId9" Type="http://schemas.openxmlformats.org/officeDocument/2006/relationships/image" Target="../media/image60.png"/><Relationship Id="rId14" Type="http://schemas.microsoft.com/office/2007/relationships/hdphoto" Target="../media/hdphoto34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52.wdp"/><Relationship Id="rId13" Type="http://schemas.openxmlformats.org/officeDocument/2006/relationships/image" Target="../media/image55.png"/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12" Type="http://schemas.microsoft.com/office/2007/relationships/hdphoto" Target="../media/hdphoto54.wdp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51.wdp"/><Relationship Id="rId11" Type="http://schemas.openxmlformats.org/officeDocument/2006/relationships/image" Target="../media/image67.png"/><Relationship Id="rId5" Type="http://schemas.openxmlformats.org/officeDocument/2006/relationships/image" Target="../media/image64.png"/><Relationship Id="rId10" Type="http://schemas.microsoft.com/office/2007/relationships/hdphoto" Target="../media/hdphoto53.wdp"/><Relationship Id="rId4" Type="http://schemas.microsoft.com/office/2007/relationships/hdphoto" Target="../media/hdphoto50.wdp"/><Relationship Id="rId9" Type="http://schemas.openxmlformats.org/officeDocument/2006/relationships/image" Target="../media/image66.png"/><Relationship Id="rId14" Type="http://schemas.microsoft.com/office/2007/relationships/hdphoto" Target="../media/hdphoto44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microsoft.com/office/2007/relationships/hdphoto" Target="../media/hdphoto59.wdp"/><Relationship Id="rId3" Type="http://schemas.openxmlformats.org/officeDocument/2006/relationships/image" Target="../media/image69.png"/><Relationship Id="rId7" Type="http://schemas.openxmlformats.org/officeDocument/2006/relationships/image" Target="../media/image71.png"/><Relationship Id="rId12" Type="http://schemas.openxmlformats.org/officeDocument/2006/relationships/image" Target="../media/image74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56.wdp"/><Relationship Id="rId11" Type="http://schemas.microsoft.com/office/2007/relationships/hdphoto" Target="../media/hdphoto58.wdp"/><Relationship Id="rId5" Type="http://schemas.openxmlformats.org/officeDocument/2006/relationships/image" Target="../media/image70.png"/><Relationship Id="rId10" Type="http://schemas.openxmlformats.org/officeDocument/2006/relationships/image" Target="../media/image73.png"/><Relationship Id="rId4" Type="http://schemas.microsoft.com/office/2007/relationships/hdphoto" Target="../media/hdphoto55.wdp"/><Relationship Id="rId9" Type="http://schemas.microsoft.com/office/2007/relationships/hdphoto" Target="../media/hdphoto57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microsoft.com/office/2007/relationships/hdphoto" Target="../media/hdphoto8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graphics.in.ua/cat/PSD.Kindergarten.Poster.Template.02.3508x248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0" b="100000" l="678" r="99831">
                        <a14:foregroundMark x1="10847" y1="53477" x2="12034" y2="59472"/>
                        <a14:foregroundMark x1="5932" y1="60432" x2="4915" y2="73621"/>
                        <a14:foregroundMark x1="3729" y1="82734" x2="2881" y2="84173"/>
                        <a14:foregroundMark x1="18983" y1="77218" x2="19492" y2="80815"/>
                        <a14:foregroundMark x1="20169" y1="77218" x2="20169" y2="77218"/>
                        <a14:foregroundMark x1="48983" y1="88969" x2="66610" y2="94005"/>
                        <a14:foregroundMark x1="58644" y1="82014" x2="58644" y2="82014"/>
                        <a14:foregroundMark x1="80169" y1="75779" x2="80169" y2="75779"/>
                        <a14:foregroundMark x1="88644" y1="60432" x2="88644" y2="60432"/>
                        <a14:foregroundMark x1="91186" y1="54436" x2="89661" y2="65707"/>
                        <a14:foregroundMark x1="60169" y1="87290" x2="60169" y2="87290"/>
                        <a14:foregroundMark x1="87458" y1="54916" x2="87458" y2="54916"/>
                        <a14:foregroundMark x1="97627" y1="77938" x2="97627" y2="77938"/>
                        <a14:foregroundMark x1="96610" y1="78657" x2="99153" y2="81055"/>
                        <a14:foregroundMark x1="9661" y1="3357" x2="9661" y2="3357"/>
                        <a14:foregroundMark x1="7797" y1="7194" x2="7797" y2="7194"/>
                        <a14:foregroundMark x1="4915" y1="96643" x2="4915" y2="96643"/>
                        <a14:foregroundMark x1="17966" y1="94005" x2="17966" y2="94005"/>
                        <a14:foregroundMark x1="5424" y1="4556" x2="5424" y2="4556"/>
                        <a14:foregroundMark x1="13898" y1="4556" x2="13898" y2="4556"/>
                        <a14:foregroundMark x1="2881" y1="96882" x2="2881" y2="96882"/>
                        <a14:backgroundMark x1="39831" y1="2158" x2="67288" y2="2878"/>
                        <a14:backgroundMark x1="2373" y1="1199" x2="13559" y2="240"/>
                        <a14:backgroundMark x1="20169" y1="97842" x2="20169" y2="97842"/>
                        <a14:backgroundMark x1="31356" y1="4077" x2="31356" y2="4077"/>
                        <a14:backgroundMark x1="76441" y1="5516" x2="76441" y2="5516"/>
                        <a14:backgroundMark x1="85085" y1="6235" x2="85085" y2="6235"/>
                        <a14:backgroundMark x1="97966" y1="20144" x2="97966" y2="20144"/>
                        <a14:backgroundMark x1="97627" y1="23261" x2="97627" y2="23261"/>
                        <a14:backgroundMark x1="62712" y1="5276" x2="62712" y2="5276"/>
                        <a14:backgroundMark x1="61017" y1="5516" x2="61017" y2="5516"/>
                        <a14:backgroundMark x1="3559" y1="43645" x2="3559" y2="43645"/>
                        <a14:backgroundMark x1="4237" y1="42206" x2="4237" y2="42206"/>
                        <a14:backgroundMark x1="4237" y1="45084" x2="4237" y2="45084"/>
                        <a14:backgroundMark x1="16441" y1="98801" x2="16441" y2="98801"/>
                        <a14:backgroundMark x1="3559" y1="99281" x2="3559" y2="99281"/>
                        <a14:backgroundMark x1="61186" y1="99281" x2="61186" y2="99281"/>
                        <a14:backgroundMark x1="84915" y1="95683" x2="84915" y2="95683"/>
                        <a14:backgroundMark x1="98983" y1="86091" x2="98983" y2="86091"/>
                        <a14:backgroundMark x1="2034" y1="4317" x2="2034" y2="4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381" y="0"/>
            <a:ext cx="92325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2280" y="1958975"/>
            <a:ext cx="711718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>
                  <a:noFill/>
                </a:ln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</a:rPr>
              <a:t>Дидактические игры по декоративно-прикладному искусству для детей старшего дошкольного возраста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4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Дидактическая игра «С какой росписи птица или конь»</a:t>
            </a:r>
            <a:r>
              <a:rPr lang="ru-RU" b="1" dirty="0" smtClean="0">
                <a:solidFill>
                  <a:srgbClr val="7030A0"/>
                </a:solidFill>
                <a:ea typeface="Calibri"/>
                <a:cs typeface="Times New Roman"/>
              </a:rPr>
              <a:t/>
            </a:r>
            <a:br>
              <a:rPr lang="ru-RU" b="1" dirty="0" smtClean="0">
                <a:solidFill>
                  <a:srgbClr val="7030A0"/>
                </a:solidFill>
                <a:ea typeface="Calibri"/>
                <a:cs typeface="Times New Roman"/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Цель: закрепление знаний основных мотивов русских народных росписей («Гжель», «Городец», «Дымка»), закреплять умения отличать их среди других, правильно называть.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4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rusvelikaia.ru/upload/iblock/7dd/8772beb8d97a0288aaae94e2c88d3d0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00" b="97800" l="3817" r="916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18610"/>
            <a:ext cx="2509541" cy="273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g1.liveinternet.ru/images/attach/c/1/50/534/50534650_29072005213127_G51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30" b="97936" l="2091" r="961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888553"/>
            <a:ext cx="2700744" cy="273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museum.ru/uploads/posts/2011-07/1310229560_58477952_duym23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00" b="99000" l="2267" r="992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10890"/>
            <a:ext cx="2304256" cy="290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gorod70.ru/upload/files/04/ea/3e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85" b="97189" l="6269" r="95970">
                        <a14:foregroundMark x1="29851" y1="14592" x2="16567" y2="21821"/>
                        <a14:foregroundMark x1="25821" y1="12584" x2="16567" y2="192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88640"/>
            <a:ext cx="2409186" cy="268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img-fotki.yandex.ru/get/5822/126030467.5/0_5a267_695d6f9d_XL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92" b="99803" l="0" r="9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1525" y="3361173"/>
            <a:ext cx="2088232" cy="33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img-fotki.yandex.ru/get/4527/126030467.6/0_5a291_19058876_XL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109" b="99113" l="0" r="991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04856"/>
            <a:ext cx="3073661" cy="310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28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75724"/>
            <a:ext cx="7522995" cy="924475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«Подбери узор к картине»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7992888" cy="4248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Формировать знания детей о видах художественных промыслов России (Дымка, Гжель, Хохлома и Городец), развивать внимание, логическое мышление.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99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0.liveinternet.ru/images/foto/c/0/apps/4/327/4327042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75" y="133350"/>
            <a:ext cx="47815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Катя\Desktop\дервья\4327043_3.jpg"/>
          <p:cNvPicPr/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30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0072" y="404664"/>
            <a:ext cx="866775" cy="898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Катя\Desktop\дервья\4327043_3.jpg"/>
          <p:cNvPicPr/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868" r="97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60520" y="877688"/>
            <a:ext cx="1364233" cy="12609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Катя\Desktop\дервья\4327043_3.jpg"/>
          <p:cNvPicPr/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42" b="100000" l="5517" r="910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4753" y="455026"/>
            <a:ext cx="1229360" cy="10083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Катя\Desktop\дервья\4327043_3.jpg"/>
          <p:cNvPicPr/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68" b="97110" l="0" r="981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2025" y="2492896"/>
            <a:ext cx="1371600" cy="14655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Катя\Desktop\дервья\4327043_3.jpg"/>
          <p:cNvPicPr/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49" b="100000" l="9268" r="100000">
                        <a14:foregroundMark x1="67317" y1="3896" x2="55122" y2="95455"/>
                        <a14:foregroundMark x1="68293" y1="8117" x2="88780" y2="68831"/>
                        <a14:foregroundMark x1="68780" y1="5844" x2="92195" y2="35390"/>
                        <a14:foregroundMark x1="75610" y1="6494" x2="90732" y2="22727"/>
                        <a14:foregroundMark x1="93171" y1="36039" x2="89268" y2="64610"/>
                        <a14:foregroundMark x1="88780" y1="69481" x2="55610" y2="95130"/>
                        <a14:foregroundMark x1="87805" y1="73377" x2="66341" y2="93182"/>
                        <a14:foregroundMark x1="65366" y1="95779" x2="53659" y2="97078"/>
                        <a14:foregroundMark x1="44878" y1="91234" x2="51707" y2="97403"/>
                        <a14:foregroundMark x1="81463" y1="8766" x2="88780" y2="17532"/>
                        <a14:foregroundMark x1="91707" y1="24675" x2="93659" y2="29545"/>
                        <a14:foregroundMark x1="94634" y1="31494" x2="94146" y2="36039"/>
                        <a14:foregroundMark x1="94634" y1="36039" x2="95122" y2="52597"/>
                        <a14:backgroundMark x1="96585" y1="19861" x2="98049" y2="65854"/>
                        <a14:backgroundMark x1="66341" y1="97213" x2="60000" y2="99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74893" y="2227652"/>
            <a:ext cx="1944215" cy="2736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Катя\Desktop\дервья\4327043_3.jpg"/>
          <p:cNvPicPr/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088" b="9926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39538" y="4987651"/>
            <a:ext cx="1085215" cy="1152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Катя\Desktop\дервья\4327049_9.jpg"/>
          <p:cNvPicPr/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5604" l="14815" r="981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13784" y="4601889"/>
            <a:ext cx="914400" cy="771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307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0.50607 0.04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13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-0.52761 0.325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89" y="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63732 -0.028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75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56702 -0.0208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51" y="-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-0.25972 -0.274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0.liveinternet.ru/images/foto/c/0/apps/4/327/4327044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8" y="1411538"/>
            <a:ext cx="7579568" cy="544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Рисунок 8" descr="4327043_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-42539"/>
            <a:ext cx="2082262" cy="30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Рисунок 13" descr="4327043_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944" y="-48932"/>
            <a:ext cx="1433661" cy="152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Рисунок 10" descr="4327043_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4780" y="3068960"/>
            <a:ext cx="557385" cy="160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Рисунок 11" descr="C:\Users\Катя\Desktop\дервья\4327043_3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3386" r="740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1800" y="100802"/>
            <a:ext cx="1343891" cy="1080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C:\Users\Катя\Desktop\дервья\4327043_3.jpg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16" b="98413" l="7843" r="960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19998" y="4658866"/>
            <a:ext cx="1075790" cy="20446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81637"/>
            <a:ext cx="1080120" cy="115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08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28715 0.535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58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-0.18107 0.209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00278 L 0.04479 0.51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11354 -0.338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7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32639 0.3122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9" y="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1.liveinternet.ru/images/foto/c/0/apps/4/327/4327045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0794"/>
            <a:ext cx="7380312" cy="530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Катя\Desktop\дервья\4327047_7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45" l="0" r="100000">
                        <a14:foregroundMark x1="37594" y1="9554" x2="64662" y2="21975"/>
                        <a14:foregroundMark x1="33835" y1="83121" x2="35338" y2="85350"/>
                        <a14:foregroundMark x1="71429" y1="85350" x2="60150" y2="90127"/>
                        <a14:foregroundMark x1="9023" y1="41083" x2="10526" y2="45860"/>
                        <a14:foregroundMark x1="47368" y1="42357" x2="41353" y2="47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24328" y="260648"/>
            <a:ext cx="1440160" cy="3312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Катя\Desktop\дервья\4327047_7.jpg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10" b="89899" l="6522" r="956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50460" y="4172435"/>
            <a:ext cx="936104" cy="9796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Катя\Desktop\дервья\4327047_7.jpg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344" r="961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49532" y="116632"/>
            <a:ext cx="1368152" cy="1080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Катя\Desktop\дервья\4327047_7.jpg"/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1429" l="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21234" y="5445224"/>
            <a:ext cx="846348" cy="720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77615"/>
            <a:ext cx="8477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C:\Users\Катя\Desktop\дервья\4327047_7.jpg"/>
          <p:cNvPicPr/>
          <p:nvPr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588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46"/>
          <a:stretch/>
        </p:blipFill>
        <p:spPr bwMode="auto">
          <a:xfrm>
            <a:off x="1983846" y="9091"/>
            <a:ext cx="1728192" cy="16561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Катя\Desktop\дервья\4327049_9.jpg"/>
          <p:cNvPicPr/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6767" r="932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647480">
            <a:off x="4185967" y="403967"/>
            <a:ext cx="1057862" cy="875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977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18107 0.45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-0.58611 -0.127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6" y="-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62847 0.299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4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7.40741E-7 L 0.26077 0.22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65347 -0.3465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74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25156 0.451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9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0.liveinternet.ru/images/foto/c/0/apps/4/327/4327046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29" y="1268760"/>
            <a:ext cx="7730807" cy="555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Катя\Desktop\дервья\4327047_7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1" b="99373" l="1504" r="100000">
                        <a14:foregroundMark x1="70677" y1="54545" x2="45113" y2="96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2325" y="0"/>
            <a:ext cx="1465714" cy="35283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Катя\Desktop\дервья\4327047_7.jpg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45" b="98701" l="93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79118" y="3182233"/>
            <a:ext cx="1152128" cy="1728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Катя\Desktop\дервья\4327047_7.jpg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214" l="0" r="993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750461">
            <a:off x="1433320" y="-83139"/>
            <a:ext cx="1675960" cy="17876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Катя\Desktop\дервья\4327047_7.jpg"/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66" b="99367" l="820" r="975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123971">
            <a:off x="7961458" y="4954468"/>
            <a:ext cx="1262139" cy="17188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Катя\Desktop\дервья\4327047_7.jpg"/>
          <p:cNvPicPr/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5906" l="11236" r="100000">
                        <a14:backgroundMark x1="82022" y1="3509" x2="93258" y2="16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7944" y="116632"/>
            <a:ext cx="1018278" cy="18760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834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-0.53178 0.2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97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6 L -0.72865 -0.03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41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-0.12709 L -0.40816 -0.221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7" y="-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0.4493 0.377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65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43264 0.402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32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c/0/apps/4/327/4327048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25" y="1340768"/>
            <a:ext cx="7379516" cy="53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Катя\Desktop\дервья\4327049_9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78" b="100000" l="0" r="94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68344" y="188640"/>
            <a:ext cx="1300645" cy="12961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Катя\Desktop\дервья\4327049_9.jpg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7" b="100000" l="0" r="96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535532">
            <a:off x="2146854" y="-549959"/>
            <a:ext cx="1655405" cy="30069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Катя\Desktop\дервья\4327049_9.jpg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35" b="99383" l="5691" r="926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7812298" flipH="1">
            <a:off x="5126702" y="132578"/>
            <a:ext cx="1205299" cy="16418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Катя\Desktop\дервья\4327049_9.jpg"/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6767" r="932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89005" y="2042387"/>
            <a:ext cx="1368152" cy="7920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Катя\Desktop\дервья\4327049_9.jpg"/>
          <p:cNvPicPr/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81" b="94958" l="0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16997" y="5455466"/>
            <a:ext cx="1512168" cy="11521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Катя\Desktop\дервья\4327053_13.jpg"/>
          <p:cNvPicPr/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923" b="96154" l="6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94778" y="3645024"/>
            <a:ext cx="1247775" cy="1323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563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0.13542 0.77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3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03091 0.455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2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26302 0.396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60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-0.55937 0.440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69" y="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79063 -0.032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31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g0.liveinternet.ru/images/foto/c/0/apps/4/327/4327050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44" y="190500"/>
            <a:ext cx="47910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Катя\Desktop\дервья\4327049_9.jpg"/>
          <p:cNvPicPr/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3" b="98324" l="0" r="993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902258">
            <a:off x="5134105" y="5029800"/>
            <a:ext cx="1399173" cy="15965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Катя\Desktop\дервья\4327049_9.jpg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8" b="100000" l="1183" r="99408">
                        <a14:foregroundMark x1="82840" y1="15132" x2="80473" y2="164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90500"/>
            <a:ext cx="1596197" cy="15121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Катя\Desktop\дервья\4327049_9.jpg"/>
          <p:cNvPicPr/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802" l="256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2924944"/>
            <a:ext cx="720080" cy="8435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Катя\Desktop\дервья\4327049_9.jpg"/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5604" l="14815" r="981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4399182"/>
            <a:ext cx="1058416" cy="9155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Катя\Desktop\дервья\4327049_9.jpg"/>
          <p:cNvPicPr/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4595" l="118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76768" y="2581274"/>
            <a:ext cx="874604" cy="942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Катя\Desktop\дервья\4327049_9.jpg"/>
          <p:cNvPicPr/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6767" r="932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8251123">
            <a:off x="5529191" y="656445"/>
            <a:ext cx="927325" cy="8596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003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-0.68577 0.288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88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-0.72448 -0.156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33" y="-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-0.5224 -0.449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28" y="-2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33263 0.138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32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L -0.35834 -0.003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1.liveinternet.ru/images/foto/c/0/apps/4/327/4327051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78" y="127314"/>
            <a:ext cx="47910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Катя\Desktop\дервья\4327053_13.jpg"/>
          <p:cNvPicPr/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484" r="100000">
                        <a14:foregroundMark x1="36646" y1="21384" x2="39130" y2="26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24328" y="130971"/>
            <a:ext cx="1485680" cy="14549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Катя\Desktop\дервья\4327053_13.jpg"/>
          <p:cNvPicPr/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2308">
                        <a14:foregroundMark x1="84615" y1="36559" x2="84615" y2="3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67168" y="5517232"/>
            <a:ext cx="657225" cy="8575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Катя\Desktop\дервья\4327053_13.jpg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50" l="2941" r="97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0072" y="548680"/>
            <a:ext cx="1001266" cy="11521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Катя\Desktop\дервья\4327053_13.jpg"/>
          <p:cNvPicPr/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4413" l="4110" r="87671">
                        <a14:foregroundMark x1="52055" y1="10056" x2="47945" y2="88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14793" y="2276872"/>
            <a:ext cx="609600" cy="1506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Катя\Desktop\дервья\4327053_13.jpg"/>
          <p:cNvPicPr/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579" b="100000" l="562" r="100000">
                        <a14:foregroundMark x1="7303" y1="46053" x2="7303" y2="60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9250" y="2822889"/>
            <a:ext cx="1584176" cy="638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Катя\Desktop\дервья\4327053_13.jpg"/>
          <p:cNvPicPr/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923" b="96154" l="6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8104" y="4725144"/>
            <a:ext cx="1247775" cy="1323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496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4045 0.47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31" y="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58975 -0.461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97" y="-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48785 0.294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92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88368 -0.183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84" y="-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L -0.37725 -0.3465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72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Дидактическая игра «Назови правильно»</a:t>
            </a:r>
            <a:r>
              <a:rPr lang="ru-RU" sz="3200" b="1" dirty="0" smtClean="0">
                <a:ea typeface="Calibri"/>
                <a:cs typeface="Times New Roman"/>
              </a:rPr>
              <a:t/>
            </a:r>
            <a:br>
              <a:rPr lang="ru-RU" sz="3200" b="1" dirty="0" smtClean="0">
                <a:ea typeface="Calibri"/>
                <a:cs typeface="Times New Roman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204864"/>
            <a:ext cx="8229600" cy="4525963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4684395" algn="l"/>
              </a:tabLst>
            </a:pPr>
            <a:r>
              <a:rPr lang="ru-RU" sz="3200" b="1" i="1" u="sng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Цель:</a:t>
            </a: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Закрепить знания детей о народных художественных промыслах, их признаках. Умение найти нужный промысел среди других, обосновать свой выбор, составлять описательный рассказ.</a:t>
            </a:r>
            <a:endParaRPr lang="ru-RU" sz="32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90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0.liveinternet.ru/images/foto/c/0/apps/4/327/4327052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16" y="1340768"/>
            <a:ext cx="7634900" cy="548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Катя\Desktop\дервья\4327053_13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6" r="97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77975" y="-4905"/>
            <a:ext cx="2166025" cy="19047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Катя\Desktop\дервья\4327053_13.jpg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39" b="100000" l="0" r="91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61940" y="2132856"/>
            <a:ext cx="892299" cy="14455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097368" cy="59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Users\Катя\Desktop\дервья\4327053_13.jpg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23" b="96154" l="6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77529" y="4065582"/>
            <a:ext cx="1440160" cy="16080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Катя\Desktop\дервья\4327053_13.jpg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9" b="98352" l="2586" r="991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730017">
            <a:off x="2294704" y="-401366"/>
            <a:ext cx="1156956" cy="20612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Катя\Desktop\дервья\4327043_3.jpg"/>
          <p:cNvPicPr/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26" b="100000" l="8939" r="100000">
                        <a14:foregroundMark x1="67317" y1="3896" x2="55122" y2="95455"/>
                        <a14:foregroundMark x1="68293" y1="8117" x2="88780" y2="68831"/>
                        <a14:foregroundMark x1="68780" y1="5844" x2="92195" y2="35390"/>
                        <a14:foregroundMark x1="75610" y1="6494" x2="90732" y2="22727"/>
                        <a14:foregroundMark x1="93171" y1="36039" x2="89268" y2="64610"/>
                        <a14:foregroundMark x1="88780" y1="69481" x2="55610" y2="95130"/>
                        <a14:foregroundMark x1="87805" y1="73377" x2="66341" y2="93182"/>
                        <a14:foregroundMark x1="65366" y1="95779" x2="53659" y2="97078"/>
                        <a14:foregroundMark x1="44878" y1="91234" x2="51707" y2="97403"/>
                        <a14:foregroundMark x1="81463" y1="8766" x2="88780" y2="17532"/>
                        <a14:foregroundMark x1="91707" y1="24675" x2="93659" y2="29545"/>
                        <a14:foregroundMark x1="94634" y1="31494" x2="94146" y2="36039"/>
                        <a14:foregroundMark x1="94634" y1="36039" x2="95122" y2="52597"/>
                        <a14:backgroundMark x1="95531" y1="79474" x2="75419" y2="97368"/>
                        <a14:backgroundMark x1="86592" y1="6316" x2="99441" y2="14737"/>
                        <a14:backgroundMark x1="95531" y1="62632" x2="94413" y2="70000"/>
                        <a14:backgroundMark x1="95531" y1="81579" x2="97207" y2="31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4788024" y="48826"/>
            <a:ext cx="1086932" cy="11609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981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-0.24775 0.529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2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0.64305 0.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53" y="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1481E-6 L 0.33386 0.25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84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07396 0.681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3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50486 -0.2099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43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852936"/>
            <a:ext cx="7125113" cy="924475"/>
          </a:xfrm>
        </p:spPr>
        <p:txBody>
          <a:bodyPr/>
          <a:lstStyle/>
          <a:p>
            <a:pPr algn="ctr"/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  <a:endParaRPr lang="ru-RU" sz="8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18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900igr.net/datai/izo/Narodnye-promysly-TSentralnoj-Rossii/0005-004-KHokhlomskie-izdelija-izgotavlivajut-iz-lipy-berez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5" b="100000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986" y="3811047"/>
            <a:ext cx="300037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Художественное творчество народного промысла Дымково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33" b="98547" l="0" r="971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3486602"/>
            <a:ext cx="2937947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omeland-tour.ru/pics_1/moscow/gje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20" b="97817" l="2637" r="97552">
                        <a14:foregroundMark x1="40490" y1="77074" x2="39171" y2="86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44" y="4265712"/>
            <a:ext cx="300546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05666" y="3224793"/>
            <a:ext cx="2592289" cy="792088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315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Хохлома</a:t>
            </a:r>
            <a:endParaRPr lang="ru-RU" b="1" dirty="0">
              <a:ln w="31550" cmpd="sng">
                <a:noFill/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2971877"/>
            <a:ext cx="31918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+mj-ea"/>
                <a:cs typeface="+mj-cs"/>
              </a:rPr>
              <a:t>Дымково</a:t>
            </a:r>
            <a:endParaRPr lang="ru-RU" b="1" dirty="0">
              <a:ln w="31550" cmpd="sng">
                <a:noFill/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262336"/>
            <a:ext cx="22509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31550" cmpd="sng">
                  <a:noFill/>
                  <a:prstDash val="solid"/>
                </a:ln>
                <a:solidFill>
                  <a:srgbClr val="0000CC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+mj-ea"/>
                <a:cs typeface="+mj-cs"/>
              </a:rPr>
              <a:t>Гжель</a:t>
            </a:r>
            <a:endParaRPr lang="ru-RU" b="1" dirty="0">
              <a:ln w="31550" cmpd="sng">
                <a:noFill/>
                <a:prstDash val="solid"/>
              </a:ln>
              <a:solidFill>
                <a:srgbClr val="0000CC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32" name="Picture 8" descr="http://mtdata.ru/u28/photo3395/20716434715-0/original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800" y="541115"/>
            <a:ext cx="2840360" cy="287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9800" y="0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n w="31550" cmpd="sng">
                  <a:noFill/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Городец</a:t>
            </a:r>
            <a:endParaRPr lang="ru-RU" b="1" dirty="0">
              <a:ln w="31550" cmpd="sng">
                <a:noFill/>
                <a:prstDash val="solid"/>
              </a:ln>
              <a:solidFill>
                <a:srgbClr val="00B0F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34" name="Picture 10" descr="http://astrologo.ru/imason/Matreshka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45" b="98092" l="9412" r="95294">
                        <a14:foregroundMark x1="28235" y1="18321" x2="37059" y2="9542"/>
                        <a14:foregroundMark x1="77059" y1="17939" x2="52353" y2="6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25636" y="730923"/>
            <a:ext cx="1618725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21707" y="30230"/>
            <a:ext cx="34884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 smtClean="0">
                <a:ln w="31550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Матрешка</a:t>
            </a:r>
            <a:endParaRPr lang="ru-RU" b="1" dirty="0">
              <a:ln w="31550" cmpd="sng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71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атрешка под Хохлому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77" b="98462" l="3974" r="99338">
                        <a14:foregroundMark x1="56954" y1="38462" x2="59603" y2="46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2415466"/>
            <a:ext cx="2088232" cy="359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www.lavka-podarkov.ru/upload/iblock/919/_DSC0062_full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74" b="94537" l="1946" r="98444">
                        <a14:foregroundMark x1="21401" y1="85284" x2="22179" y2="88183"/>
                        <a14:foregroundMark x1="38327" y1="91973" x2="47276" y2="92754"/>
                        <a14:foregroundMark x1="8560" y1="47269" x2="10506" y2="69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72258" y="2352747"/>
            <a:ext cx="2139233" cy="372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://www.rustoys.ru/toys/voda.php?im=7_viatk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2" b="100000" l="0" r="99367">
                        <a14:foregroundMark x1="22152" y1="49817" x2="24051" y2="73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44602" y="2564903"/>
            <a:ext cx="1873128" cy="325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48934" y="260648"/>
            <a:ext cx="7125113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«Подбери правильно названия росписей матрешек»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77774" y="1616759"/>
            <a:ext cx="23748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n w="315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Хохлома</a:t>
            </a:r>
            <a:endParaRPr lang="ru-RU" b="1" dirty="0">
              <a:ln w="31550" cmpd="sng">
                <a:noFill/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02256" y="1628800"/>
            <a:ext cx="22171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n w="3155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Городец</a:t>
            </a:r>
            <a:endParaRPr lang="ru-RU" b="1" dirty="0">
              <a:ln w="31550" cmpd="sng">
                <a:noFill/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628800"/>
            <a:ext cx="25670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n w="31550" cmpd="sng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Дымково</a:t>
            </a:r>
            <a:endParaRPr lang="ru-RU" b="1" dirty="0">
              <a:ln w="31550" cmpd="sng">
                <a:noFill/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07534" y="1795463"/>
            <a:ext cx="18090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n w="31550" cmpd="sng">
                  <a:noFill/>
                  <a:prstDash val="solid"/>
                </a:ln>
                <a:solidFill>
                  <a:srgbClr val="0000CC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Гжель</a:t>
            </a:r>
            <a:endParaRPr lang="ru-RU" b="1" dirty="0">
              <a:ln w="31550" cmpd="sng">
                <a:noFill/>
                <a:prstDash val="solid"/>
              </a:ln>
              <a:solidFill>
                <a:srgbClr val="0000CC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2611380"/>
            <a:ext cx="1755775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54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68507 0.59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53" y="2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20747 0.549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82" y="2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4724 0.535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1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47396 0.542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2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Дидактическая игра «Угадай, какая роспись?»</a:t>
            </a:r>
            <a:r>
              <a:rPr lang="ru-RU" sz="3200" dirty="0" smtClean="0">
                <a:ea typeface="Calibri"/>
                <a:cs typeface="Times New Roman"/>
              </a:rPr>
              <a:t/>
            </a:r>
            <a:br>
              <a:rPr lang="ru-RU" sz="3200" dirty="0" smtClean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844824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4684395" algn="l"/>
              </a:tabLst>
            </a:pPr>
            <a:r>
              <a:rPr lang="ru-RU" sz="3200" b="1" i="1" u="sng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Цель: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Закреплять умение детей узнавать и называть ту или иную роспись; уметь обосновать свой выбор, называть элементы росписей, отгадывать загадки. Воспитывать у детей чувство гордости за родной край – край умельцев и мастеров.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97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ttp://i.flamber.ru/files/st6/1349551743/1354736379_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71" b="96000" l="797" r="978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938395"/>
            <a:ext cx="6768752" cy="47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1663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i="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Сине-голубые</a:t>
            </a:r>
          </a:p>
          <a:p>
            <a:r>
              <a:rPr lang="ru-RU" sz="2400" b="0" i="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Розы, листья, птицы,</a:t>
            </a:r>
          </a:p>
          <a:p>
            <a:r>
              <a:rPr lang="ru-RU" sz="2400" b="0" i="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Увидев нас впервые,</a:t>
            </a:r>
          </a:p>
          <a:p>
            <a:r>
              <a:rPr lang="ru-RU" sz="2400" b="0" i="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удивится.</a:t>
            </a:r>
          </a:p>
          <a:p>
            <a:r>
              <a:rPr lang="ru-RU" sz="2400" b="0" i="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Чудо на фарфоре</a:t>
            </a:r>
          </a:p>
          <a:p>
            <a:r>
              <a:rPr lang="ru-RU" sz="2400" b="0" i="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Синяя капель.</a:t>
            </a:r>
          </a:p>
          <a:p>
            <a:r>
              <a:rPr lang="ru-RU" sz="2400" b="0" i="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называется</a:t>
            </a:r>
          </a:p>
          <a:p>
            <a:r>
              <a:rPr lang="ru-RU" sz="2400" b="0" i="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роспись …</a:t>
            </a:r>
            <a:endParaRPr lang="ru-RU" sz="2400" b="0" i="0" dirty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2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досточке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девица</a:t>
            </a:r>
          </a:p>
          <a:p>
            <a:pPr lvl="0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Иль удалый молодец,</a:t>
            </a:r>
          </a:p>
          <a:p>
            <a:pPr lvl="0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Чудо-конь и чудо-птица –</a:t>
            </a:r>
          </a:p>
          <a:p>
            <a:pPr lvl="0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Это значит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http://900igr.net/datai/izo/Promysly/0004-002-Gorodet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5000" l="1000" r="9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412776"/>
            <a:ext cx="525658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98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1.liveinternet.ru/images/attach/c/1/62/63/62063014_35682635_21022005225808_X203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96514" l="41154" r="97500">
                        <a14:foregroundMark x1="15962" y1="67102" x2="37308" y2="91068"/>
                        <a14:foregroundMark x1="9231" y1="80392" x2="14808" y2="91285"/>
                        <a14:foregroundMark x1="14423" y1="93028" x2="31923" y2="93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764704"/>
            <a:ext cx="6681192" cy="589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9232" y="116632"/>
            <a:ext cx="491682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0161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Золотой 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цвет, черный,    красный —</a:t>
            </a:r>
          </a:p>
          <a:p>
            <a:pPr lvl="0" indent="2016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росписи других нет красок.</a:t>
            </a:r>
          </a:p>
          <a:p>
            <a:pPr lvl="0" indent="2016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птицах и цветах посуда,</a:t>
            </a:r>
          </a:p>
          <a:p>
            <a:pPr lvl="0" indent="2016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землянике чашки, блюда.</a:t>
            </a:r>
          </a:p>
          <a:p>
            <a:pPr lvl="0" indent="2016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Узнали роспись, детвора?</a:t>
            </a:r>
          </a:p>
          <a:p>
            <a:pPr lvl="0" indent="2016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Конечно, это... </a:t>
            </a:r>
          </a:p>
        </p:txBody>
      </p:sp>
    </p:spTree>
    <p:extLst>
      <p:ext uri="{BB962C8B-B14F-4D97-AF65-F5344CB8AC3E}">
        <p14:creationId xmlns:p14="http://schemas.microsoft.com/office/powerpoint/2010/main" val="254910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864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Чудо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всем на удивленье:</a:t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Расписные медвежата,</a:t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Барыни, коньки, утята,</a:t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Расписные даже хрюшки –</a:t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Царство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www.caravella-tver.ru/content_files/uploads/2014/11/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28" l="0" r="99681">
                        <a14:foregroundMark x1="52396" y1="5344" x2="62939" y2="45293"/>
                        <a14:foregroundMark x1="50799" y1="1781" x2="55591" y2="4835"/>
                        <a14:foregroundMark x1="91374" y1="50127" x2="78594" y2="96438"/>
                        <a14:foregroundMark x1="53994" y1="70992" x2="72204" y2="80916"/>
                        <a14:foregroundMark x1="90096" y1="76590" x2="91374" y2="93384"/>
                        <a14:foregroundMark x1="59744" y1="82188" x2="57827" y2="91349"/>
                        <a14:foregroundMark x1="95208" y1="52672" x2="96805" y2="61832"/>
                        <a14:foregroundMark x1="96166" y1="50382" x2="96166" y2="49364"/>
                        <a14:backgroundMark x1="88179" y1="96692" x2="97764" y2="96183"/>
                        <a14:backgroundMark x1="98083" y1="52926" x2="98083" y2="52926"/>
                        <a14:backgroundMark x1="98083" y1="54707" x2="98083" y2="54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9872" y="404957"/>
            <a:ext cx="5500207" cy="626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32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279</TotalTime>
  <Words>250</Words>
  <Application>Microsoft Office PowerPoint</Application>
  <PresentationFormat>Экран (4:3)</PresentationFormat>
  <Paragraphs>39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Spring</vt:lpstr>
      <vt:lpstr>Дидактические игры по декоративно-прикладному искусству для детей старшего дошкольного возраста </vt:lpstr>
      <vt:lpstr>Дидактическая игра «Назови правильно» </vt:lpstr>
      <vt:lpstr>Хохлома</vt:lpstr>
      <vt:lpstr>  «Подбери правильно названия росписей матрешек» </vt:lpstr>
      <vt:lpstr>Дидактическая игра «Угадай, какая роспись?» </vt:lpstr>
      <vt:lpstr>Презентация PowerPoint</vt:lpstr>
      <vt:lpstr>Презентация PowerPoint</vt:lpstr>
      <vt:lpstr>Презентация PowerPoint</vt:lpstr>
      <vt:lpstr>Презентация PowerPoint</vt:lpstr>
      <vt:lpstr>Дидактическая игра «С какой росписи птица или конь» </vt:lpstr>
      <vt:lpstr>Презентация PowerPoint</vt:lpstr>
      <vt:lpstr>Дидактическая игра «Подбери узор к картине»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28</cp:revision>
  <dcterms:created xsi:type="dcterms:W3CDTF">2015-03-22T04:48:08Z</dcterms:created>
  <dcterms:modified xsi:type="dcterms:W3CDTF">2015-05-19T07:08:31Z</dcterms:modified>
</cp:coreProperties>
</file>