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4"/>
  </p:notesMasterIdLst>
  <p:sldIdLst>
    <p:sldId id="268" r:id="rId3"/>
    <p:sldId id="279" r:id="rId4"/>
    <p:sldId id="283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</p:sldIdLst>
  <p:sldSz cx="12192000" cy="6858000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1" autoAdjust="0"/>
    <p:restoredTop sz="66821" autoAdjust="0"/>
  </p:normalViewPr>
  <p:slideViewPr>
    <p:cSldViewPr>
      <p:cViewPr varScale="1">
        <p:scale>
          <a:sx n="63" d="100"/>
          <a:sy n="63" d="100"/>
        </p:scale>
        <p:origin x="1137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E562-E05A-4626-B3AF-5F0B868819D9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19D9-560B-443C-B598-BE18CE88D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Цель: актуализация профессиональных знаний педагогов нормативного документа, регламентирующего деятельность ДОУ - ФОП ДО.</a:t>
            </a:r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1. Уточнить и систематизировать знания педагогов о нормативном документе ФОП ДО. </a:t>
            </a:r>
          </a:p>
          <a:p>
            <a:r>
              <a:rPr lang="ru-RU" dirty="0" smtClean="0"/>
              <a:t>2. Активизировать педагогическое мышление педагогов, стимулировать развитие активности. </a:t>
            </a:r>
          </a:p>
          <a:p>
            <a:r>
              <a:rPr lang="ru-RU" dirty="0" smtClean="0"/>
              <a:t>3. Поддерживать интерес педагогов к дальнейшему изучению документа. </a:t>
            </a:r>
          </a:p>
          <a:p>
            <a:endParaRPr lang="ru-RU" dirty="0" smtClean="0"/>
          </a:p>
          <a:p>
            <a:r>
              <a:rPr lang="ru-RU" dirty="0" smtClean="0"/>
              <a:t>Ход:</a:t>
            </a:r>
          </a:p>
          <a:p>
            <a:r>
              <a:rPr lang="ru-RU" dirty="0" smtClean="0"/>
              <a:t>Вступление. </a:t>
            </a:r>
          </a:p>
          <a:p>
            <a:r>
              <a:rPr lang="ru-RU" dirty="0" smtClean="0"/>
              <a:t>В работе дошкольных учреждений за последнее время произошли большие перемены в виду внесения изменений в документы регламентирующих деятельность дошкольный организаций (Закон «Об образовании» и ФГОС ДО), а также  вступления в силу нового нормативного документа ФОП ДО. А так как особое место всеми организациями было отведено ФОП ДО, ведь с 01 сентября 2023 года все мы начали работу в соответствии с данным документом, то сегодня мы с вами вспомним и уточним имеющиеся знания. </a:t>
            </a:r>
          </a:p>
          <a:p>
            <a:r>
              <a:rPr lang="ru-RU" dirty="0" smtClean="0"/>
              <a:t>Мы немного поиграем.  </a:t>
            </a:r>
          </a:p>
          <a:p>
            <a:r>
              <a:rPr lang="ru-RU" dirty="0" smtClean="0"/>
              <a:t>Правила игры.</a:t>
            </a:r>
          </a:p>
          <a:p>
            <a:r>
              <a:rPr lang="ru-RU" dirty="0" smtClean="0"/>
              <a:t>Вам необходимо будет ответить на  вопросы последовательно друг за другом представленных на экране. К каждому вопросу будут предложены варианты ответов, из которых надо будет выбрать один правильный. </a:t>
            </a:r>
          </a:p>
          <a:p>
            <a:r>
              <a:rPr lang="ru-RU" dirty="0" smtClean="0"/>
              <a:t>Внимание на экран!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519D9-560B-443C-B598-BE18CE88D99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1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67001-F5EE-4B01-ADD9-95392EA1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4CC777-6BA2-40D2-9A82-AD403FA4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FA2BC8-F9FC-47B4-B94E-984652D7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58127-7E67-4DC3-A9CF-380C6A5B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FB686-854A-4D91-AAF2-24DD33C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49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544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00" y="2034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18537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3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A0536-C2F3-45FD-BCE9-A7664FF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CB672-9A39-4592-A702-905A663D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0B59B-B30F-4BCA-BF7C-138210157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1AE46-CD71-40A2-B051-FED4CF2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7D472E-4D2E-4B58-B26C-A5C6E9B9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90CE5-E95F-4274-817F-D56AE118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9CC03-CB65-4A4C-90D3-F02B507A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C3BF4E-7FD7-4E97-ADD2-17103BBD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CE1139-B009-4241-B0C4-BF93CB876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306DD-CDF6-4C8F-8EAA-8585BA36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E83B16-91E8-4F91-A8A9-2286EF4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00BC4-2676-4C2C-A56B-8495420F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FDEE6-9163-4FA6-9C33-9D0B1D96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CFD921-B66F-4B9F-8D0C-B14325FE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DD6FEE-737C-4DE7-A07A-B8500FB8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FE9F1-30AE-46C1-A8C8-4B7D5FFC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45E6A3-691A-440E-94B6-E416560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71DFBC-935C-41DF-9AF9-A79F2BD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FC04AF-1DA1-4817-ACF7-5A110AD3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DFD425-2E61-4F50-9A02-6256A349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33F48-4BE3-401E-8EAC-ED423D3D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E6C580-1988-45AF-BDB1-7BCACEB9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145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48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3" y="233363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3" y="2528888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82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15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1E132A-DAAE-4C5A-9799-9BEDDD0FBE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5ABEC81-0435-44F8-AC84-9AA06776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9A5681-179B-43EF-A41E-7921E27CA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24075"/>
            <a:ext cx="10515600" cy="15303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1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018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67F0-1231-4DEE-9C72-72FC5113241B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F677-A5E1-4A78-832A-2E3AFB37B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3275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0644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3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85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2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71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125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0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45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61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54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ABFC8D9-3E46-4244-BCF8-DF828263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9000"/>
            <a:ext cx="11946000" cy="114151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D5ACAE7A-E405-438C-BF4B-A37C1D7BBD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26000" y="2079000"/>
            <a:ext cx="5220000" cy="4230000"/>
          </a:xfrm>
        </p:spPr>
      </p:sp>
    </p:spTree>
    <p:extLst>
      <p:ext uri="{BB962C8B-B14F-4D97-AF65-F5344CB8AC3E}">
        <p14:creationId xmlns:p14="http://schemas.microsoft.com/office/powerpoint/2010/main" val="94822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4536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957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0B504799-5A5B-4904-96F0-E39EDC0290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9267"/>
            <a:ext cx="12192000" cy="513873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id="{5172288B-DE9D-43F6-AE1D-DFA58F3C84F8}"/>
              </a:ext>
            </a:extLst>
          </p:cNvPr>
          <p:cNvSpPr/>
          <p:nvPr userDrawn="1"/>
        </p:nvSpPr>
        <p:spPr>
          <a:xfrm>
            <a:off x="0" y="4788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882EBE0-0097-4756-884D-F8521A0145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8" y="233370"/>
            <a:ext cx="5805487" cy="6480175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BD000A37-5141-407E-A504-C96A56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EE674FD9-79E8-4C83-8018-2847114B94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35415" y="2528893"/>
            <a:ext cx="7426325" cy="238442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1221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6" y="365129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49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" y="49500"/>
            <a:ext cx="2844751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4" y="6596925"/>
            <a:ext cx="2844751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1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9115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6" y="365129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1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044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F8FE08DD-35D4-4F6D-9D3E-895549AFA462}"/>
              </a:ext>
            </a:extLst>
          </p:cNvPr>
          <p:cNvSpPr/>
          <p:nvPr userDrawn="1"/>
        </p:nvSpPr>
        <p:spPr>
          <a:xfrm rot="16200000">
            <a:off x="10191000" y="4857000"/>
            <a:ext cx="1932000" cy="2070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90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3640FF5-D492-4210-9DE4-D7B66426125F}"/>
              </a:ext>
            </a:extLst>
          </p:cNvPr>
          <p:cNvGrpSpPr/>
          <p:nvPr userDrawn="1"/>
        </p:nvGrpSpPr>
        <p:grpSpPr>
          <a:xfrm>
            <a:off x="9347254" y="37980"/>
            <a:ext cx="2844751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1C3AA05-E7C7-4C27-A908-2E47AFEBA600}"/>
              </a:ext>
            </a:extLst>
          </p:cNvPr>
          <p:cNvGrpSpPr/>
          <p:nvPr userDrawn="1"/>
        </p:nvGrpSpPr>
        <p:grpSpPr>
          <a:xfrm>
            <a:off x="-35248" y="6583500"/>
            <a:ext cx="2844751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42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EF7D0-8129-458F-9F1A-BA56AAF6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47F0-A2FC-4139-A746-423895CBB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6AF94-0451-4B41-960A-AE014E9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2D3EF2-51A0-4DA7-88AA-E1FA156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037A-9CFB-48E5-9E34-0A14EDE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DC742-0D31-49BB-8235-E8F23687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7A22E-3771-4390-9794-7F14D95D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51B10-84CC-412A-B18B-E5D7BFE1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FA339-92AB-4D93-B605-E9C0B0E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FCBD1A-83E7-45B8-95AE-AE44F108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DC75D-06B2-46E5-A96B-A1468A21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AE6E6F-2E09-401B-B461-D6DF215D1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A403A-15C6-49C6-8CC5-8F9664A12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F06EE-74D4-48BE-B81A-5C34F61B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53AD41-416F-495E-A3FD-85E02F2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F414-2898-41DB-BD73-B506B16F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BF822-D25A-4089-8B09-6CDFC6C7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FA1F7A-5EC7-4EDE-B41D-E76BE82B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2486-CBD9-47F2-85CB-E75E70743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9BFCC3-815F-46C2-8BBD-B33697BD3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6C052B-8DDE-4435-89D0-37FEADE5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4CBDAB-0EC1-4397-917A-7260217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48E488-94C4-4695-A96B-BD92D0FE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9685D5-D9B9-4084-9444-3F5DFFF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6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AB533-743E-4972-9281-AA80F8DE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E27A4BD-2D2A-438C-8009-83407464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93BC4F-92E4-4734-99DC-E5A245F3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2D59C2-0660-44F2-8B51-CACB66F9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289D3-E86F-47FE-BC52-53D34FA4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570AF-E207-47A8-A8FC-5D905746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F8805-B906-4169-9117-FA140E73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E3D611-6D00-421E-BE6B-385F5C2C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16F83-6BED-46A4-98C2-DEC0D746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3"/>
            <a:extLst>
              <a:ext uri="{FF2B5EF4-FFF2-40B4-BE49-F238E27FC236}">
                <a16:creationId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8" r:id="rId12"/>
    <p:sldLayoutId id="2147483663" r:id="rId13"/>
    <p:sldLayoutId id="2147483656" r:id="rId14"/>
    <p:sldLayoutId id="2147483657" r:id="rId15"/>
    <p:sldLayoutId id="2147483658" r:id="rId16"/>
    <p:sldLayoutId id="2147483659" r:id="rId17"/>
    <p:sldLayoutId id="2147483665" r:id="rId18"/>
    <p:sldLayoutId id="2147483667" r:id="rId19"/>
    <p:sldLayoutId id="2147483666" r:id="rId20"/>
    <p:sldLayoutId id="214748366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B055-54BE-42A4-8DC8-10ED2ADEA08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3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Равнобедренный треугольник 23">
            <a:extLst>
              <a:ext uri="{FF2B5EF4-FFF2-40B4-BE49-F238E27FC236}">
                <a16:creationId xmlns:a16="http://schemas.microsoft.com/office/drawing/2014/main" id="{63BD5CF2-629F-40A3-A70D-28143C9C92C9}"/>
              </a:ext>
            </a:extLst>
          </p:cNvPr>
          <p:cNvSpPr/>
          <p:nvPr/>
        </p:nvSpPr>
        <p:spPr>
          <a:xfrm rot="5400000" flipH="1">
            <a:off x="1314123" y="-1847877"/>
            <a:ext cx="5407043" cy="802671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B64AA22A-B50C-48B0-8F79-C67BD8E26428}"/>
              </a:ext>
            </a:extLst>
          </p:cNvPr>
          <p:cNvSpPr/>
          <p:nvPr/>
        </p:nvSpPr>
        <p:spPr>
          <a:xfrm rot="16200000">
            <a:off x="2632127" y="-2583406"/>
            <a:ext cx="6983999" cy="12187712"/>
          </a:xfrm>
          <a:prstGeom prst="triangle">
            <a:avLst>
              <a:gd name="adj" fmla="val 50000"/>
            </a:avLst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>
            <a:extLst>
              <a:ext uri="{FF2B5EF4-FFF2-40B4-BE49-F238E27FC236}">
                <a16:creationId xmlns:a16="http://schemas.microsoft.com/office/drawing/2014/main" id="{E1D757C1-6766-4E7C-915C-54C563837BD8}"/>
              </a:ext>
            </a:extLst>
          </p:cNvPr>
          <p:cNvSpPr/>
          <p:nvPr/>
        </p:nvSpPr>
        <p:spPr>
          <a:xfrm rot="5400000" flipH="1">
            <a:off x="-59609" y="2546163"/>
            <a:ext cx="4357479" cy="4266194"/>
          </a:xfrm>
          <a:prstGeom prst="triangle">
            <a:avLst/>
          </a:prstGeom>
          <a:solidFill>
            <a:srgbClr val="79D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5DBEC4E-C82D-4689-91D4-77AC82D86C33}"/>
              </a:ext>
            </a:extLst>
          </p:cNvPr>
          <p:cNvSpPr/>
          <p:nvPr/>
        </p:nvSpPr>
        <p:spPr>
          <a:xfrm>
            <a:off x="3444173" y="2308725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2F92FFE-F753-45D6-8F3D-5C3DED8044D2}"/>
              </a:ext>
            </a:extLst>
          </p:cNvPr>
          <p:cNvSpPr/>
          <p:nvPr/>
        </p:nvSpPr>
        <p:spPr>
          <a:xfrm>
            <a:off x="2631000" y="1629000"/>
            <a:ext cx="8680637" cy="247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8800" b="1" dirty="0" smtClean="0">
                <a:solidFill>
                  <a:srgbClr val="7030A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Знатоки ФОП ДО</a:t>
            </a:r>
            <a:endParaRPr lang="ru-RU" sz="8800" b="1" dirty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89EBAB-8796-4F02-921B-3A1E3F84948F}"/>
              </a:ext>
            </a:extLst>
          </p:cNvPr>
          <p:cNvSpPr txBox="1">
            <a:spLocks noChangeArrowheads="1"/>
          </p:cNvSpPr>
          <p:nvPr/>
        </p:nvSpPr>
        <p:spPr>
          <a:xfrm>
            <a:off x="2856000" y="5110763"/>
            <a:ext cx="5400000" cy="1728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altLang="ru-RU" sz="2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2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5961000" y="1044000"/>
            <a:ext cx="3735000" cy="4455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Какие ценности </a:t>
            </a:r>
          </a:p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НЕ относятся </a:t>
            </a:r>
          </a:p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к социальному направлению воспитания?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561000" y="1629000"/>
            <a:ext cx="4455000" cy="63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800" b="1" dirty="0" smtClean="0"/>
              <a:t>Человек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51000" y="4509000"/>
            <a:ext cx="4410000" cy="67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4.</a:t>
            </a:r>
            <a:r>
              <a:rPr lang="ru-RU" sz="2800" b="1" dirty="0" smtClean="0"/>
              <a:t> Дружба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06000" y="3474000"/>
            <a:ext cx="4455000" cy="72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/>
            <a:r>
              <a:rPr lang="ru-RU" sz="2800" b="1" dirty="0" smtClean="0">
                <a:solidFill>
                  <a:schemeClr val="tx1"/>
                </a:solidFill>
              </a:rPr>
              <a:t>3. </a:t>
            </a:r>
            <a:r>
              <a:rPr lang="ru-RU" sz="2800" b="1" dirty="0" smtClean="0"/>
              <a:t>Труд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06000" y="2484000"/>
            <a:ext cx="445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2. </a:t>
            </a:r>
            <a:r>
              <a:rPr lang="ru-RU" sz="2800" b="1" dirty="0" smtClean="0"/>
              <a:t>Семья</a:t>
            </a:r>
          </a:p>
        </p:txBody>
      </p:sp>
      <p:sp>
        <p:nvSpPr>
          <p:cNvPr id="17" name="Блок-схема: альтернативный процесс 16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51000" y="5499000"/>
            <a:ext cx="436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5. </a:t>
            </a:r>
            <a:r>
              <a:rPr lang="ru-RU" sz="2800" b="1" dirty="0" smtClean="0"/>
              <a:t>Сотрудничество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741000" y="459000"/>
            <a:ext cx="10935000" cy="1350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4000" b="1" dirty="0" smtClean="0">
                <a:solidFill>
                  <a:srgbClr val="7030A0"/>
                </a:solidFill>
              </a:rPr>
              <a:t>Чем нас порадовало лето 2023 года?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741000" y="2124000"/>
            <a:ext cx="1093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800" b="1" dirty="0" smtClean="0"/>
              <a:t> ФОП ДО, ФАОП ДО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786000" y="5589000"/>
            <a:ext cx="10890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4. </a:t>
            </a:r>
            <a:r>
              <a:rPr lang="ru-RU" sz="2800" b="1" dirty="0" smtClean="0"/>
              <a:t>Программа воспитания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741000" y="4239000"/>
            <a:ext cx="10935000" cy="108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smtClean="0">
                <a:solidFill>
                  <a:schemeClr val="tx1"/>
                </a:solidFill>
              </a:rPr>
              <a:t>3</a:t>
            </a:r>
            <a:r>
              <a:rPr lang="ru-RU" sz="2800" smtClean="0">
                <a:solidFill>
                  <a:schemeClr val="tx1"/>
                </a:solidFill>
              </a:rPr>
              <a:t>. </a:t>
            </a:r>
            <a:r>
              <a:rPr lang="ru-RU" sz="2800" b="1" smtClean="0"/>
              <a:t>Методические </a:t>
            </a:r>
            <a:r>
              <a:rPr lang="ru-RU" sz="2800" b="1" dirty="0" smtClean="0"/>
              <a:t>рекомендации по планированию и реализации образовательной деятельности ДОО в соответствии с ФОП ДО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741000" y="3114000"/>
            <a:ext cx="10935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/>
            <a:r>
              <a:rPr lang="ru-RU" sz="2800" b="1" dirty="0" smtClean="0">
                <a:solidFill>
                  <a:schemeClr val="tx1"/>
                </a:solidFill>
              </a:rPr>
              <a:t>2. </a:t>
            </a:r>
            <a:r>
              <a:rPr lang="ru-RU" sz="2800" b="1" dirty="0" smtClean="0"/>
              <a:t> Создание единого образовательного пространства  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60566" y="460682"/>
            <a:ext cx="11340000" cy="1033318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Что  означает  аббревиатура  ФОП ДО?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46000" y="2169000"/>
            <a:ext cx="11475000" cy="81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Федеральная  образовательная программа дошкольной организации</a:t>
            </a: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01000" y="4374000"/>
            <a:ext cx="11565000" cy="94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3. Федеральная образовательная программа дошкольного образования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01000" y="3249000"/>
            <a:ext cx="11565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2. Факультет общественных профессий дистанционного обучения</a:t>
            </a: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60873" y="5769000"/>
            <a:ext cx="11565000" cy="95799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>
                <a:solidFill>
                  <a:schemeClr val="tx1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. Федеральная основная программа дошкольного образования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096000" y="1584000"/>
            <a:ext cx="5445000" cy="4369511"/>
            <a:chOff x="291000" y="1939489"/>
            <a:chExt cx="5445000" cy="4369511"/>
          </a:xfrm>
        </p:grpSpPr>
        <p:sp>
          <p:nvSpPr>
            <p:cNvPr id="15" name="Блок-схема: альтернативный процесс 14">
              <a:extLst>
                <a:ext uri="{FF2B5EF4-FFF2-40B4-BE49-F238E27FC236}">
                  <a16:creationId xmlns:a16="http://schemas.microsoft.com/office/drawing/2014/main" id="{4A105F82-B6E2-4900-8846-95AC44989F94}"/>
                </a:ext>
              </a:extLst>
            </p:cNvPr>
            <p:cNvSpPr/>
            <p:nvPr/>
          </p:nvSpPr>
          <p:spPr>
            <a:xfrm>
              <a:off x="291000" y="1939489"/>
              <a:ext cx="5400000" cy="855000"/>
            </a:xfrm>
            <a:prstGeom prst="flowChartAlternateProcess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indent="-457200">
                <a:buFont typeface="+mj-lt"/>
                <a:buAutoNum type="arabicPeriod"/>
              </a:pPr>
              <a:r>
                <a:rPr lang="ru-RU" sz="2800" b="1" dirty="0" smtClean="0">
                  <a:solidFill>
                    <a:schemeClr val="tx1"/>
                  </a:solidFill>
                </a:rPr>
                <a:t>Не более 40% и  не менее 60%</a:t>
              </a:r>
            </a:p>
          </p:txBody>
        </p:sp>
        <p:sp>
          <p:nvSpPr>
            <p:cNvPr id="13" name="Блок-схема: альтернативный процесс 12">
              <a:extLst>
                <a:ext uri="{FF2B5EF4-FFF2-40B4-BE49-F238E27FC236}">
                  <a16:creationId xmlns:a16="http://schemas.microsoft.com/office/drawing/2014/main" id="{4A105F82-B6E2-4900-8846-95AC44989F94}"/>
                </a:ext>
              </a:extLst>
            </p:cNvPr>
            <p:cNvSpPr/>
            <p:nvPr/>
          </p:nvSpPr>
          <p:spPr>
            <a:xfrm>
              <a:off x="336000" y="5454000"/>
              <a:ext cx="5400000" cy="855000"/>
            </a:xfrm>
            <a:prstGeom prst="flowChartAlternateProcess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indent="-457200"/>
              <a:r>
                <a:rPr lang="ru-RU" sz="2800" b="1" dirty="0" smtClean="0">
                  <a:solidFill>
                    <a:schemeClr val="tx1"/>
                  </a:solidFill>
                </a:rPr>
                <a:t>4. Не менее 20% и не более 80%</a:t>
              </a:r>
              <a:endParaRPr lang="ru-RU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Блок-схема: альтернативный процесс 13">
              <a:extLst>
                <a:ext uri="{FF2B5EF4-FFF2-40B4-BE49-F238E27FC236}">
                  <a16:creationId xmlns:a16="http://schemas.microsoft.com/office/drawing/2014/main" id="{4A105F82-B6E2-4900-8846-95AC44989F94}"/>
                </a:ext>
              </a:extLst>
            </p:cNvPr>
            <p:cNvSpPr/>
            <p:nvPr/>
          </p:nvSpPr>
          <p:spPr>
            <a:xfrm>
              <a:off x="336000" y="4284000"/>
              <a:ext cx="5400000" cy="855000"/>
            </a:xfrm>
            <a:prstGeom prst="flowChartAlternateProcess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indent="-457200"/>
              <a:r>
                <a:rPr lang="ru-RU" sz="2800" b="1" dirty="0" smtClean="0">
                  <a:solidFill>
                    <a:schemeClr val="tx1"/>
                  </a:solidFill>
                </a:rPr>
                <a:t>3. 50% и 50%</a:t>
              </a:r>
              <a:endParaRPr lang="ru-RU" sz="2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Блок-схема: альтернативный процесс 15">
              <a:extLst>
                <a:ext uri="{FF2B5EF4-FFF2-40B4-BE49-F238E27FC236}">
                  <a16:creationId xmlns:a16="http://schemas.microsoft.com/office/drawing/2014/main" id="{4A105F82-B6E2-4900-8846-95AC44989F94}"/>
                </a:ext>
              </a:extLst>
            </p:cNvPr>
            <p:cNvSpPr/>
            <p:nvPr/>
          </p:nvSpPr>
          <p:spPr>
            <a:xfrm>
              <a:off x="291000" y="3069000"/>
              <a:ext cx="5445000" cy="900000"/>
            </a:xfrm>
            <a:prstGeom prst="flowChartAlternateProcess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-457200"/>
              <a:r>
                <a:rPr lang="ru-RU" sz="2800" b="1" dirty="0" smtClean="0">
                  <a:solidFill>
                    <a:schemeClr val="tx1"/>
                  </a:solidFill>
                </a:rPr>
                <a:t>2. Не менее 60 % и более 40%</a:t>
              </a:r>
            </a:p>
          </p:txBody>
        </p:sp>
      </p:grp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471000" y="285193"/>
            <a:ext cx="4950000" cy="6300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Каково соотношение объема обязательной части Программы  </a:t>
            </a:r>
          </a:p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и объема части, формируемой участниками образовательных отношений   </a:t>
            </a:r>
          </a:p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от общего объема ОП ДО?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91000" y="234000"/>
            <a:ext cx="11700000" cy="1350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В соответствии с какой программой мы редактировали образовательную программу своей организации?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91000" y="2394000"/>
            <a:ext cx="1147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800" b="1" dirty="0">
                <a:solidFill>
                  <a:schemeClr val="tx1"/>
                </a:solidFill>
              </a:rPr>
              <a:t>Федеральная  образовательная программа дошкольной организации</a:t>
            </a:r>
          </a:p>
          <a:p>
            <a:pPr lvl="0"/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46000" y="5724000"/>
            <a:ext cx="11565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4. Федеральная образовательная программа дошкольного образования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91000" y="4554000"/>
            <a:ext cx="11610000" cy="94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3. Федеральная адаптированная образовательная программа  дошкольного образования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46000" y="3339000"/>
            <a:ext cx="11565000" cy="99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2. Примерная основная образовательная программа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966000" y="459000"/>
            <a:ext cx="10665000" cy="691307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Что НЕ входит в структуру ФОП ДО?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26000" y="2844000"/>
            <a:ext cx="8910000" cy="72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2. Целевой раздел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26000" y="5859000"/>
            <a:ext cx="896892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5. Содержательный раздел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39920" y="4869000"/>
            <a:ext cx="895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4. Организационный раздел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71000" y="3834000"/>
            <a:ext cx="886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3. Информационный раздел</a:t>
            </a:r>
          </a:p>
        </p:txBody>
      </p:sp>
      <p:sp>
        <p:nvSpPr>
          <p:cNvPr id="17" name="Блок-схема: альтернативный процесс 16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26000" y="1944000"/>
            <a:ext cx="8910000" cy="63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1. Общие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561000" y="298085"/>
            <a:ext cx="10980000" cy="72000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Цель программы ФОП ДО?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01000" y="1449000"/>
            <a:ext cx="11790000" cy="171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400" b="1" dirty="0" smtClean="0"/>
              <a:t> </a:t>
            </a:r>
            <a:r>
              <a:rPr lang="ru-RU" sz="2000" b="1" dirty="0" smtClean="0"/>
              <a:t>Накопление ребенком культурного опыта деятельности и общения в процессе активного взаимодействия с окружающим миром, другими детьми и взрослыми, позитивной социализации, решения задач и проблем (в соответствии с возрастом) как основы для становления в его сознании целостной картины мира, формирования готовности к непрерывному образованию, саморазвитию и успешной самореализации на всех этапах жизни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01000" y="5094000"/>
            <a:ext cx="11700000" cy="157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 algn="just"/>
            <a:r>
              <a:rPr lang="ru-RU" sz="2800" b="1" dirty="0" smtClean="0">
                <a:solidFill>
                  <a:schemeClr val="tx1"/>
                </a:solidFill>
              </a:rPr>
              <a:t>3. </a:t>
            </a:r>
            <a:r>
              <a:rPr lang="ru-RU" sz="2000" b="1" dirty="0"/>
              <a:t>П</a:t>
            </a:r>
            <a:r>
              <a:rPr lang="ru-RU" sz="2000" b="1" dirty="0" smtClean="0"/>
              <a:t>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46000" y="3384000"/>
            <a:ext cx="11745000" cy="153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 algn="just"/>
            <a:r>
              <a:rPr lang="ru-RU" sz="2800" b="1" dirty="0" smtClean="0">
                <a:solidFill>
                  <a:schemeClr val="tx1"/>
                </a:solidFill>
              </a:rPr>
              <a:t>2. </a:t>
            </a:r>
            <a:r>
              <a:rPr lang="ru-RU" sz="2000" b="1" dirty="0"/>
              <a:t>Р</a:t>
            </a:r>
            <a:r>
              <a:rPr lang="ru-RU" sz="2000" b="1" dirty="0" smtClean="0"/>
              <a:t>азностороннее развитие ребенка в период дошкольного детства с учетом их возрастных и индивидуальных особенностей на основе духовно-нравственных ценностей российского народа, исторических и национально-культурных традици</a:t>
            </a:r>
            <a:r>
              <a:rPr lang="ru-RU" sz="2400" b="1" dirty="0" smtClean="0"/>
              <a:t>й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246000" y="458999"/>
            <a:ext cx="11745000" cy="997875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Основным методом педагогической диагностики является?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58537" y="2124000"/>
            <a:ext cx="5997463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1. Тестирование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58537" y="5544000"/>
            <a:ext cx="6087463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4. Наблюдение</a:t>
            </a: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71000" y="4284000"/>
            <a:ext cx="6075000" cy="94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/>
            <a:r>
              <a:rPr lang="ru-RU" sz="2800" b="1" dirty="0" smtClean="0">
                <a:solidFill>
                  <a:schemeClr val="tx1"/>
                </a:solidFill>
              </a:rPr>
              <a:t>3. Анкетирование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1367246" y="3114000"/>
            <a:ext cx="5988754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/>
            <a:r>
              <a:rPr lang="ru-RU" sz="2800" b="1" dirty="0" smtClean="0">
                <a:solidFill>
                  <a:schemeClr val="tx1"/>
                </a:solidFill>
              </a:rPr>
              <a:t>2. Социологическое исследование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81000" y="234000"/>
            <a:ext cx="11610000" cy="1288693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Основные направления обучения и воспитания детей (образовательные области</a:t>
            </a:r>
            <a:r>
              <a:rPr lang="ru-RU" sz="3600" dirty="0" smtClean="0">
                <a:solidFill>
                  <a:srgbClr val="7030A0"/>
                </a:solidFill>
              </a:rPr>
              <a:t>)</a:t>
            </a:r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426000" y="2259000"/>
            <a:ext cx="1129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800" dirty="0"/>
              <a:t>П</a:t>
            </a:r>
            <a:r>
              <a:rPr lang="ru-RU" sz="2800" dirty="0" smtClean="0"/>
              <a:t>сихическое развитие, физическое развитие, духовное развитие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426000" y="5364000"/>
            <a:ext cx="11430000" cy="94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3. </a:t>
            </a:r>
            <a:r>
              <a:rPr lang="ru-RU" sz="2800" dirty="0" smtClean="0"/>
              <a:t>Социальное, физическое, художественное, речевое, коммуникативное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381000" y="3294000"/>
            <a:ext cx="11340000" cy="18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2. </a:t>
            </a:r>
            <a:r>
              <a:rPr lang="ru-RU" sz="2800" dirty="0"/>
              <a:t>С</a:t>
            </a:r>
            <a:r>
              <a:rPr lang="ru-RU" sz="2800" dirty="0" smtClean="0"/>
              <a:t>оциально-коммуникативное развитие, познавательное развитие, речевое развитие, художественно-эстетическое развитие, 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E893E3A9-6396-47AA-8648-E22DFF86D681}"/>
              </a:ext>
            </a:extLst>
          </p:cNvPr>
          <p:cNvSpPr txBox="1">
            <a:spLocks/>
          </p:cNvSpPr>
          <p:nvPr/>
        </p:nvSpPr>
        <p:spPr>
          <a:xfrm>
            <a:off x="160873" y="1307170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2038F74A-EA8F-439E-9748-492716191358}"/>
              </a:ext>
            </a:extLst>
          </p:cNvPr>
          <p:cNvSpPr txBox="1">
            <a:spLocks/>
          </p:cNvSpPr>
          <p:nvPr/>
        </p:nvSpPr>
        <p:spPr>
          <a:xfrm>
            <a:off x="666715" y="2643182"/>
            <a:ext cx="3794484" cy="1714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2993" y="642922"/>
            <a:ext cx="2496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561000" y="234000"/>
            <a:ext cx="11430000" cy="1073170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Какого направления воспитания НЕТ в Федеральной  рабочей программе воспитания?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561000" y="2034000"/>
            <a:ext cx="4455000" cy="81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800" b="1" dirty="0" smtClean="0"/>
              <a:t>Патриотическое 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51000" y="5499000"/>
            <a:ext cx="4410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4.</a:t>
            </a:r>
            <a:r>
              <a:rPr lang="ru-RU" sz="2800" b="1" dirty="0" smtClean="0"/>
              <a:t> Трудовое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51000" y="4239000"/>
            <a:ext cx="4455000" cy="94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/>
            <a:r>
              <a:rPr lang="ru-RU" sz="2800" b="1" dirty="0" smtClean="0">
                <a:solidFill>
                  <a:schemeClr val="tx1"/>
                </a:solidFill>
              </a:rPr>
              <a:t>3. </a:t>
            </a:r>
            <a:r>
              <a:rPr lang="ru-RU" sz="2800" b="1" dirty="0" smtClean="0"/>
              <a:t>Познавательное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561000" y="3069000"/>
            <a:ext cx="4455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457200"/>
            <a:r>
              <a:rPr lang="ru-RU" sz="2800" b="1" dirty="0" smtClean="0">
                <a:solidFill>
                  <a:schemeClr val="tx1"/>
                </a:solidFill>
              </a:rPr>
              <a:t>2. </a:t>
            </a:r>
            <a:r>
              <a:rPr lang="ru-RU" sz="2800" b="1" dirty="0" smtClean="0"/>
              <a:t>Духовно­-нравственное</a:t>
            </a:r>
          </a:p>
        </p:txBody>
      </p:sp>
      <p:sp>
        <p:nvSpPr>
          <p:cNvPr id="17" name="Блок-схема: альтернативный процесс 16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141000" y="2079000"/>
            <a:ext cx="5445000" cy="76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5. </a:t>
            </a:r>
            <a:r>
              <a:rPr lang="ru-RU" sz="2800" b="1" dirty="0" smtClean="0"/>
              <a:t>Социальное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141000" y="3069000"/>
            <a:ext cx="5559000" cy="900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6. </a:t>
            </a:r>
            <a:r>
              <a:rPr lang="ru-RU" sz="2800" b="1" dirty="0" smtClean="0"/>
              <a:t>Культурное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141000" y="4284000"/>
            <a:ext cx="5670000" cy="94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7. </a:t>
            </a:r>
            <a:r>
              <a:rPr lang="ru-RU" sz="2800" b="1" dirty="0" smtClean="0"/>
              <a:t>Физическое и оздоровительное</a:t>
            </a:r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4A105F82-B6E2-4900-8846-95AC44989F94}"/>
              </a:ext>
            </a:extLst>
          </p:cNvPr>
          <p:cNvSpPr/>
          <p:nvPr/>
        </p:nvSpPr>
        <p:spPr>
          <a:xfrm>
            <a:off x="6207000" y="5499000"/>
            <a:ext cx="5604000" cy="855000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8. </a:t>
            </a:r>
            <a:r>
              <a:rPr lang="ru-RU" sz="2800" b="1" dirty="0" smtClean="0"/>
              <a:t>Эстетическое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976322a44a97ac26d815ee62557e8e28e4d658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644</Words>
  <Application>Microsoft Office PowerPoint</Application>
  <PresentationFormat>Широкоэкранный</PresentationFormat>
  <Paragraphs>89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Tatijana N. Osadchaja</cp:lastModifiedBy>
  <cp:revision>138</cp:revision>
  <dcterms:created xsi:type="dcterms:W3CDTF">2020-07-14T14:01:38Z</dcterms:created>
  <dcterms:modified xsi:type="dcterms:W3CDTF">2023-10-12T12:12:20Z</dcterms:modified>
</cp:coreProperties>
</file>