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0" r:id="rId2"/>
  </p:sldMasterIdLst>
  <p:notesMasterIdLst>
    <p:notesMasterId r:id="rId14"/>
  </p:notesMasterIdLst>
  <p:sldIdLst>
    <p:sldId id="268" r:id="rId3"/>
    <p:sldId id="279" r:id="rId4"/>
    <p:sldId id="283" r:id="rId5"/>
    <p:sldId id="286" r:id="rId6"/>
    <p:sldId id="287" r:id="rId7"/>
    <p:sldId id="289" r:id="rId8"/>
    <p:sldId id="290" r:id="rId9"/>
    <p:sldId id="291" r:id="rId10"/>
    <p:sldId id="292" r:id="rId11"/>
    <p:sldId id="293" r:id="rId12"/>
    <p:sldId id="294" r:id="rId13"/>
  </p:sldIdLst>
  <p:sldSz cx="12192000" cy="6858000"/>
  <p:notesSz cx="6858000" cy="9144000"/>
  <p:custDataLst>
    <p:tags r:id="rId15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9D5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91" autoAdjust="0"/>
    <p:restoredTop sz="66821" autoAdjust="0"/>
  </p:normalViewPr>
  <p:slideViewPr>
    <p:cSldViewPr>
      <p:cViewPr varScale="1">
        <p:scale>
          <a:sx n="63" d="100"/>
          <a:sy n="63" d="100"/>
        </p:scale>
        <p:origin x="1137" y="39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49" d="100"/>
          <a:sy n="49" d="100"/>
        </p:scale>
        <p:origin x="2910" y="60"/>
      </p:cViewPr>
      <p:guideLst/>
    </p:cSldViewPr>
  </p:notesViewPr>
  <p:gridSpacing cx="45000" cy="45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gs" Target="tags/tag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0EE562-E05A-4626-B3AF-5F0B868819D9}" type="datetimeFigureOut">
              <a:rPr lang="ru-RU" smtClean="0"/>
              <a:pPr/>
              <a:t>12.10.2023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D519D9-560B-443C-B598-BE18CE88D99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82905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Цель: актуализация профессиональных знаний педагогов нормативного документа, регламентирующего деятельность ДОУ - ФОП ДО.</a:t>
            </a:r>
          </a:p>
          <a:p>
            <a:r>
              <a:rPr lang="ru-RU" dirty="0" smtClean="0"/>
              <a:t>Задачи:</a:t>
            </a:r>
          </a:p>
          <a:p>
            <a:r>
              <a:rPr lang="ru-RU" dirty="0" smtClean="0"/>
              <a:t>1. Уточнить и систематизировать знания педагогов о нормативном документе ФОП ДО. </a:t>
            </a:r>
          </a:p>
          <a:p>
            <a:r>
              <a:rPr lang="ru-RU" dirty="0" smtClean="0"/>
              <a:t>2. Активизировать педагогическое мышление педагогов, стимулировать развитие активности. </a:t>
            </a:r>
          </a:p>
          <a:p>
            <a:r>
              <a:rPr lang="ru-RU" dirty="0" smtClean="0"/>
              <a:t>3. Поддерживать интерес педагогов к дальнейшему изучению документа. </a:t>
            </a:r>
          </a:p>
          <a:p>
            <a:endParaRPr lang="ru-RU" dirty="0" smtClean="0"/>
          </a:p>
          <a:p>
            <a:r>
              <a:rPr lang="ru-RU" dirty="0" smtClean="0"/>
              <a:t>Ход:</a:t>
            </a:r>
          </a:p>
          <a:p>
            <a:r>
              <a:rPr lang="ru-RU" dirty="0" smtClean="0"/>
              <a:t>Вступление. </a:t>
            </a:r>
          </a:p>
          <a:p>
            <a:r>
              <a:rPr lang="ru-RU" dirty="0" smtClean="0"/>
              <a:t>В работе дошкольных учреждений за последнее время произошли большие перемены в виду внесения изменений в документы регламентирующих деятельность дошкольный организаций (Закон «Об образовании» и ФГОС ДО), а также  вступления в силу нового нормативного документа ФОП ДО. А так как особое место всеми организациями было отведено ФОП ДО, ведь с 01 сентября 2023 года все мы начали работу в соответствии с данным документом, то сегодня мы с вами вспомним и уточним имеющиеся знания. </a:t>
            </a:r>
          </a:p>
          <a:p>
            <a:r>
              <a:rPr lang="ru-RU" dirty="0" smtClean="0"/>
              <a:t>Мы немного поиграем.  </a:t>
            </a:r>
          </a:p>
          <a:p>
            <a:r>
              <a:rPr lang="ru-RU" dirty="0" smtClean="0"/>
              <a:t>Правила игры.</a:t>
            </a:r>
          </a:p>
          <a:p>
            <a:r>
              <a:rPr lang="ru-RU" dirty="0" smtClean="0"/>
              <a:t>Вам необходимо будет ответить на  вопросы последовательно друг за другом представленных на экране. К каждому вопросу будут предложены варианты ответов, из которых надо будет выбрать один правильный. </a:t>
            </a:r>
          </a:p>
          <a:p>
            <a:r>
              <a:rPr lang="ru-RU" dirty="0" smtClean="0"/>
              <a:t>Внимание на экран!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D519D9-560B-443C-B598-BE18CE88D997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55100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D267001-F5EE-4B01-ADD9-95392EA1E1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44CC777-6BA2-40D2-9A82-AD403FA4F5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FFA2BC8-F9FC-47B4-B94E-984652D792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5B055-54BE-42A4-8DC8-10ED2ADEA08A}" type="datetimeFigureOut">
              <a:rPr lang="ru-RU" smtClean="0"/>
              <a:pPr/>
              <a:t>12.10.2023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1158127-7E67-4DC3-A9CF-380C6A5B5E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8CFB686-854A-4D91-AAF2-24DD33CC17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444EC-30F4-4546-BA0E-14E2811976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3673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B2ECE69F-178E-4786-B1D6-461B25E34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5B055-54BE-42A4-8DC8-10ED2ADEA08A}" type="datetimeFigureOut">
              <a:rPr lang="ru-RU" smtClean="0"/>
              <a:pPr/>
              <a:t>12.10.2023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15DB0CCE-2BB7-4FE6-9F6D-0F849019DE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60DEABB-F5A0-404E-81BE-A2C6C1A790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444EC-30F4-4546-BA0E-14E28119766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956E4A42-AE58-43D5-A1E5-C2A90FAEF8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2344955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>
            <a:extLst>
              <a:ext uri="{FF2B5EF4-FFF2-40B4-BE49-F238E27FC236}">
                <a16:creationId xmlns:a16="http://schemas.microsoft.com/office/drawing/2014/main" id="{0ABFC8D9-3E46-4244-BCF8-DF828263A2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9000"/>
            <a:ext cx="11946000" cy="1141516"/>
          </a:xfrm>
        </p:spPr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16" name="Рисунок 6">
            <a:extLst>
              <a:ext uri="{FF2B5EF4-FFF2-40B4-BE49-F238E27FC236}">
                <a16:creationId xmlns:a16="http://schemas.microsoft.com/office/drawing/2014/main" id="{D5ACAE7A-E405-438C-BF4B-A37C1D7BBD28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726000" y="2079000"/>
            <a:ext cx="5220000" cy="4230000"/>
          </a:xfrm>
        </p:spPr>
      </p:sp>
    </p:spTree>
    <p:extLst>
      <p:ext uri="{BB962C8B-B14F-4D97-AF65-F5344CB8AC3E}">
        <p14:creationId xmlns:p14="http://schemas.microsoft.com/office/powerpoint/2010/main" val="1544978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>
            <a:extLst>
              <a:ext uri="{FF2B5EF4-FFF2-40B4-BE49-F238E27FC236}">
                <a16:creationId xmlns:a16="http://schemas.microsoft.com/office/drawing/2014/main" id="{0ABFC8D9-3E46-4244-BCF8-DF828263A2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9000"/>
            <a:ext cx="11946000" cy="1141516"/>
          </a:xfrm>
        </p:spPr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16" name="Рисунок 6">
            <a:extLst>
              <a:ext uri="{FF2B5EF4-FFF2-40B4-BE49-F238E27FC236}">
                <a16:creationId xmlns:a16="http://schemas.microsoft.com/office/drawing/2014/main" id="{D5ACAE7A-E405-438C-BF4B-A37C1D7BBD28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516000" y="2034000"/>
            <a:ext cx="5220000" cy="4230000"/>
          </a:xfrm>
        </p:spPr>
      </p:sp>
    </p:spTree>
    <p:extLst>
      <p:ext uri="{BB962C8B-B14F-4D97-AF65-F5344CB8AC3E}">
        <p14:creationId xmlns:p14="http://schemas.microsoft.com/office/powerpoint/2010/main" val="1853779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Рисунок 5">
            <a:extLst>
              <a:ext uri="{FF2B5EF4-FFF2-40B4-BE49-F238E27FC236}">
                <a16:creationId xmlns:a16="http://schemas.microsoft.com/office/drawing/2014/main" id="{0B504799-5A5B-4904-96F0-E39EDC02907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1719263"/>
            <a:ext cx="12192000" cy="5138737"/>
          </a:xfr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1295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BA0536-C2F3-45FD-BCE9-A7664FF111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EDCB672-9A39-4592-A702-905A663DE6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F00B59B-B30F-4BCA-BF7C-138210157B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B11AE46-CD71-40A2-B051-FED4CF2515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5B055-54BE-42A4-8DC8-10ED2ADEA08A}" type="datetimeFigureOut">
              <a:rPr lang="ru-RU" smtClean="0"/>
              <a:pPr/>
              <a:t>12.10.2023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97D472E-4D2E-4B58-B26C-A5C6E9B96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D590CE5-E95F-4274-817F-D56AE118E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444EC-30F4-4546-BA0E-14E2811976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2365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79CC03-CB65-4A4C-90D3-F02B507A02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F4C3BF4E-7FD7-4E97-ADD2-17103BBDAF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4CE1139-B009-4241-B0C4-BF93CB8767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61306DD-CDF6-4C8F-8EAA-8585BA36E1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5B055-54BE-42A4-8DC8-10ED2ADEA08A}" type="datetimeFigureOut">
              <a:rPr lang="ru-RU" smtClean="0"/>
              <a:pPr/>
              <a:t>12.10.2023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DE83B16-91E8-4F91-A8A9-2286EF49B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3500BC4-2676-4C2C-A56B-8495420F6A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444EC-30F4-4546-BA0E-14E2811976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3069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ABFDEE6-9163-4FA6-9C33-9D0B1D96F7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46CFD921-B66F-4B9F-8D0C-B14325FE9F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EDD6FEE-737C-4DE7-A07A-B8500FB8C9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5B055-54BE-42A4-8DC8-10ED2ADEA08A}" type="datetimeFigureOut">
              <a:rPr lang="ru-RU" smtClean="0"/>
              <a:pPr/>
              <a:t>12.10.2023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48FE9F1-30AE-46C1-A8C8-4B7D5FFC7A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E45E6A3-691A-440E-94B6-E4165602F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444EC-30F4-4546-BA0E-14E2811976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2373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6B71DFBC-935C-41DF-9AF9-A79F2BD8099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FFC04AF-1DA1-4817-ACF7-5A110AD3A0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CDFD425-2E61-4F50-9A02-6256A3497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5B055-54BE-42A4-8DC8-10ED2ADEA08A}" type="datetimeFigureOut">
              <a:rPr lang="ru-RU" smtClean="0"/>
              <a:pPr/>
              <a:t>12.10.2023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9833F48-4BE3-401E-8EAC-ED423D3D4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9E6C580-1988-45AF-BDB1-7BCACEB9DC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444EC-30F4-4546-BA0E-14E2811976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6815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3721462-A9E1-4536-9F2D-B2F8F2185D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599" cy="1325563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1D1B458C-BFE5-4FED-890B-A3C81CBD9E00}"/>
              </a:ext>
            </a:extLst>
          </p:cNvPr>
          <p:cNvSpPr/>
          <p:nvPr userDrawn="1"/>
        </p:nvSpPr>
        <p:spPr>
          <a:xfrm>
            <a:off x="0" y="0"/>
            <a:ext cx="12192000" cy="99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474EC097-BE1E-47C5-A4A4-558BFD9F9C06}"/>
              </a:ext>
            </a:extLst>
          </p:cNvPr>
          <p:cNvSpPr/>
          <p:nvPr userDrawn="1"/>
        </p:nvSpPr>
        <p:spPr>
          <a:xfrm>
            <a:off x="12450" y="6772425"/>
            <a:ext cx="12192000" cy="99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9" name="Группа 8">
            <a:extLst>
              <a:ext uri="{FF2B5EF4-FFF2-40B4-BE49-F238E27FC236}">
                <a16:creationId xmlns:a16="http://schemas.microsoft.com/office/drawing/2014/main" id="{ECD6CA42-8F84-4EF7-AC44-C6D7CA7B5256}"/>
              </a:ext>
            </a:extLst>
          </p:cNvPr>
          <p:cNvGrpSpPr/>
          <p:nvPr userDrawn="1"/>
        </p:nvGrpSpPr>
        <p:grpSpPr>
          <a:xfrm>
            <a:off x="0" y="49500"/>
            <a:ext cx="2844750" cy="274500"/>
            <a:chOff x="5228062" y="49500"/>
            <a:chExt cx="2844750" cy="274500"/>
          </a:xfrm>
          <a:solidFill>
            <a:schemeClr val="tx2"/>
          </a:solidFill>
        </p:grpSpPr>
        <p:sp>
          <p:nvSpPr>
            <p:cNvPr id="10" name="Прямоугольник 9">
              <a:extLst>
                <a:ext uri="{FF2B5EF4-FFF2-40B4-BE49-F238E27FC236}">
                  <a16:creationId xmlns:a16="http://schemas.microsoft.com/office/drawing/2014/main" id="{EF73193D-4957-4A8F-A457-261D1530DEC3}"/>
                </a:ext>
              </a:extLst>
            </p:cNvPr>
            <p:cNvSpPr/>
            <p:nvPr userDrawn="1"/>
          </p:nvSpPr>
          <p:spPr>
            <a:xfrm>
              <a:off x="5228062" y="49500"/>
              <a:ext cx="2541000" cy="274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1" name="Блок-схема: объединение 10">
              <a:extLst>
                <a:ext uri="{FF2B5EF4-FFF2-40B4-BE49-F238E27FC236}">
                  <a16:creationId xmlns:a16="http://schemas.microsoft.com/office/drawing/2014/main" id="{9CA2CB59-7E2E-4FE6-B4DA-BC82267C4973}"/>
                </a:ext>
              </a:extLst>
            </p:cNvPr>
            <p:cNvSpPr/>
            <p:nvPr userDrawn="1"/>
          </p:nvSpPr>
          <p:spPr>
            <a:xfrm>
              <a:off x="7465312" y="49500"/>
              <a:ext cx="607500" cy="274500"/>
            </a:xfrm>
            <a:prstGeom prst="flowChartMerg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2" name="Группа 11">
            <a:extLst>
              <a:ext uri="{FF2B5EF4-FFF2-40B4-BE49-F238E27FC236}">
                <a16:creationId xmlns:a16="http://schemas.microsoft.com/office/drawing/2014/main" id="{F77822EB-8A6C-4A70-8594-303E6651250C}"/>
              </a:ext>
            </a:extLst>
          </p:cNvPr>
          <p:cNvGrpSpPr/>
          <p:nvPr userDrawn="1"/>
        </p:nvGrpSpPr>
        <p:grpSpPr>
          <a:xfrm>
            <a:off x="9382650" y="6596925"/>
            <a:ext cx="2844750" cy="274500"/>
            <a:chOff x="9347250" y="6571200"/>
            <a:chExt cx="2844750" cy="274500"/>
          </a:xfrm>
          <a:solidFill>
            <a:schemeClr val="tx2"/>
          </a:solidFill>
        </p:grpSpPr>
        <p:sp>
          <p:nvSpPr>
            <p:cNvPr id="13" name="Прямоугольник 12">
              <a:extLst>
                <a:ext uri="{FF2B5EF4-FFF2-40B4-BE49-F238E27FC236}">
                  <a16:creationId xmlns:a16="http://schemas.microsoft.com/office/drawing/2014/main" id="{1DA2A97F-749F-48D2-AE48-5762F540EF28}"/>
                </a:ext>
              </a:extLst>
            </p:cNvPr>
            <p:cNvSpPr/>
            <p:nvPr userDrawn="1"/>
          </p:nvSpPr>
          <p:spPr>
            <a:xfrm>
              <a:off x="9651000" y="6571200"/>
              <a:ext cx="2541000" cy="274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4" name="Блок-схема: объединение 13">
              <a:extLst>
                <a:ext uri="{FF2B5EF4-FFF2-40B4-BE49-F238E27FC236}">
                  <a16:creationId xmlns:a16="http://schemas.microsoft.com/office/drawing/2014/main" id="{3E93E1D6-3B3B-47F6-966E-B20E50008B90}"/>
                </a:ext>
              </a:extLst>
            </p:cNvPr>
            <p:cNvSpPr/>
            <p:nvPr userDrawn="1"/>
          </p:nvSpPr>
          <p:spPr>
            <a:xfrm rot="10800000">
              <a:off x="9347250" y="6571200"/>
              <a:ext cx="607500" cy="274500"/>
            </a:xfrm>
            <a:prstGeom prst="flowChartMerg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6" name="Текст 18">
            <a:extLst>
              <a:ext uri="{FF2B5EF4-FFF2-40B4-BE49-F238E27FC236}">
                <a16:creationId xmlns:a16="http://schemas.microsoft.com/office/drawing/2014/main" id="{57C0137E-3F0D-4D70-B2CA-0E5AD27AD19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38200" y="2033588"/>
            <a:ext cx="10444163" cy="4049712"/>
          </a:xfrm>
        </p:spPr>
        <p:txBody>
          <a:bodyPr/>
          <a:lstStyle>
            <a:lvl1pPr marL="0" indent="0">
              <a:buNone/>
              <a:defRPr>
                <a:solidFill>
                  <a:schemeClr val="accent1"/>
                </a:solidFill>
              </a:defRPr>
            </a:lvl1pPr>
            <a:lvl2pPr marL="457200" indent="0">
              <a:buNone/>
              <a:defRPr>
                <a:solidFill>
                  <a:schemeClr val="accent1"/>
                </a:solidFill>
              </a:defRPr>
            </a:lvl2pPr>
            <a:lvl3pPr marL="914400" indent="0">
              <a:buNone/>
              <a:defRPr>
                <a:solidFill>
                  <a:schemeClr val="accent1"/>
                </a:solidFill>
              </a:defRPr>
            </a:lvl3pPr>
            <a:lvl4pPr marL="1371600" indent="0">
              <a:buNone/>
              <a:defRPr>
                <a:solidFill>
                  <a:schemeClr val="accent1"/>
                </a:solidFill>
              </a:defRPr>
            </a:lvl4pPr>
            <a:lvl5pPr marL="1828800" indent="0">
              <a:buNone/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514517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3721462-A9E1-4536-9F2D-B2F8F2185D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599" cy="1325563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16" name="Текст 18">
            <a:extLst>
              <a:ext uri="{FF2B5EF4-FFF2-40B4-BE49-F238E27FC236}">
                <a16:creationId xmlns:a16="http://schemas.microsoft.com/office/drawing/2014/main" id="{57C0137E-3F0D-4D70-B2CA-0E5AD27AD19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38200" y="2033588"/>
            <a:ext cx="10444163" cy="4049712"/>
          </a:xfrm>
        </p:spPr>
        <p:txBody>
          <a:bodyPr/>
          <a:lstStyle>
            <a:lvl1pPr marL="0" indent="0">
              <a:buNone/>
              <a:defRPr>
                <a:solidFill>
                  <a:schemeClr val="accent1"/>
                </a:solidFill>
              </a:defRPr>
            </a:lvl1pPr>
            <a:lvl2pPr marL="457200" indent="0">
              <a:buNone/>
              <a:defRPr>
                <a:solidFill>
                  <a:schemeClr val="accent1"/>
                </a:solidFill>
              </a:defRPr>
            </a:lvl2pPr>
            <a:lvl3pPr marL="914400" indent="0">
              <a:buNone/>
              <a:defRPr>
                <a:solidFill>
                  <a:schemeClr val="accent1"/>
                </a:solidFill>
              </a:defRPr>
            </a:lvl3pPr>
            <a:lvl4pPr marL="1371600" indent="0">
              <a:buNone/>
              <a:defRPr>
                <a:solidFill>
                  <a:schemeClr val="accent1"/>
                </a:solidFill>
              </a:defRPr>
            </a:lvl4pPr>
            <a:lvl5pPr marL="1828800" indent="0">
              <a:buNone/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1044881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ый треугольник 5">
            <a:extLst>
              <a:ext uri="{FF2B5EF4-FFF2-40B4-BE49-F238E27FC236}">
                <a16:creationId xmlns:a16="http://schemas.microsoft.com/office/drawing/2014/main" id="{5172288B-DE9D-43F6-AE1D-DFA58F3C84F8}"/>
              </a:ext>
            </a:extLst>
          </p:cNvPr>
          <p:cNvSpPr/>
          <p:nvPr userDrawn="1"/>
        </p:nvSpPr>
        <p:spPr>
          <a:xfrm>
            <a:off x="0" y="4788000"/>
            <a:ext cx="1932000" cy="2070000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Рисунок 7">
            <a:extLst>
              <a:ext uri="{FF2B5EF4-FFF2-40B4-BE49-F238E27FC236}">
                <a16:creationId xmlns:a16="http://schemas.microsoft.com/office/drawing/2014/main" id="{7882EBE0-0097-4756-884D-F8521A01451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90513" y="233363"/>
            <a:ext cx="5805487" cy="6480175"/>
          </a:xfrm>
        </p:spPr>
        <p:txBody>
          <a:bodyPr/>
          <a:lstStyle/>
          <a:p>
            <a:endParaRPr lang="ru-RU"/>
          </a:p>
        </p:txBody>
      </p:sp>
      <p:sp>
        <p:nvSpPr>
          <p:cNvPr id="14" name="Заголовок 13">
            <a:extLst>
              <a:ext uri="{FF2B5EF4-FFF2-40B4-BE49-F238E27FC236}">
                <a16:creationId xmlns:a16="http://schemas.microsoft.com/office/drawing/2014/main" id="{BD000A37-5141-407E-A504-C96A56279A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16" name="Текст 15">
            <a:extLst>
              <a:ext uri="{FF2B5EF4-FFF2-40B4-BE49-F238E27FC236}">
                <a16:creationId xmlns:a16="http://schemas.microsoft.com/office/drawing/2014/main" id="{EE674FD9-79E8-4C83-8018-2847114B942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935413" y="2528888"/>
            <a:ext cx="7426325" cy="2384425"/>
          </a:xfrm>
        </p:spPr>
        <p:txBody>
          <a:bodyPr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3188260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4C31BDB-50F3-43CA-877E-F9C7672D84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7" name="Объект 2">
            <a:extLst>
              <a:ext uri="{FF2B5EF4-FFF2-40B4-BE49-F238E27FC236}">
                <a16:creationId xmlns:a16="http://schemas.microsoft.com/office/drawing/2014/main" id="{74453DF6-9509-45CB-BD4E-84F90C1C94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8AF27442-62D0-4CA6-81B4-B7FDDA51A9A2}"/>
              </a:ext>
            </a:extLst>
          </p:cNvPr>
          <p:cNvSpPr/>
          <p:nvPr userDrawn="1"/>
        </p:nvSpPr>
        <p:spPr>
          <a:xfrm>
            <a:off x="0" y="0"/>
            <a:ext cx="12192000" cy="99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1"/>
              </a:solidFill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E1FD6AC4-0F96-4D40-B8AD-EF85E9EDE11D}"/>
              </a:ext>
            </a:extLst>
          </p:cNvPr>
          <p:cNvSpPr/>
          <p:nvPr userDrawn="1"/>
        </p:nvSpPr>
        <p:spPr>
          <a:xfrm>
            <a:off x="0" y="6759000"/>
            <a:ext cx="12192000" cy="99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1"/>
              </a:solidFill>
            </a:endParaRPr>
          </a:p>
        </p:txBody>
      </p:sp>
      <p:grpSp>
        <p:nvGrpSpPr>
          <p:cNvPr id="12" name="Группа 11">
            <a:extLst>
              <a:ext uri="{FF2B5EF4-FFF2-40B4-BE49-F238E27FC236}">
                <a16:creationId xmlns:a16="http://schemas.microsoft.com/office/drawing/2014/main" id="{73640FF5-D492-4210-9DE4-D7B66426125F}"/>
              </a:ext>
            </a:extLst>
          </p:cNvPr>
          <p:cNvGrpSpPr/>
          <p:nvPr userDrawn="1"/>
        </p:nvGrpSpPr>
        <p:grpSpPr>
          <a:xfrm>
            <a:off x="9347250" y="37980"/>
            <a:ext cx="2844750" cy="286020"/>
            <a:chOff x="9347250" y="37980"/>
            <a:chExt cx="2844750" cy="286020"/>
          </a:xfrm>
          <a:solidFill>
            <a:schemeClr val="accent1"/>
          </a:solidFill>
        </p:grpSpPr>
        <p:sp>
          <p:nvSpPr>
            <p:cNvPr id="13" name="Прямоугольник 12">
              <a:extLst>
                <a:ext uri="{FF2B5EF4-FFF2-40B4-BE49-F238E27FC236}">
                  <a16:creationId xmlns:a16="http://schemas.microsoft.com/office/drawing/2014/main" id="{062B47E0-EF90-4ECC-A73E-6E5DA1F62FCD}"/>
                </a:ext>
              </a:extLst>
            </p:cNvPr>
            <p:cNvSpPr/>
            <p:nvPr userDrawn="1"/>
          </p:nvSpPr>
          <p:spPr>
            <a:xfrm>
              <a:off x="9651000" y="49500"/>
              <a:ext cx="2541000" cy="274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chemeClr val="accent1"/>
                </a:solidFill>
              </a:endParaRPr>
            </a:p>
          </p:txBody>
        </p:sp>
        <p:sp>
          <p:nvSpPr>
            <p:cNvPr id="14" name="Блок-схема: объединение 13">
              <a:extLst>
                <a:ext uri="{FF2B5EF4-FFF2-40B4-BE49-F238E27FC236}">
                  <a16:creationId xmlns:a16="http://schemas.microsoft.com/office/drawing/2014/main" id="{2FC4DE4B-558A-425B-A23E-B63E93533558}"/>
                </a:ext>
              </a:extLst>
            </p:cNvPr>
            <p:cNvSpPr/>
            <p:nvPr userDrawn="1"/>
          </p:nvSpPr>
          <p:spPr>
            <a:xfrm>
              <a:off x="9347250" y="37980"/>
              <a:ext cx="607500" cy="274500"/>
            </a:xfrm>
            <a:prstGeom prst="flowChartMerg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accent1"/>
                </a:solidFill>
              </a:endParaRPr>
            </a:p>
          </p:txBody>
        </p:sp>
      </p:grpSp>
      <p:grpSp>
        <p:nvGrpSpPr>
          <p:cNvPr id="15" name="Группа 14">
            <a:extLst>
              <a:ext uri="{FF2B5EF4-FFF2-40B4-BE49-F238E27FC236}">
                <a16:creationId xmlns:a16="http://schemas.microsoft.com/office/drawing/2014/main" id="{D1C3AA05-E7C7-4C27-A908-2E47AFEBA600}"/>
              </a:ext>
            </a:extLst>
          </p:cNvPr>
          <p:cNvGrpSpPr/>
          <p:nvPr userDrawn="1"/>
        </p:nvGrpSpPr>
        <p:grpSpPr>
          <a:xfrm>
            <a:off x="-35250" y="6583500"/>
            <a:ext cx="2844750" cy="274500"/>
            <a:chOff x="-35250" y="6583500"/>
            <a:chExt cx="2844750" cy="274500"/>
          </a:xfrm>
          <a:solidFill>
            <a:schemeClr val="accent1"/>
          </a:solidFill>
        </p:grpSpPr>
        <p:sp>
          <p:nvSpPr>
            <p:cNvPr id="16" name="Прямоугольник 15">
              <a:extLst>
                <a:ext uri="{FF2B5EF4-FFF2-40B4-BE49-F238E27FC236}">
                  <a16:creationId xmlns:a16="http://schemas.microsoft.com/office/drawing/2014/main" id="{D94BF255-53E4-439B-83D0-7DE93A9900DD}"/>
                </a:ext>
              </a:extLst>
            </p:cNvPr>
            <p:cNvSpPr/>
            <p:nvPr userDrawn="1"/>
          </p:nvSpPr>
          <p:spPr>
            <a:xfrm>
              <a:off x="-35250" y="6583500"/>
              <a:ext cx="2541000" cy="274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chemeClr val="accent1"/>
                </a:solidFill>
              </a:endParaRPr>
            </a:p>
          </p:txBody>
        </p:sp>
        <p:sp>
          <p:nvSpPr>
            <p:cNvPr id="17" name="Блок-схема: объединение 16">
              <a:extLst>
                <a:ext uri="{FF2B5EF4-FFF2-40B4-BE49-F238E27FC236}">
                  <a16:creationId xmlns:a16="http://schemas.microsoft.com/office/drawing/2014/main" id="{E38044D4-D5F4-4E1E-8B74-E24D6E7B2929}"/>
                </a:ext>
              </a:extLst>
            </p:cNvPr>
            <p:cNvSpPr/>
            <p:nvPr userDrawn="1"/>
          </p:nvSpPr>
          <p:spPr>
            <a:xfrm rot="10800000">
              <a:off x="2202000" y="6583500"/>
              <a:ext cx="607500" cy="274500"/>
            </a:xfrm>
            <a:prstGeom prst="flowChartMerg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accent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1582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Пустой слайд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C81E132A-DAAE-4C5A-9799-9BEDDD0FBE67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05ABEC81-0435-44F8-AC84-9AA06776E5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2E9A5681-179B-43EF-A41E-7921E27CA62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8200" y="2124075"/>
            <a:ext cx="10515600" cy="1530350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138154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32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5B055-54BE-42A4-8DC8-10ED2ADEA08A}" type="datetimeFigureOut">
              <a:rPr lang="ru-RU" smtClean="0"/>
              <a:pPr/>
              <a:t>12.10.2023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444EC-30F4-4546-BA0E-14E2811976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1901809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067F0-1231-4DEE-9C72-72FC5113241B}" type="datetimeFigureOut">
              <a:rPr lang="ru-RU" smtClean="0"/>
              <a:pPr/>
              <a:t>12.10.2023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DF677-A5E1-4A78-832A-2E3AFB37B33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ый треугольник 6">
            <a:extLst>
              <a:ext uri="{FF2B5EF4-FFF2-40B4-BE49-F238E27FC236}">
                <a16:creationId xmlns:a16="http://schemas.microsoft.com/office/drawing/2014/main" id="{F8FE08DD-35D4-4F6D-9D3E-895549AFA462}"/>
              </a:ext>
            </a:extLst>
          </p:cNvPr>
          <p:cNvSpPr/>
          <p:nvPr userDrawn="1"/>
        </p:nvSpPr>
        <p:spPr>
          <a:xfrm>
            <a:off x="0" y="4788000"/>
            <a:ext cx="1932000" cy="2070000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02327546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7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5B055-54BE-42A4-8DC8-10ED2ADEA08A}" type="datetimeFigureOut">
              <a:rPr lang="ru-RU" smtClean="0"/>
              <a:pPr/>
              <a:t>12.10.2023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444EC-30F4-4546-BA0E-14E2811976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5064469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12800" y="1600206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8229600" y="1600206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5B055-54BE-42A4-8DC8-10ED2ADEA08A}" type="datetimeFigureOut">
              <a:rPr lang="ru-RU" smtClean="0"/>
              <a:pPr/>
              <a:t>12.10.2023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444EC-30F4-4546-BA0E-14E2811976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7103833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72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72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5B055-54BE-42A4-8DC8-10ED2ADEA08A}" type="datetimeFigureOut">
              <a:rPr lang="ru-RU" smtClean="0"/>
              <a:pPr/>
              <a:t>12.10.2023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444EC-30F4-4546-BA0E-14E2811976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0685146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5B055-54BE-42A4-8DC8-10ED2ADEA08A}" type="datetimeFigureOut">
              <a:rPr lang="ru-RU" smtClean="0"/>
              <a:pPr/>
              <a:t>12.10.2023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444EC-30F4-4546-BA0E-14E2811976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282597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5B055-54BE-42A4-8DC8-10ED2ADEA08A}" type="datetimeFigureOut">
              <a:rPr lang="ru-RU" smtClean="0"/>
              <a:pPr/>
              <a:t>12.10.2023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444EC-30F4-4546-BA0E-14E2811976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477159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3" y="273057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5B055-54BE-42A4-8DC8-10ED2ADEA08A}" type="datetimeFigureOut">
              <a:rPr lang="ru-RU" smtClean="0"/>
              <a:pPr/>
              <a:t>12.10.2023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444EC-30F4-4546-BA0E-14E2811976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1512579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ый треугольник 6">
            <a:extLst>
              <a:ext uri="{FF2B5EF4-FFF2-40B4-BE49-F238E27FC236}">
                <a16:creationId xmlns:a16="http://schemas.microsoft.com/office/drawing/2014/main" id="{F8FE08DD-35D4-4F6D-9D3E-895549AFA462}"/>
              </a:ext>
            </a:extLst>
          </p:cNvPr>
          <p:cNvSpPr/>
          <p:nvPr userDrawn="1"/>
        </p:nvSpPr>
        <p:spPr>
          <a:xfrm>
            <a:off x="0" y="4788000"/>
            <a:ext cx="1932000" cy="2070000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E7EF7D0-8129-458F-9F1A-BA56AAF68D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93447F0-A2FC-4139-A746-423895CBBF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3690755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5B055-54BE-42A4-8DC8-10ED2ADEA08A}" type="datetimeFigureOut">
              <a:rPr lang="ru-RU" smtClean="0"/>
              <a:pPr/>
              <a:t>12.10.2023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444EC-30F4-4546-BA0E-14E2811976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754585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5B055-54BE-42A4-8DC8-10ED2ADEA08A}" type="datetimeFigureOut">
              <a:rPr lang="ru-RU" smtClean="0"/>
              <a:pPr/>
              <a:t>12.10.2023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444EC-30F4-4546-BA0E-14E2811976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3861637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11785600" y="274645"/>
            <a:ext cx="36576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12800" y="274645"/>
            <a:ext cx="107696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5B055-54BE-42A4-8DC8-10ED2ADEA08A}" type="datetimeFigureOut">
              <a:rPr lang="ru-RU" smtClean="0"/>
              <a:pPr/>
              <a:t>12.10.2023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444EC-30F4-4546-BA0E-14E2811976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4854531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>
            <a:extLst>
              <a:ext uri="{FF2B5EF4-FFF2-40B4-BE49-F238E27FC236}">
                <a16:creationId xmlns:a16="http://schemas.microsoft.com/office/drawing/2014/main" id="{0ABFC8D9-3E46-4244-BCF8-DF828263A2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9000"/>
            <a:ext cx="11946000" cy="1141516"/>
          </a:xfrm>
        </p:spPr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16" name="Рисунок 6">
            <a:extLst>
              <a:ext uri="{FF2B5EF4-FFF2-40B4-BE49-F238E27FC236}">
                <a16:creationId xmlns:a16="http://schemas.microsoft.com/office/drawing/2014/main" id="{D5ACAE7A-E405-438C-BF4B-A37C1D7BBD28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726000" y="2079000"/>
            <a:ext cx="5220000" cy="4230000"/>
          </a:xfrm>
        </p:spPr>
      </p:sp>
    </p:spTree>
    <p:extLst>
      <p:ext uri="{BB962C8B-B14F-4D97-AF65-F5344CB8AC3E}">
        <p14:creationId xmlns:p14="http://schemas.microsoft.com/office/powerpoint/2010/main" val="948222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B2ECE69F-178E-4786-B1D6-461B25E34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5B055-54BE-42A4-8DC8-10ED2ADEA08A}" type="datetimeFigureOut">
              <a:rPr lang="ru-RU" smtClean="0"/>
              <a:pPr/>
              <a:t>12.10.2023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15DB0CCE-2BB7-4FE6-9F6D-0F849019DE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60DEABB-F5A0-404E-81BE-A2C6C1A790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444EC-30F4-4546-BA0E-14E28119766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956E4A42-AE58-43D5-A1E5-C2A90FAEF8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11453698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B2ECE69F-178E-4786-B1D6-461B25E34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5B055-54BE-42A4-8DC8-10ED2ADEA08A}" type="datetimeFigureOut">
              <a:rPr lang="ru-RU" smtClean="0"/>
              <a:pPr/>
              <a:t>12.10.2023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15DB0CCE-2BB7-4FE6-9F6D-0F849019DE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60DEABB-F5A0-404E-81BE-A2C6C1A790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444EC-30F4-4546-BA0E-14E28119766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956E4A42-AE58-43D5-A1E5-C2A90FAEF8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1719575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Рисунок 5">
            <a:extLst>
              <a:ext uri="{FF2B5EF4-FFF2-40B4-BE49-F238E27FC236}">
                <a16:creationId xmlns:a16="http://schemas.microsoft.com/office/drawing/2014/main" id="{0B504799-5A5B-4904-96F0-E39EDC02907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1719267"/>
            <a:ext cx="12192000" cy="5138737"/>
          </a:xfr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952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ый треугольник 5">
            <a:extLst>
              <a:ext uri="{FF2B5EF4-FFF2-40B4-BE49-F238E27FC236}">
                <a16:creationId xmlns:a16="http://schemas.microsoft.com/office/drawing/2014/main" id="{5172288B-DE9D-43F6-AE1D-DFA58F3C84F8}"/>
              </a:ext>
            </a:extLst>
          </p:cNvPr>
          <p:cNvSpPr/>
          <p:nvPr userDrawn="1"/>
        </p:nvSpPr>
        <p:spPr>
          <a:xfrm>
            <a:off x="0" y="4788000"/>
            <a:ext cx="1932000" cy="2070000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Рисунок 7">
            <a:extLst>
              <a:ext uri="{FF2B5EF4-FFF2-40B4-BE49-F238E27FC236}">
                <a16:creationId xmlns:a16="http://schemas.microsoft.com/office/drawing/2014/main" id="{7882EBE0-0097-4756-884D-F8521A01451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90518" y="233370"/>
            <a:ext cx="5805487" cy="6480175"/>
          </a:xfrm>
        </p:spPr>
        <p:txBody>
          <a:bodyPr/>
          <a:lstStyle/>
          <a:p>
            <a:endParaRPr lang="ru-RU"/>
          </a:p>
        </p:txBody>
      </p:sp>
      <p:sp>
        <p:nvSpPr>
          <p:cNvPr id="14" name="Заголовок 13">
            <a:extLst>
              <a:ext uri="{FF2B5EF4-FFF2-40B4-BE49-F238E27FC236}">
                <a16:creationId xmlns:a16="http://schemas.microsoft.com/office/drawing/2014/main" id="{BD000A37-5141-407E-A504-C96A56279A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16" name="Текст 15">
            <a:extLst>
              <a:ext uri="{FF2B5EF4-FFF2-40B4-BE49-F238E27FC236}">
                <a16:creationId xmlns:a16="http://schemas.microsoft.com/office/drawing/2014/main" id="{EE674FD9-79E8-4C83-8018-2847114B942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935415" y="2528893"/>
            <a:ext cx="7426325" cy="2384425"/>
          </a:xfrm>
        </p:spPr>
        <p:txBody>
          <a:bodyPr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612215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3721462-A9E1-4536-9F2D-B2F8F2185D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6" y="365129"/>
            <a:ext cx="10515599" cy="1325563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1D1B458C-BFE5-4FED-890B-A3C81CBD9E00}"/>
              </a:ext>
            </a:extLst>
          </p:cNvPr>
          <p:cNvSpPr/>
          <p:nvPr userDrawn="1"/>
        </p:nvSpPr>
        <p:spPr>
          <a:xfrm>
            <a:off x="0" y="0"/>
            <a:ext cx="12192000" cy="99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474EC097-BE1E-47C5-A4A4-558BFD9F9C06}"/>
              </a:ext>
            </a:extLst>
          </p:cNvPr>
          <p:cNvSpPr/>
          <p:nvPr userDrawn="1"/>
        </p:nvSpPr>
        <p:spPr>
          <a:xfrm>
            <a:off x="12449" y="6772425"/>
            <a:ext cx="12192000" cy="99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9" name="Группа 8">
            <a:extLst>
              <a:ext uri="{FF2B5EF4-FFF2-40B4-BE49-F238E27FC236}">
                <a16:creationId xmlns:a16="http://schemas.microsoft.com/office/drawing/2014/main" id="{ECD6CA42-8F84-4EF7-AC44-C6D7CA7B5256}"/>
              </a:ext>
            </a:extLst>
          </p:cNvPr>
          <p:cNvGrpSpPr/>
          <p:nvPr userDrawn="1"/>
        </p:nvGrpSpPr>
        <p:grpSpPr>
          <a:xfrm>
            <a:off x="5" y="49500"/>
            <a:ext cx="2844751" cy="274500"/>
            <a:chOff x="5228062" y="49500"/>
            <a:chExt cx="2844750" cy="274500"/>
          </a:xfrm>
          <a:solidFill>
            <a:schemeClr val="tx2"/>
          </a:solidFill>
        </p:grpSpPr>
        <p:sp>
          <p:nvSpPr>
            <p:cNvPr id="10" name="Прямоугольник 9">
              <a:extLst>
                <a:ext uri="{FF2B5EF4-FFF2-40B4-BE49-F238E27FC236}">
                  <a16:creationId xmlns:a16="http://schemas.microsoft.com/office/drawing/2014/main" id="{EF73193D-4957-4A8F-A457-261D1530DEC3}"/>
                </a:ext>
              </a:extLst>
            </p:cNvPr>
            <p:cNvSpPr/>
            <p:nvPr userDrawn="1"/>
          </p:nvSpPr>
          <p:spPr>
            <a:xfrm>
              <a:off x="5228062" y="49500"/>
              <a:ext cx="2541000" cy="274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1" name="Блок-схема: объединение 10">
              <a:extLst>
                <a:ext uri="{FF2B5EF4-FFF2-40B4-BE49-F238E27FC236}">
                  <a16:creationId xmlns:a16="http://schemas.microsoft.com/office/drawing/2014/main" id="{9CA2CB59-7E2E-4FE6-B4DA-BC82267C4973}"/>
                </a:ext>
              </a:extLst>
            </p:cNvPr>
            <p:cNvSpPr/>
            <p:nvPr userDrawn="1"/>
          </p:nvSpPr>
          <p:spPr>
            <a:xfrm>
              <a:off x="7465312" y="49500"/>
              <a:ext cx="607500" cy="274500"/>
            </a:xfrm>
            <a:prstGeom prst="flowChartMerg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2" name="Группа 11">
            <a:extLst>
              <a:ext uri="{FF2B5EF4-FFF2-40B4-BE49-F238E27FC236}">
                <a16:creationId xmlns:a16="http://schemas.microsoft.com/office/drawing/2014/main" id="{F77822EB-8A6C-4A70-8594-303E6651250C}"/>
              </a:ext>
            </a:extLst>
          </p:cNvPr>
          <p:cNvGrpSpPr/>
          <p:nvPr userDrawn="1"/>
        </p:nvGrpSpPr>
        <p:grpSpPr>
          <a:xfrm>
            <a:off x="9382654" y="6596925"/>
            <a:ext cx="2844751" cy="274500"/>
            <a:chOff x="9347250" y="6571200"/>
            <a:chExt cx="2844750" cy="274500"/>
          </a:xfrm>
          <a:solidFill>
            <a:schemeClr val="tx2"/>
          </a:solidFill>
        </p:grpSpPr>
        <p:sp>
          <p:nvSpPr>
            <p:cNvPr id="13" name="Прямоугольник 12">
              <a:extLst>
                <a:ext uri="{FF2B5EF4-FFF2-40B4-BE49-F238E27FC236}">
                  <a16:creationId xmlns:a16="http://schemas.microsoft.com/office/drawing/2014/main" id="{1DA2A97F-749F-48D2-AE48-5762F540EF28}"/>
                </a:ext>
              </a:extLst>
            </p:cNvPr>
            <p:cNvSpPr/>
            <p:nvPr userDrawn="1"/>
          </p:nvSpPr>
          <p:spPr>
            <a:xfrm>
              <a:off x="9651000" y="6571200"/>
              <a:ext cx="2541000" cy="274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4" name="Блок-схема: объединение 13">
              <a:extLst>
                <a:ext uri="{FF2B5EF4-FFF2-40B4-BE49-F238E27FC236}">
                  <a16:creationId xmlns:a16="http://schemas.microsoft.com/office/drawing/2014/main" id="{3E93E1D6-3B3B-47F6-966E-B20E50008B90}"/>
                </a:ext>
              </a:extLst>
            </p:cNvPr>
            <p:cNvSpPr/>
            <p:nvPr userDrawn="1"/>
          </p:nvSpPr>
          <p:spPr>
            <a:xfrm rot="10800000">
              <a:off x="9347250" y="6571200"/>
              <a:ext cx="607500" cy="274500"/>
            </a:xfrm>
            <a:prstGeom prst="flowChartMerg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6" name="Текст 18">
            <a:extLst>
              <a:ext uri="{FF2B5EF4-FFF2-40B4-BE49-F238E27FC236}">
                <a16:creationId xmlns:a16="http://schemas.microsoft.com/office/drawing/2014/main" id="{57C0137E-3F0D-4D70-B2CA-0E5AD27AD19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38201" y="2033588"/>
            <a:ext cx="10444163" cy="4049712"/>
          </a:xfrm>
        </p:spPr>
        <p:txBody>
          <a:bodyPr/>
          <a:lstStyle>
            <a:lvl1pPr marL="0" indent="0">
              <a:buNone/>
              <a:defRPr>
                <a:solidFill>
                  <a:schemeClr val="accent1"/>
                </a:solidFill>
              </a:defRPr>
            </a:lvl1pPr>
            <a:lvl2pPr marL="457200" indent="0">
              <a:buNone/>
              <a:defRPr>
                <a:solidFill>
                  <a:schemeClr val="accent1"/>
                </a:solidFill>
              </a:defRPr>
            </a:lvl2pPr>
            <a:lvl3pPr marL="914400" indent="0">
              <a:buNone/>
              <a:defRPr>
                <a:solidFill>
                  <a:schemeClr val="accent1"/>
                </a:solidFill>
              </a:defRPr>
            </a:lvl3pPr>
            <a:lvl4pPr marL="1371600" indent="0">
              <a:buNone/>
              <a:defRPr>
                <a:solidFill>
                  <a:schemeClr val="accent1"/>
                </a:solidFill>
              </a:defRPr>
            </a:lvl4pPr>
            <a:lvl5pPr marL="1828800" indent="0">
              <a:buNone/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1891157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3721462-A9E1-4536-9F2D-B2F8F2185D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6" y="365129"/>
            <a:ext cx="10515599" cy="1325563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16" name="Текст 18">
            <a:extLst>
              <a:ext uri="{FF2B5EF4-FFF2-40B4-BE49-F238E27FC236}">
                <a16:creationId xmlns:a16="http://schemas.microsoft.com/office/drawing/2014/main" id="{57C0137E-3F0D-4D70-B2CA-0E5AD27AD19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38201" y="2033588"/>
            <a:ext cx="10444163" cy="4049712"/>
          </a:xfrm>
        </p:spPr>
        <p:txBody>
          <a:bodyPr/>
          <a:lstStyle>
            <a:lvl1pPr marL="0" indent="0">
              <a:buNone/>
              <a:defRPr>
                <a:solidFill>
                  <a:schemeClr val="accent1"/>
                </a:solidFill>
              </a:defRPr>
            </a:lvl1pPr>
            <a:lvl2pPr marL="457200" indent="0">
              <a:buNone/>
              <a:defRPr>
                <a:solidFill>
                  <a:schemeClr val="accent1"/>
                </a:solidFill>
              </a:defRPr>
            </a:lvl2pPr>
            <a:lvl3pPr marL="914400" indent="0">
              <a:buNone/>
              <a:defRPr>
                <a:solidFill>
                  <a:schemeClr val="accent1"/>
                </a:solidFill>
              </a:defRPr>
            </a:lvl3pPr>
            <a:lvl4pPr marL="1371600" indent="0">
              <a:buNone/>
              <a:defRPr>
                <a:solidFill>
                  <a:schemeClr val="accent1"/>
                </a:solidFill>
              </a:defRPr>
            </a:lvl4pPr>
            <a:lvl5pPr marL="1828800" indent="0">
              <a:buNone/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9044827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ый треугольник 6">
            <a:extLst>
              <a:ext uri="{FF2B5EF4-FFF2-40B4-BE49-F238E27FC236}">
                <a16:creationId xmlns:a16="http://schemas.microsoft.com/office/drawing/2014/main" id="{F8FE08DD-35D4-4F6D-9D3E-895549AFA462}"/>
              </a:ext>
            </a:extLst>
          </p:cNvPr>
          <p:cNvSpPr/>
          <p:nvPr userDrawn="1"/>
        </p:nvSpPr>
        <p:spPr>
          <a:xfrm rot="16200000">
            <a:off x="10191000" y="4857000"/>
            <a:ext cx="1932000" cy="2070000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E7EF7D0-8129-458F-9F1A-BA56AAF68D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93447F0-A2FC-4139-A746-423895CBBF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949063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4C31BDB-50F3-43CA-877E-F9C7672D84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7" name="Объект 2">
            <a:extLst>
              <a:ext uri="{FF2B5EF4-FFF2-40B4-BE49-F238E27FC236}">
                <a16:creationId xmlns:a16="http://schemas.microsoft.com/office/drawing/2014/main" id="{74453DF6-9509-45CB-BD4E-84F90C1C94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8AF27442-62D0-4CA6-81B4-B7FDDA51A9A2}"/>
              </a:ext>
            </a:extLst>
          </p:cNvPr>
          <p:cNvSpPr/>
          <p:nvPr userDrawn="1"/>
        </p:nvSpPr>
        <p:spPr>
          <a:xfrm>
            <a:off x="0" y="0"/>
            <a:ext cx="12192000" cy="99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1"/>
              </a:solidFill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E1FD6AC4-0F96-4D40-B8AD-EF85E9EDE11D}"/>
              </a:ext>
            </a:extLst>
          </p:cNvPr>
          <p:cNvSpPr/>
          <p:nvPr userDrawn="1"/>
        </p:nvSpPr>
        <p:spPr>
          <a:xfrm>
            <a:off x="0" y="6759000"/>
            <a:ext cx="12192000" cy="99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1"/>
              </a:solidFill>
            </a:endParaRPr>
          </a:p>
        </p:txBody>
      </p:sp>
      <p:grpSp>
        <p:nvGrpSpPr>
          <p:cNvPr id="12" name="Группа 11">
            <a:extLst>
              <a:ext uri="{FF2B5EF4-FFF2-40B4-BE49-F238E27FC236}">
                <a16:creationId xmlns:a16="http://schemas.microsoft.com/office/drawing/2014/main" id="{73640FF5-D492-4210-9DE4-D7B66426125F}"/>
              </a:ext>
            </a:extLst>
          </p:cNvPr>
          <p:cNvGrpSpPr/>
          <p:nvPr userDrawn="1"/>
        </p:nvGrpSpPr>
        <p:grpSpPr>
          <a:xfrm>
            <a:off x="9347254" y="37980"/>
            <a:ext cx="2844751" cy="286020"/>
            <a:chOff x="9347250" y="37980"/>
            <a:chExt cx="2844750" cy="286020"/>
          </a:xfrm>
          <a:solidFill>
            <a:schemeClr val="accent1"/>
          </a:solidFill>
        </p:grpSpPr>
        <p:sp>
          <p:nvSpPr>
            <p:cNvPr id="13" name="Прямоугольник 12">
              <a:extLst>
                <a:ext uri="{FF2B5EF4-FFF2-40B4-BE49-F238E27FC236}">
                  <a16:creationId xmlns:a16="http://schemas.microsoft.com/office/drawing/2014/main" id="{062B47E0-EF90-4ECC-A73E-6E5DA1F62FCD}"/>
                </a:ext>
              </a:extLst>
            </p:cNvPr>
            <p:cNvSpPr/>
            <p:nvPr userDrawn="1"/>
          </p:nvSpPr>
          <p:spPr>
            <a:xfrm>
              <a:off x="9651000" y="49500"/>
              <a:ext cx="2541000" cy="274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chemeClr val="accent1"/>
                </a:solidFill>
              </a:endParaRPr>
            </a:p>
          </p:txBody>
        </p:sp>
        <p:sp>
          <p:nvSpPr>
            <p:cNvPr id="14" name="Блок-схема: объединение 13">
              <a:extLst>
                <a:ext uri="{FF2B5EF4-FFF2-40B4-BE49-F238E27FC236}">
                  <a16:creationId xmlns:a16="http://schemas.microsoft.com/office/drawing/2014/main" id="{2FC4DE4B-558A-425B-A23E-B63E93533558}"/>
                </a:ext>
              </a:extLst>
            </p:cNvPr>
            <p:cNvSpPr/>
            <p:nvPr userDrawn="1"/>
          </p:nvSpPr>
          <p:spPr>
            <a:xfrm>
              <a:off x="9347250" y="37980"/>
              <a:ext cx="607500" cy="274500"/>
            </a:xfrm>
            <a:prstGeom prst="flowChartMerg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accent1"/>
                </a:solidFill>
              </a:endParaRPr>
            </a:p>
          </p:txBody>
        </p:sp>
      </p:grpSp>
      <p:grpSp>
        <p:nvGrpSpPr>
          <p:cNvPr id="15" name="Группа 14">
            <a:extLst>
              <a:ext uri="{FF2B5EF4-FFF2-40B4-BE49-F238E27FC236}">
                <a16:creationId xmlns:a16="http://schemas.microsoft.com/office/drawing/2014/main" id="{D1C3AA05-E7C7-4C27-A908-2E47AFEBA600}"/>
              </a:ext>
            </a:extLst>
          </p:cNvPr>
          <p:cNvGrpSpPr/>
          <p:nvPr userDrawn="1"/>
        </p:nvGrpSpPr>
        <p:grpSpPr>
          <a:xfrm>
            <a:off x="-35248" y="6583500"/>
            <a:ext cx="2844751" cy="274500"/>
            <a:chOff x="-35250" y="6583500"/>
            <a:chExt cx="2844750" cy="274500"/>
          </a:xfrm>
          <a:solidFill>
            <a:schemeClr val="accent1"/>
          </a:solidFill>
        </p:grpSpPr>
        <p:sp>
          <p:nvSpPr>
            <p:cNvPr id="16" name="Прямоугольник 15">
              <a:extLst>
                <a:ext uri="{FF2B5EF4-FFF2-40B4-BE49-F238E27FC236}">
                  <a16:creationId xmlns:a16="http://schemas.microsoft.com/office/drawing/2014/main" id="{D94BF255-53E4-439B-83D0-7DE93A9900DD}"/>
                </a:ext>
              </a:extLst>
            </p:cNvPr>
            <p:cNvSpPr/>
            <p:nvPr userDrawn="1"/>
          </p:nvSpPr>
          <p:spPr>
            <a:xfrm>
              <a:off x="-35250" y="6583500"/>
              <a:ext cx="2541000" cy="274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chemeClr val="accent1"/>
                </a:solidFill>
              </a:endParaRPr>
            </a:p>
          </p:txBody>
        </p:sp>
        <p:sp>
          <p:nvSpPr>
            <p:cNvPr id="17" name="Блок-схема: объединение 16">
              <a:extLst>
                <a:ext uri="{FF2B5EF4-FFF2-40B4-BE49-F238E27FC236}">
                  <a16:creationId xmlns:a16="http://schemas.microsoft.com/office/drawing/2014/main" id="{E38044D4-D5F4-4E1E-8B74-E24D6E7B2929}"/>
                </a:ext>
              </a:extLst>
            </p:cNvPr>
            <p:cNvSpPr/>
            <p:nvPr userDrawn="1"/>
          </p:nvSpPr>
          <p:spPr>
            <a:xfrm rot="10800000">
              <a:off x="2202000" y="6583500"/>
              <a:ext cx="607500" cy="274500"/>
            </a:xfrm>
            <a:prstGeom prst="flowChartMerg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accent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37421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E7EF7D0-8129-458F-9F1A-BA56AAF68D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93447F0-A2FC-4139-A746-423895CBBF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796AF94-0451-4B41-960A-AE014E9C0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5B055-54BE-42A4-8DC8-10ED2ADEA08A}" type="datetimeFigureOut">
              <a:rPr lang="ru-RU" smtClean="0"/>
              <a:pPr/>
              <a:t>12.10.2023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42D3EF2-51A0-4DA7-88AA-E1FA1562E7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C90037A-9CFB-48E5-9E34-0A14EDE643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444EC-30F4-4546-BA0E-14E2811976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8783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F9DC742-0D31-49BB-8235-E8F23687EC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CB7A22E-3771-4390-9794-7F14D95DFA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6951B10-84CC-412A-B18B-E5D7BFE13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5B055-54BE-42A4-8DC8-10ED2ADEA08A}" type="datetimeFigureOut">
              <a:rPr lang="ru-RU" smtClean="0"/>
              <a:pPr/>
              <a:t>12.10.2023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06FA339-92AB-4D93-B605-E9C0B0E7E6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AFCBD1A-83E7-45B8-95AE-AE44F1080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444EC-30F4-4546-BA0E-14E2811976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9110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15DC75D-06B2-46E5-A96B-A1468A2189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6AE6E6F-2E09-401B-B461-D6DF215D16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0FA403A-15C6-49C6-8CC5-8F9664A128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C3F06EE-74D4-48BE-B81A-5C34F61BB0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5B055-54BE-42A4-8DC8-10ED2ADEA08A}" type="datetimeFigureOut">
              <a:rPr lang="ru-RU" smtClean="0"/>
              <a:pPr/>
              <a:t>12.10.2023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D53AD41-416F-495E-A3FD-85E02F264D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9E8F414-2898-41DB-BD73-B506B16F7C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444EC-30F4-4546-BA0E-14E2811976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4959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B5BF822-D25A-4089-8B09-6CDFC6C724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DFA1F7A-5EC7-4EDE-B41D-E76BE82B39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51A2486-CBD9-47F2-85CB-E75E707430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DD9BFCC3-815F-46C2-8BBD-B33697BD34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6A6C052B-8DDE-4435-89D0-37FEADE5B4B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E4CBDAB-0EC1-4397-917A-7260217BC1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5B055-54BE-42A4-8DC8-10ED2ADEA08A}" type="datetimeFigureOut">
              <a:rPr lang="ru-RU" smtClean="0"/>
              <a:pPr/>
              <a:t>12.10.2023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5848E488-94C4-4695-A96B-BD92D0FE92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89685D5-D9B9-4084-9444-3F5DFFF8DE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444EC-30F4-4546-BA0E-14E2811976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0562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9CAB533-743E-4972-9281-AA80F8DE8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E27A4BD-2D2A-438C-8009-834074645E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5B055-54BE-42A4-8DC8-10ED2ADEA08A}" type="datetimeFigureOut">
              <a:rPr lang="ru-RU" smtClean="0"/>
              <a:pPr/>
              <a:t>12.10.2023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A593BC4F-92E4-4734-99DC-E5A245F34B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5C2D59C2-0660-44F2-8B51-CACB66F9AB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444EC-30F4-4546-BA0E-14E2811976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8304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hyperlink" Target="https://presentation-creation.ru/" TargetMode="Externa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9.xml"/><Relationship Id="rId13" Type="http://schemas.openxmlformats.org/officeDocument/2006/relationships/slideLayout" Target="../slideLayouts/slideLayout34.xml"/><Relationship Id="rId18" Type="http://schemas.openxmlformats.org/officeDocument/2006/relationships/slideLayout" Target="../slideLayouts/slideLayout39.xml"/><Relationship Id="rId3" Type="http://schemas.openxmlformats.org/officeDocument/2006/relationships/slideLayout" Target="../slideLayouts/slideLayout24.xml"/><Relationship Id="rId21" Type="http://schemas.openxmlformats.org/officeDocument/2006/relationships/hyperlink" Target="https://presentation-creation.ru/" TargetMode="External"/><Relationship Id="rId7" Type="http://schemas.openxmlformats.org/officeDocument/2006/relationships/slideLayout" Target="../slideLayouts/slideLayout28.xml"/><Relationship Id="rId12" Type="http://schemas.openxmlformats.org/officeDocument/2006/relationships/slideLayout" Target="../slideLayouts/slideLayout33.xml"/><Relationship Id="rId17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3.xml"/><Relationship Id="rId16" Type="http://schemas.openxmlformats.org/officeDocument/2006/relationships/slideLayout" Target="../slideLayouts/slideLayout37.xml"/><Relationship Id="rId20" Type="http://schemas.openxmlformats.org/officeDocument/2006/relationships/theme" Target="../theme/theme2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11" Type="http://schemas.openxmlformats.org/officeDocument/2006/relationships/slideLayout" Target="../slideLayouts/slideLayout32.xml"/><Relationship Id="rId5" Type="http://schemas.openxmlformats.org/officeDocument/2006/relationships/slideLayout" Target="../slideLayouts/slideLayout26.xml"/><Relationship Id="rId15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31.xml"/><Relationship Id="rId19" Type="http://schemas.openxmlformats.org/officeDocument/2006/relationships/slideLayout" Target="../slideLayouts/slideLayout40.xml"/><Relationship Id="rId4" Type="http://schemas.openxmlformats.org/officeDocument/2006/relationships/slideLayout" Target="../slideLayouts/slideLayout25.xml"/><Relationship Id="rId9" Type="http://schemas.openxmlformats.org/officeDocument/2006/relationships/slideLayout" Target="../slideLayouts/slideLayout30.xml"/><Relationship Id="rId14" Type="http://schemas.openxmlformats.org/officeDocument/2006/relationships/slideLayout" Target="../slideLayouts/slideLayout35.xml"/><Relationship Id="rId22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5289D3-E86F-47FE-BC52-53D34FA451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33570AF-E207-47A8-A8FC-5D9057465E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CAF8805-B906-4169-9117-FA140E73D2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A5B055-54BE-42A4-8DC8-10ED2ADEA08A}" type="datetimeFigureOut">
              <a:rPr lang="ru-RU" smtClean="0"/>
              <a:pPr/>
              <a:t>12.10.2023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FE3D611-6D00-421E-BE6B-385F5C2C50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3716F83-6BED-46A4-98C2-DEC0D746AE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1444EC-30F4-4546-BA0E-14E28119766D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>
            <a:hlinkClick r:id="rId23"/>
            <a:extLst>
              <a:ext uri="{FF2B5EF4-FFF2-40B4-BE49-F238E27FC236}">
                <a16:creationId xmlns:a16="http://schemas.microsoft.com/office/drawing/2014/main" id="{43780347-ADC3-4039-95E5-9DAF405C2D48}"/>
              </a:ext>
            </a:extLst>
          </p:cNvPr>
          <p:cNvPicPr>
            <a:picLocks noChangeAspect="1"/>
          </p:cNvPicPr>
          <p:nvPr userDrawn="1"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194000" y="367393"/>
            <a:ext cx="757762" cy="757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6168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62" r:id="rId4"/>
    <p:sldLayoutId id="2147483661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64" r:id="rId11"/>
    <p:sldLayoutId id="2147483668" r:id="rId12"/>
    <p:sldLayoutId id="2147483663" r:id="rId13"/>
    <p:sldLayoutId id="2147483656" r:id="rId14"/>
    <p:sldLayoutId id="2147483657" r:id="rId15"/>
    <p:sldLayoutId id="2147483658" r:id="rId16"/>
    <p:sldLayoutId id="2147483659" r:id="rId17"/>
    <p:sldLayoutId id="2147483665" r:id="rId18"/>
    <p:sldLayoutId id="2147483667" r:id="rId19"/>
    <p:sldLayoutId id="2147483666" r:id="rId20"/>
    <p:sldLayoutId id="2147483669" r:id="rId2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6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7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A5B055-54BE-42A4-8DC8-10ED2ADEA08A}" type="datetimeFigureOut">
              <a:rPr lang="ru-RU" smtClean="0"/>
              <a:pPr/>
              <a:t>12.10.2023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7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7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1444EC-30F4-4546-BA0E-14E28119766D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>
            <a:hlinkClick r:id="rId21"/>
            <a:extLst>
              <a:ext uri="{FF2B5EF4-FFF2-40B4-BE49-F238E27FC236}">
                <a16:creationId xmlns:a16="http://schemas.microsoft.com/office/drawing/2014/main" id="{43780347-ADC3-4039-95E5-9DAF405C2D48}"/>
              </a:ext>
            </a:extLst>
          </p:cNvPr>
          <p:cNvPicPr>
            <a:picLocks noChangeAspect="1"/>
          </p:cNvPicPr>
          <p:nvPr userDrawn="1"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194000" y="367393"/>
            <a:ext cx="757763" cy="757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07616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  <p:sldLayoutId id="2147483682" r:id="rId12"/>
    <p:sldLayoutId id="2147483683" r:id="rId13"/>
    <p:sldLayoutId id="2147483684" r:id="rId14"/>
    <p:sldLayoutId id="2147483685" r:id="rId15"/>
    <p:sldLayoutId id="2147483686" r:id="rId16"/>
    <p:sldLayoutId id="2147483687" r:id="rId17"/>
    <p:sldLayoutId id="2147483688" r:id="rId18"/>
    <p:sldLayoutId id="2147483689" r:id="rId19"/>
  </p:sldLayoutIdLst>
  <p:transition spd="med">
    <p:fade/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Равнобедренный треугольник 23">
            <a:extLst>
              <a:ext uri="{FF2B5EF4-FFF2-40B4-BE49-F238E27FC236}">
                <a16:creationId xmlns:a16="http://schemas.microsoft.com/office/drawing/2014/main" id="{63BD5CF2-629F-40A3-A70D-28143C9C92C9}"/>
              </a:ext>
            </a:extLst>
          </p:cNvPr>
          <p:cNvSpPr/>
          <p:nvPr/>
        </p:nvSpPr>
        <p:spPr>
          <a:xfrm rot="5400000" flipH="1">
            <a:off x="1314123" y="-1847877"/>
            <a:ext cx="5407043" cy="8026710"/>
          </a:xfrm>
          <a:prstGeom prst="triangle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3" name="Равнобедренный треугольник 12">
            <a:extLst>
              <a:ext uri="{FF2B5EF4-FFF2-40B4-BE49-F238E27FC236}">
                <a16:creationId xmlns:a16="http://schemas.microsoft.com/office/drawing/2014/main" id="{B64AA22A-B50C-48B0-8F79-C67BD8E26428}"/>
              </a:ext>
            </a:extLst>
          </p:cNvPr>
          <p:cNvSpPr/>
          <p:nvPr/>
        </p:nvSpPr>
        <p:spPr>
          <a:xfrm rot="16200000">
            <a:off x="2632127" y="-2583406"/>
            <a:ext cx="6983999" cy="12187712"/>
          </a:xfrm>
          <a:prstGeom prst="triangle">
            <a:avLst>
              <a:gd name="adj" fmla="val 50000"/>
            </a:avLst>
          </a:prstGeom>
          <a:solidFill>
            <a:srgbClr val="79D5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0" name="Равнобедренный треугольник 19">
            <a:extLst>
              <a:ext uri="{FF2B5EF4-FFF2-40B4-BE49-F238E27FC236}">
                <a16:creationId xmlns:a16="http://schemas.microsoft.com/office/drawing/2014/main" id="{E1D757C1-6766-4E7C-915C-54C563837BD8}"/>
              </a:ext>
            </a:extLst>
          </p:cNvPr>
          <p:cNvSpPr/>
          <p:nvPr/>
        </p:nvSpPr>
        <p:spPr>
          <a:xfrm rot="5400000" flipH="1">
            <a:off x="-59609" y="2546163"/>
            <a:ext cx="4357479" cy="4266194"/>
          </a:xfrm>
          <a:prstGeom prst="triangle">
            <a:avLst/>
          </a:prstGeom>
          <a:solidFill>
            <a:srgbClr val="79D5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75DBEC4E-C82D-4689-91D4-77AC82D86C33}"/>
              </a:ext>
            </a:extLst>
          </p:cNvPr>
          <p:cNvSpPr/>
          <p:nvPr/>
        </p:nvSpPr>
        <p:spPr>
          <a:xfrm>
            <a:off x="3444173" y="2308725"/>
            <a:ext cx="8680637" cy="2475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+mj-lt"/>
              </a:rPr>
              <a:t> </a:t>
            </a:r>
            <a:endParaRPr lang="ru-RU" sz="2800" b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id="{C2F92FFE-F753-45D6-8F3D-5C3DED8044D2}"/>
              </a:ext>
            </a:extLst>
          </p:cNvPr>
          <p:cNvSpPr/>
          <p:nvPr/>
        </p:nvSpPr>
        <p:spPr>
          <a:xfrm>
            <a:off x="2631000" y="1629000"/>
            <a:ext cx="8680637" cy="2475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altLang="ru-RU" sz="8800" b="1" dirty="0" smtClean="0">
                <a:solidFill>
                  <a:srgbClr val="7030A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Знатоки ФОП ДО</a:t>
            </a:r>
            <a:endParaRPr lang="ru-RU" sz="8800" b="1" dirty="0">
              <a:solidFill>
                <a:schemeClr val="tx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1E89EBAB-8796-4F02-921B-3A1E3F84948F}"/>
              </a:ext>
            </a:extLst>
          </p:cNvPr>
          <p:cNvSpPr txBox="1">
            <a:spLocks noChangeArrowheads="1"/>
          </p:cNvSpPr>
          <p:nvPr/>
        </p:nvSpPr>
        <p:spPr>
          <a:xfrm>
            <a:off x="2856000" y="5110763"/>
            <a:ext cx="5400000" cy="17287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ru-RU" altLang="ru-RU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ru-RU" altLang="ru-RU" sz="26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endParaRPr lang="ru-RU" altLang="ru-RU" sz="2600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ru-RU" altLang="ru-RU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ru-RU" altLang="ru-RU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ru-RU" altLang="ru-RU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ru-RU" altLang="ru-RU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4120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9">
            <a:extLst>
              <a:ext uri="{FF2B5EF4-FFF2-40B4-BE49-F238E27FC236}">
                <a16:creationId xmlns:a16="http://schemas.microsoft.com/office/drawing/2014/main" id="{E893E3A9-6396-47AA-8648-E22DFF86D681}"/>
              </a:ext>
            </a:extLst>
          </p:cNvPr>
          <p:cNvSpPr txBox="1">
            <a:spLocks/>
          </p:cNvSpPr>
          <p:nvPr/>
        </p:nvSpPr>
        <p:spPr>
          <a:xfrm>
            <a:off x="160873" y="1307170"/>
            <a:ext cx="4432499" cy="1150267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7200" b="1" i="0" u="none" strike="noStrike" kern="1200" cap="none" spc="0" normalizeH="0" baseline="0" noProof="0" dirty="0">
              <a:ln>
                <a:noFill/>
              </a:ln>
              <a:solidFill>
                <a:srgbClr val="0F6FC6"/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</p:txBody>
      </p:sp>
      <p:sp>
        <p:nvSpPr>
          <p:cNvPr id="11" name="Текст 11">
            <a:extLst>
              <a:ext uri="{FF2B5EF4-FFF2-40B4-BE49-F238E27FC236}">
                <a16:creationId xmlns:a16="http://schemas.microsoft.com/office/drawing/2014/main" id="{2038F74A-EA8F-439E-9748-492716191358}"/>
              </a:ext>
            </a:extLst>
          </p:cNvPr>
          <p:cNvSpPr txBox="1">
            <a:spLocks/>
          </p:cNvSpPr>
          <p:nvPr/>
        </p:nvSpPr>
        <p:spPr>
          <a:xfrm>
            <a:off x="666715" y="2643182"/>
            <a:ext cx="3794484" cy="1714511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952993" y="642922"/>
            <a:ext cx="249665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6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Блок-схема: альтернативный процесс 11">
            <a:extLst>
              <a:ext uri="{FF2B5EF4-FFF2-40B4-BE49-F238E27FC236}">
                <a16:creationId xmlns:a16="http://schemas.microsoft.com/office/drawing/2014/main" id="{4A105F82-B6E2-4900-8846-95AC44989F94}"/>
              </a:ext>
            </a:extLst>
          </p:cNvPr>
          <p:cNvSpPr/>
          <p:nvPr/>
        </p:nvSpPr>
        <p:spPr>
          <a:xfrm>
            <a:off x="5961000" y="1044000"/>
            <a:ext cx="3735000" cy="4455000"/>
          </a:xfrm>
          <a:prstGeom prst="flowChartAlternateProcess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>
              <a:defRPr/>
            </a:pPr>
            <a:r>
              <a:rPr lang="ru-RU" sz="3600" b="1" dirty="0" smtClean="0">
                <a:solidFill>
                  <a:srgbClr val="7030A0"/>
                </a:solidFill>
              </a:rPr>
              <a:t>Какие ценности </a:t>
            </a:r>
          </a:p>
          <a:p>
            <a:pPr lvl="0">
              <a:defRPr/>
            </a:pPr>
            <a:r>
              <a:rPr lang="ru-RU" sz="3600" b="1" dirty="0" smtClean="0">
                <a:solidFill>
                  <a:srgbClr val="7030A0"/>
                </a:solidFill>
              </a:rPr>
              <a:t>НЕ относятся </a:t>
            </a:r>
          </a:p>
          <a:p>
            <a:pPr lvl="0">
              <a:defRPr/>
            </a:pPr>
            <a:r>
              <a:rPr lang="ru-RU" sz="3600" b="1" dirty="0" smtClean="0">
                <a:solidFill>
                  <a:srgbClr val="7030A0"/>
                </a:solidFill>
              </a:rPr>
              <a:t>к социальному направлению воспитания?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</a:endParaRPr>
          </a:p>
        </p:txBody>
      </p:sp>
      <p:sp>
        <p:nvSpPr>
          <p:cNvPr id="15" name="Блок-схема: альтернативный процесс 14">
            <a:extLst>
              <a:ext uri="{FF2B5EF4-FFF2-40B4-BE49-F238E27FC236}">
                <a16:creationId xmlns:a16="http://schemas.microsoft.com/office/drawing/2014/main" id="{4A105F82-B6E2-4900-8846-95AC44989F94}"/>
              </a:ext>
            </a:extLst>
          </p:cNvPr>
          <p:cNvSpPr/>
          <p:nvPr/>
        </p:nvSpPr>
        <p:spPr>
          <a:xfrm>
            <a:off x="561000" y="1629000"/>
            <a:ext cx="4455000" cy="630000"/>
          </a:xfrm>
          <a:prstGeom prst="flowChartAlternateProcess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ru-RU" sz="2800" b="1" dirty="0" smtClean="0">
                <a:solidFill>
                  <a:schemeClr val="tx1"/>
                </a:solidFill>
              </a:rPr>
              <a:t>1. </a:t>
            </a:r>
            <a:r>
              <a:rPr lang="ru-RU" sz="2800" b="1" dirty="0" smtClean="0"/>
              <a:t>Человек</a:t>
            </a:r>
            <a:endParaRPr lang="ru-RU" sz="2800" b="1" dirty="0" smtClean="0">
              <a:solidFill>
                <a:schemeClr val="tx1"/>
              </a:solidFill>
            </a:endParaRPr>
          </a:p>
        </p:txBody>
      </p:sp>
      <p:sp>
        <p:nvSpPr>
          <p:cNvPr id="13" name="Блок-схема: альтернативный процесс 12">
            <a:extLst>
              <a:ext uri="{FF2B5EF4-FFF2-40B4-BE49-F238E27FC236}">
                <a16:creationId xmlns:a16="http://schemas.microsoft.com/office/drawing/2014/main" id="{4A105F82-B6E2-4900-8846-95AC44989F94}"/>
              </a:ext>
            </a:extLst>
          </p:cNvPr>
          <p:cNvSpPr/>
          <p:nvPr/>
        </p:nvSpPr>
        <p:spPr>
          <a:xfrm>
            <a:off x="651000" y="4509000"/>
            <a:ext cx="4410000" cy="675000"/>
          </a:xfrm>
          <a:prstGeom prst="flowChartAlternateProcess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ru-RU" sz="2800" b="1" dirty="0" smtClean="0">
                <a:solidFill>
                  <a:schemeClr val="tx1"/>
                </a:solidFill>
              </a:rPr>
              <a:t>4.</a:t>
            </a:r>
            <a:r>
              <a:rPr lang="ru-RU" sz="2800" b="1" dirty="0" smtClean="0"/>
              <a:t> Дружба</a:t>
            </a:r>
            <a:endParaRPr lang="ru-RU" sz="2800" b="1" dirty="0" smtClean="0">
              <a:solidFill>
                <a:schemeClr val="tx1"/>
              </a:solidFill>
            </a:endParaRPr>
          </a:p>
        </p:txBody>
      </p:sp>
      <p:sp>
        <p:nvSpPr>
          <p:cNvPr id="14" name="Блок-схема: альтернативный процесс 13">
            <a:extLst>
              <a:ext uri="{FF2B5EF4-FFF2-40B4-BE49-F238E27FC236}">
                <a16:creationId xmlns:a16="http://schemas.microsoft.com/office/drawing/2014/main" id="{4A105F82-B6E2-4900-8846-95AC44989F94}"/>
              </a:ext>
            </a:extLst>
          </p:cNvPr>
          <p:cNvSpPr/>
          <p:nvPr/>
        </p:nvSpPr>
        <p:spPr>
          <a:xfrm>
            <a:off x="606000" y="3474000"/>
            <a:ext cx="4455000" cy="720000"/>
          </a:xfrm>
          <a:prstGeom prst="flowChartAlternateProcess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indent="-457200"/>
            <a:r>
              <a:rPr lang="ru-RU" sz="2800" b="1" dirty="0" smtClean="0">
                <a:solidFill>
                  <a:schemeClr val="tx1"/>
                </a:solidFill>
              </a:rPr>
              <a:t>3. </a:t>
            </a:r>
            <a:r>
              <a:rPr lang="ru-RU" sz="2800" b="1" dirty="0" smtClean="0"/>
              <a:t>Труд</a:t>
            </a:r>
            <a:endParaRPr lang="ru-RU" sz="2800" b="1" dirty="0" smtClean="0">
              <a:solidFill>
                <a:schemeClr val="tx1"/>
              </a:solidFill>
            </a:endParaRPr>
          </a:p>
        </p:txBody>
      </p:sp>
      <p:sp>
        <p:nvSpPr>
          <p:cNvPr id="16" name="Блок-схема: альтернативный процесс 15">
            <a:extLst>
              <a:ext uri="{FF2B5EF4-FFF2-40B4-BE49-F238E27FC236}">
                <a16:creationId xmlns:a16="http://schemas.microsoft.com/office/drawing/2014/main" id="{4A105F82-B6E2-4900-8846-95AC44989F94}"/>
              </a:ext>
            </a:extLst>
          </p:cNvPr>
          <p:cNvSpPr/>
          <p:nvPr/>
        </p:nvSpPr>
        <p:spPr>
          <a:xfrm>
            <a:off x="606000" y="2484000"/>
            <a:ext cx="4455000" cy="765000"/>
          </a:xfrm>
          <a:prstGeom prst="flowChartAlternateProcess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 indent="-457200"/>
            <a:r>
              <a:rPr lang="ru-RU" sz="2800" b="1" dirty="0" smtClean="0">
                <a:solidFill>
                  <a:schemeClr val="tx1"/>
                </a:solidFill>
              </a:rPr>
              <a:t>2. </a:t>
            </a:r>
            <a:r>
              <a:rPr lang="ru-RU" sz="2800" b="1" dirty="0" smtClean="0"/>
              <a:t>Семья</a:t>
            </a:r>
          </a:p>
        </p:txBody>
      </p:sp>
      <p:sp>
        <p:nvSpPr>
          <p:cNvPr id="17" name="Блок-схема: альтернативный процесс 16">
            <a:extLst>
              <a:ext uri="{FF2B5EF4-FFF2-40B4-BE49-F238E27FC236}">
                <a16:creationId xmlns:a16="http://schemas.microsoft.com/office/drawing/2014/main" id="{4A105F82-B6E2-4900-8846-95AC44989F94}"/>
              </a:ext>
            </a:extLst>
          </p:cNvPr>
          <p:cNvSpPr/>
          <p:nvPr/>
        </p:nvSpPr>
        <p:spPr>
          <a:xfrm>
            <a:off x="651000" y="5499000"/>
            <a:ext cx="4365000" cy="765000"/>
          </a:xfrm>
          <a:prstGeom prst="flowChartAlternateProcess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ru-RU" sz="2800" b="1" dirty="0" smtClean="0">
                <a:solidFill>
                  <a:schemeClr val="tx1"/>
                </a:solidFill>
              </a:rPr>
              <a:t>5. </a:t>
            </a:r>
            <a:r>
              <a:rPr lang="ru-RU" sz="2800" b="1" dirty="0" smtClean="0"/>
              <a:t>Сотрудничество</a:t>
            </a:r>
            <a:endParaRPr lang="ru-RU" sz="2800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6380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9">
            <a:extLst>
              <a:ext uri="{FF2B5EF4-FFF2-40B4-BE49-F238E27FC236}">
                <a16:creationId xmlns:a16="http://schemas.microsoft.com/office/drawing/2014/main" id="{E893E3A9-6396-47AA-8648-E22DFF86D681}"/>
              </a:ext>
            </a:extLst>
          </p:cNvPr>
          <p:cNvSpPr txBox="1">
            <a:spLocks/>
          </p:cNvSpPr>
          <p:nvPr/>
        </p:nvSpPr>
        <p:spPr>
          <a:xfrm>
            <a:off x="160873" y="1307170"/>
            <a:ext cx="4432499" cy="1150267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7200" b="1" i="0" u="none" strike="noStrike" kern="1200" cap="none" spc="0" normalizeH="0" baseline="0" noProof="0" dirty="0">
              <a:ln>
                <a:noFill/>
              </a:ln>
              <a:solidFill>
                <a:srgbClr val="0F6FC6"/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</p:txBody>
      </p:sp>
      <p:sp>
        <p:nvSpPr>
          <p:cNvPr id="11" name="Текст 11">
            <a:extLst>
              <a:ext uri="{FF2B5EF4-FFF2-40B4-BE49-F238E27FC236}">
                <a16:creationId xmlns:a16="http://schemas.microsoft.com/office/drawing/2014/main" id="{2038F74A-EA8F-439E-9748-492716191358}"/>
              </a:ext>
            </a:extLst>
          </p:cNvPr>
          <p:cNvSpPr txBox="1">
            <a:spLocks/>
          </p:cNvSpPr>
          <p:nvPr/>
        </p:nvSpPr>
        <p:spPr>
          <a:xfrm>
            <a:off x="666715" y="2643182"/>
            <a:ext cx="3794484" cy="1714511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952993" y="642922"/>
            <a:ext cx="249665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6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Блок-схема: альтернативный процесс 11">
            <a:extLst>
              <a:ext uri="{FF2B5EF4-FFF2-40B4-BE49-F238E27FC236}">
                <a16:creationId xmlns:a16="http://schemas.microsoft.com/office/drawing/2014/main" id="{4A105F82-B6E2-4900-8846-95AC44989F94}"/>
              </a:ext>
            </a:extLst>
          </p:cNvPr>
          <p:cNvSpPr/>
          <p:nvPr/>
        </p:nvSpPr>
        <p:spPr>
          <a:xfrm>
            <a:off x="741000" y="459000"/>
            <a:ext cx="10935000" cy="1350000"/>
          </a:xfrm>
          <a:prstGeom prst="flowChartAlternateProcess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>
              <a:defRPr/>
            </a:pPr>
            <a:r>
              <a:rPr lang="ru-RU" sz="4000" b="1" dirty="0" smtClean="0">
                <a:solidFill>
                  <a:srgbClr val="7030A0"/>
                </a:solidFill>
              </a:rPr>
              <a:t>Чем нас порадовало лето 2023 года?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</a:endParaRPr>
          </a:p>
        </p:txBody>
      </p:sp>
      <p:sp>
        <p:nvSpPr>
          <p:cNvPr id="15" name="Блок-схема: альтернативный процесс 14">
            <a:extLst>
              <a:ext uri="{FF2B5EF4-FFF2-40B4-BE49-F238E27FC236}">
                <a16:creationId xmlns:a16="http://schemas.microsoft.com/office/drawing/2014/main" id="{4A105F82-B6E2-4900-8846-95AC44989F94}"/>
              </a:ext>
            </a:extLst>
          </p:cNvPr>
          <p:cNvSpPr/>
          <p:nvPr/>
        </p:nvSpPr>
        <p:spPr>
          <a:xfrm>
            <a:off x="741000" y="2124000"/>
            <a:ext cx="10935000" cy="765000"/>
          </a:xfrm>
          <a:prstGeom prst="flowChartAlternateProcess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ru-RU" sz="2800" b="1" dirty="0" smtClean="0">
                <a:solidFill>
                  <a:schemeClr val="tx1"/>
                </a:solidFill>
              </a:rPr>
              <a:t>1. </a:t>
            </a:r>
            <a:r>
              <a:rPr lang="ru-RU" sz="2800" b="1" dirty="0" smtClean="0"/>
              <a:t> ФОП ДО, ФАОП ДО</a:t>
            </a:r>
            <a:endParaRPr lang="ru-RU" sz="2800" b="1" dirty="0" smtClean="0">
              <a:solidFill>
                <a:schemeClr val="tx1"/>
              </a:solidFill>
            </a:endParaRPr>
          </a:p>
        </p:txBody>
      </p:sp>
      <p:sp>
        <p:nvSpPr>
          <p:cNvPr id="13" name="Блок-схема: альтернативный процесс 12">
            <a:extLst>
              <a:ext uri="{FF2B5EF4-FFF2-40B4-BE49-F238E27FC236}">
                <a16:creationId xmlns:a16="http://schemas.microsoft.com/office/drawing/2014/main" id="{4A105F82-B6E2-4900-8846-95AC44989F94}"/>
              </a:ext>
            </a:extLst>
          </p:cNvPr>
          <p:cNvSpPr/>
          <p:nvPr/>
        </p:nvSpPr>
        <p:spPr>
          <a:xfrm>
            <a:off x="786000" y="5589000"/>
            <a:ext cx="10890000" cy="900000"/>
          </a:xfrm>
          <a:prstGeom prst="flowChartAlternateProcess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ru-RU" sz="2800" b="1" dirty="0" smtClean="0">
                <a:solidFill>
                  <a:schemeClr val="tx1"/>
                </a:solidFill>
              </a:rPr>
              <a:t>4. </a:t>
            </a:r>
            <a:r>
              <a:rPr lang="ru-RU" sz="2800" b="1" dirty="0" smtClean="0"/>
              <a:t>Программа воспитания</a:t>
            </a:r>
            <a:endParaRPr lang="ru-RU" sz="2800" b="1" dirty="0" smtClean="0">
              <a:solidFill>
                <a:schemeClr val="tx1"/>
              </a:solidFill>
            </a:endParaRPr>
          </a:p>
        </p:txBody>
      </p:sp>
      <p:sp>
        <p:nvSpPr>
          <p:cNvPr id="14" name="Блок-схема: альтернативный процесс 13">
            <a:extLst>
              <a:ext uri="{FF2B5EF4-FFF2-40B4-BE49-F238E27FC236}">
                <a16:creationId xmlns:a16="http://schemas.microsoft.com/office/drawing/2014/main" id="{4A105F82-B6E2-4900-8846-95AC44989F94}"/>
              </a:ext>
            </a:extLst>
          </p:cNvPr>
          <p:cNvSpPr/>
          <p:nvPr/>
        </p:nvSpPr>
        <p:spPr>
          <a:xfrm>
            <a:off x="741000" y="4239000"/>
            <a:ext cx="10935000" cy="1080000"/>
          </a:xfrm>
          <a:prstGeom prst="flowChartAlternateProcess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ru-RU" sz="2800" b="1" smtClean="0">
                <a:solidFill>
                  <a:schemeClr val="tx1"/>
                </a:solidFill>
              </a:rPr>
              <a:t>3</a:t>
            </a:r>
            <a:r>
              <a:rPr lang="ru-RU" sz="2800" smtClean="0">
                <a:solidFill>
                  <a:schemeClr val="tx1"/>
                </a:solidFill>
              </a:rPr>
              <a:t>. </a:t>
            </a:r>
            <a:r>
              <a:rPr lang="ru-RU" sz="2800" b="1" smtClean="0"/>
              <a:t>Методические </a:t>
            </a:r>
            <a:r>
              <a:rPr lang="ru-RU" sz="2800" b="1" dirty="0" smtClean="0"/>
              <a:t>рекомендации по планированию и реализации образовательной деятельности ДОО в соответствии с ФОП ДО</a:t>
            </a:r>
          </a:p>
        </p:txBody>
      </p:sp>
      <p:sp>
        <p:nvSpPr>
          <p:cNvPr id="16" name="Блок-схема: альтернативный процесс 15">
            <a:extLst>
              <a:ext uri="{FF2B5EF4-FFF2-40B4-BE49-F238E27FC236}">
                <a16:creationId xmlns:a16="http://schemas.microsoft.com/office/drawing/2014/main" id="{4A105F82-B6E2-4900-8846-95AC44989F94}"/>
              </a:ext>
            </a:extLst>
          </p:cNvPr>
          <p:cNvSpPr/>
          <p:nvPr/>
        </p:nvSpPr>
        <p:spPr>
          <a:xfrm>
            <a:off x="741000" y="3114000"/>
            <a:ext cx="10935000" cy="900000"/>
          </a:xfrm>
          <a:prstGeom prst="flowChartAlternateProcess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indent="-457200"/>
            <a:r>
              <a:rPr lang="ru-RU" sz="2800" b="1" dirty="0" smtClean="0">
                <a:solidFill>
                  <a:schemeClr val="tx1"/>
                </a:solidFill>
              </a:rPr>
              <a:t>2. </a:t>
            </a:r>
            <a:r>
              <a:rPr lang="ru-RU" sz="2800" b="1" dirty="0" smtClean="0"/>
              <a:t> Создание единого образовательного пространства  </a:t>
            </a:r>
            <a:endParaRPr lang="ru-RU" sz="2400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6380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9">
            <a:extLst>
              <a:ext uri="{FF2B5EF4-FFF2-40B4-BE49-F238E27FC236}">
                <a16:creationId xmlns:a16="http://schemas.microsoft.com/office/drawing/2014/main" id="{E893E3A9-6396-47AA-8648-E22DFF86D681}"/>
              </a:ext>
            </a:extLst>
          </p:cNvPr>
          <p:cNvSpPr txBox="1">
            <a:spLocks/>
          </p:cNvSpPr>
          <p:nvPr/>
        </p:nvSpPr>
        <p:spPr>
          <a:xfrm>
            <a:off x="160873" y="1307170"/>
            <a:ext cx="4432499" cy="1150267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7200" b="1" i="0" u="none" strike="noStrike" kern="1200" cap="none" spc="0" normalizeH="0" baseline="0" noProof="0" dirty="0">
              <a:ln>
                <a:noFill/>
              </a:ln>
              <a:solidFill>
                <a:srgbClr val="0F6FC6"/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</p:txBody>
      </p:sp>
      <p:sp>
        <p:nvSpPr>
          <p:cNvPr id="11" name="Текст 11">
            <a:extLst>
              <a:ext uri="{FF2B5EF4-FFF2-40B4-BE49-F238E27FC236}">
                <a16:creationId xmlns:a16="http://schemas.microsoft.com/office/drawing/2014/main" id="{2038F74A-EA8F-439E-9748-492716191358}"/>
              </a:ext>
            </a:extLst>
          </p:cNvPr>
          <p:cNvSpPr txBox="1">
            <a:spLocks/>
          </p:cNvSpPr>
          <p:nvPr/>
        </p:nvSpPr>
        <p:spPr>
          <a:xfrm>
            <a:off x="666715" y="2643182"/>
            <a:ext cx="3794484" cy="1714511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952993" y="642922"/>
            <a:ext cx="249665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6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Блок-схема: альтернативный процесс 11">
            <a:extLst>
              <a:ext uri="{FF2B5EF4-FFF2-40B4-BE49-F238E27FC236}">
                <a16:creationId xmlns:a16="http://schemas.microsoft.com/office/drawing/2014/main" id="{4A105F82-B6E2-4900-8846-95AC44989F94}"/>
              </a:ext>
            </a:extLst>
          </p:cNvPr>
          <p:cNvSpPr/>
          <p:nvPr/>
        </p:nvSpPr>
        <p:spPr>
          <a:xfrm>
            <a:off x="360566" y="460682"/>
            <a:ext cx="11340000" cy="1033318"/>
          </a:xfrm>
          <a:prstGeom prst="flowChartAlternateProcess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ru-RU" sz="3600" b="1" dirty="0" smtClean="0">
                <a:solidFill>
                  <a:srgbClr val="7030A0"/>
                </a:solidFill>
              </a:rPr>
              <a:t>Что  означает  аббревиатура  ФОП ДО?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</a:endParaRPr>
          </a:p>
        </p:txBody>
      </p:sp>
      <p:sp>
        <p:nvSpPr>
          <p:cNvPr id="15" name="Блок-схема: альтернативный процесс 14">
            <a:extLst>
              <a:ext uri="{FF2B5EF4-FFF2-40B4-BE49-F238E27FC236}">
                <a16:creationId xmlns:a16="http://schemas.microsoft.com/office/drawing/2014/main" id="{4A105F82-B6E2-4900-8846-95AC44989F94}"/>
              </a:ext>
            </a:extLst>
          </p:cNvPr>
          <p:cNvSpPr/>
          <p:nvPr/>
        </p:nvSpPr>
        <p:spPr>
          <a:xfrm>
            <a:off x="246000" y="2169000"/>
            <a:ext cx="11475000" cy="810000"/>
          </a:xfrm>
          <a:prstGeom prst="flowChartAlternateProcess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 indent="-457200">
              <a:buFont typeface="+mj-lt"/>
              <a:buAutoNum type="arabicPeriod"/>
            </a:pPr>
            <a:r>
              <a:rPr lang="ru-RU" sz="2800" b="1" dirty="0" smtClean="0">
                <a:solidFill>
                  <a:schemeClr val="tx1"/>
                </a:solidFill>
              </a:rPr>
              <a:t>Федеральная  образовательная программа дошкольной организации</a:t>
            </a:r>
          </a:p>
        </p:txBody>
      </p:sp>
      <p:sp>
        <p:nvSpPr>
          <p:cNvPr id="14" name="Блок-схема: альтернативный процесс 13">
            <a:extLst>
              <a:ext uri="{FF2B5EF4-FFF2-40B4-BE49-F238E27FC236}">
                <a16:creationId xmlns:a16="http://schemas.microsoft.com/office/drawing/2014/main" id="{4A105F82-B6E2-4900-8846-95AC44989F94}"/>
              </a:ext>
            </a:extLst>
          </p:cNvPr>
          <p:cNvSpPr/>
          <p:nvPr/>
        </p:nvSpPr>
        <p:spPr>
          <a:xfrm>
            <a:off x="201000" y="4374000"/>
            <a:ext cx="11565000" cy="945000"/>
          </a:xfrm>
          <a:prstGeom prst="flowChartAlternateProcess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 indent="-457200"/>
            <a:r>
              <a:rPr lang="ru-RU" sz="2800" b="1" dirty="0" smtClean="0">
                <a:solidFill>
                  <a:schemeClr val="tx1"/>
                </a:solidFill>
              </a:rPr>
              <a:t>3. Федеральная образовательная программа дошкольного образования</a:t>
            </a:r>
            <a:endParaRPr lang="ru-RU" sz="2400" dirty="0" smtClean="0">
              <a:solidFill>
                <a:schemeClr val="tx1"/>
              </a:solidFill>
            </a:endParaRPr>
          </a:p>
        </p:txBody>
      </p:sp>
      <p:sp>
        <p:nvSpPr>
          <p:cNvPr id="16" name="Блок-схема: альтернативный процесс 15">
            <a:extLst>
              <a:ext uri="{FF2B5EF4-FFF2-40B4-BE49-F238E27FC236}">
                <a16:creationId xmlns:a16="http://schemas.microsoft.com/office/drawing/2014/main" id="{4A105F82-B6E2-4900-8846-95AC44989F94}"/>
              </a:ext>
            </a:extLst>
          </p:cNvPr>
          <p:cNvSpPr/>
          <p:nvPr/>
        </p:nvSpPr>
        <p:spPr>
          <a:xfrm>
            <a:off x="201000" y="3249000"/>
            <a:ext cx="11565000" cy="900000"/>
          </a:xfrm>
          <a:prstGeom prst="flowChartAlternateProcess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 indent="-457200"/>
            <a:r>
              <a:rPr lang="ru-RU" sz="2800" b="1" dirty="0" smtClean="0">
                <a:solidFill>
                  <a:schemeClr val="tx1"/>
                </a:solidFill>
              </a:rPr>
              <a:t>2. Факультет общественных профессий дистанционного обучения</a:t>
            </a:r>
          </a:p>
        </p:txBody>
      </p:sp>
      <p:sp>
        <p:nvSpPr>
          <p:cNvPr id="9" name="Блок-схема: альтернативный процесс 8">
            <a:extLst>
              <a:ext uri="{FF2B5EF4-FFF2-40B4-BE49-F238E27FC236}">
                <a16:creationId xmlns:a16="http://schemas.microsoft.com/office/drawing/2014/main" id="{4A105F82-B6E2-4900-8846-95AC44989F94}"/>
              </a:ext>
            </a:extLst>
          </p:cNvPr>
          <p:cNvSpPr/>
          <p:nvPr/>
        </p:nvSpPr>
        <p:spPr>
          <a:xfrm>
            <a:off x="160873" y="5769000"/>
            <a:ext cx="11565000" cy="957990"/>
          </a:xfrm>
          <a:prstGeom prst="flowChartAlternateProcess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 indent="-457200"/>
            <a:r>
              <a:rPr lang="ru-RU" sz="2800" b="1" dirty="0">
                <a:solidFill>
                  <a:schemeClr val="tx1"/>
                </a:solidFill>
              </a:rPr>
              <a:t>4</a:t>
            </a:r>
            <a:r>
              <a:rPr lang="ru-RU" sz="2800" b="1" dirty="0" smtClean="0">
                <a:solidFill>
                  <a:schemeClr val="tx1"/>
                </a:solidFill>
              </a:rPr>
              <a:t>. Федеральная основная программа дошкольного образования</a:t>
            </a:r>
            <a:endParaRPr lang="ru-RU" sz="24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6380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9">
            <a:extLst>
              <a:ext uri="{FF2B5EF4-FFF2-40B4-BE49-F238E27FC236}">
                <a16:creationId xmlns:a16="http://schemas.microsoft.com/office/drawing/2014/main" id="{E893E3A9-6396-47AA-8648-E22DFF86D681}"/>
              </a:ext>
            </a:extLst>
          </p:cNvPr>
          <p:cNvSpPr txBox="1">
            <a:spLocks/>
          </p:cNvSpPr>
          <p:nvPr/>
        </p:nvSpPr>
        <p:spPr>
          <a:xfrm>
            <a:off x="160873" y="1307170"/>
            <a:ext cx="4432499" cy="1150267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7200" b="1" i="0" u="none" strike="noStrike" kern="1200" cap="none" spc="0" normalizeH="0" baseline="0" noProof="0" dirty="0">
              <a:ln>
                <a:noFill/>
              </a:ln>
              <a:solidFill>
                <a:srgbClr val="0F6FC6"/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</p:txBody>
      </p:sp>
      <p:sp>
        <p:nvSpPr>
          <p:cNvPr id="11" name="Текст 11">
            <a:extLst>
              <a:ext uri="{FF2B5EF4-FFF2-40B4-BE49-F238E27FC236}">
                <a16:creationId xmlns:a16="http://schemas.microsoft.com/office/drawing/2014/main" id="{2038F74A-EA8F-439E-9748-492716191358}"/>
              </a:ext>
            </a:extLst>
          </p:cNvPr>
          <p:cNvSpPr txBox="1">
            <a:spLocks/>
          </p:cNvSpPr>
          <p:nvPr/>
        </p:nvSpPr>
        <p:spPr>
          <a:xfrm>
            <a:off x="666715" y="2643182"/>
            <a:ext cx="3794484" cy="1714511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952993" y="642922"/>
            <a:ext cx="249665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6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2" name="Группа 1"/>
          <p:cNvGrpSpPr/>
          <p:nvPr/>
        </p:nvGrpSpPr>
        <p:grpSpPr>
          <a:xfrm>
            <a:off x="6096000" y="1584000"/>
            <a:ext cx="5445000" cy="4369511"/>
            <a:chOff x="291000" y="1939489"/>
            <a:chExt cx="5445000" cy="4369511"/>
          </a:xfrm>
        </p:grpSpPr>
        <p:sp>
          <p:nvSpPr>
            <p:cNvPr id="15" name="Блок-схема: альтернативный процесс 14">
              <a:extLst>
                <a:ext uri="{FF2B5EF4-FFF2-40B4-BE49-F238E27FC236}">
                  <a16:creationId xmlns:a16="http://schemas.microsoft.com/office/drawing/2014/main" id="{4A105F82-B6E2-4900-8846-95AC44989F94}"/>
                </a:ext>
              </a:extLst>
            </p:cNvPr>
            <p:cNvSpPr/>
            <p:nvPr/>
          </p:nvSpPr>
          <p:spPr>
            <a:xfrm>
              <a:off x="291000" y="1939489"/>
              <a:ext cx="5400000" cy="855000"/>
            </a:xfrm>
            <a:prstGeom prst="flowChartAlternateProcess">
              <a:avLst/>
            </a:pr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lvl="0" indent="-457200">
                <a:buFont typeface="+mj-lt"/>
                <a:buAutoNum type="arabicPeriod"/>
              </a:pPr>
              <a:r>
                <a:rPr lang="ru-RU" sz="2800" b="1" dirty="0" smtClean="0">
                  <a:solidFill>
                    <a:schemeClr val="tx1"/>
                  </a:solidFill>
                </a:rPr>
                <a:t>Не более 40% и  не менее 60%</a:t>
              </a:r>
            </a:p>
          </p:txBody>
        </p:sp>
        <p:sp>
          <p:nvSpPr>
            <p:cNvPr id="13" name="Блок-схема: альтернативный процесс 12">
              <a:extLst>
                <a:ext uri="{FF2B5EF4-FFF2-40B4-BE49-F238E27FC236}">
                  <a16:creationId xmlns:a16="http://schemas.microsoft.com/office/drawing/2014/main" id="{4A105F82-B6E2-4900-8846-95AC44989F94}"/>
                </a:ext>
              </a:extLst>
            </p:cNvPr>
            <p:cNvSpPr/>
            <p:nvPr/>
          </p:nvSpPr>
          <p:spPr>
            <a:xfrm>
              <a:off x="336000" y="5454000"/>
              <a:ext cx="5400000" cy="855000"/>
            </a:xfrm>
            <a:prstGeom prst="flowChartAlternateProcess">
              <a:avLst/>
            </a:pr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lvl="0" indent="-457200"/>
              <a:r>
                <a:rPr lang="ru-RU" sz="2800" b="1" dirty="0" smtClean="0">
                  <a:solidFill>
                    <a:schemeClr val="tx1"/>
                  </a:solidFill>
                </a:rPr>
                <a:t>4. Не менее 20% и не более 80%</a:t>
              </a:r>
              <a:endParaRPr lang="ru-RU" sz="24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14" name="Блок-схема: альтернативный процесс 13">
              <a:extLst>
                <a:ext uri="{FF2B5EF4-FFF2-40B4-BE49-F238E27FC236}">
                  <a16:creationId xmlns:a16="http://schemas.microsoft.com/office/drawing/2014/main" id="{4A105F82-B6E2-4900-8846-95AC44989F94}"/>
                </a:ext>
              </a:extLst>
            </p:cNvPr>
            <p:cNvSpPr/>
            <p:nvPr/>
          </p:nvSpPr>
          <p:spPr>
            <a:xfrm>
              <a:off x="336000" y="4284000"/>
              <a:ext cx="5400000" cy="855000"/>
            </a:xfrm>
            <a:prstGeom prst="flowChartAlternateProcess">
              <a:avLst/>
            </a:pr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lvl="0" indent="-457200"/>
              <a:r>
                <a:rPr lang="ru-RU" sz="2800" b="1" dirty="0" smtClean="0">
                  <a:solidFill>
                    <a:schemeClr val="tx1"/>
                  </a:solidFill>
                </a:rPr>
                <a:t>3. 50% и 50%</a:t>
              </a:r>
              <a:endParaRPr lang="ru-RU" sz="2400" b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16" name="Блок-схема: альтернативный процесс 15">
              <a:extLst>
                <a:ext uri="{FF2B5EF4-FFF2-40B4-BE49-F238E27FC236}">
                  <a16:creationId xmlns:a16="http://schemas.microsoft.com/office/drawing/2014/main" id="{4A105F82-B6E2-4900-8846-95AC44989F94}"/>
                </a:ext>
              </a:extLst>
            </p:cNvPr>
            <p:cNvSpPr/>
            <p:nvPr/>
          </p:nvSpPr>
          <p:spPr>
            <a:xfrm>
              <a:off x="291000" y="3069000"/>
              <a:ext cx="5445000" cy="900000"/>
            </a:xfrm>
            <a:prstGeom prst="flowChartAlternateProcess">
              <a:avLst/>
            </a:pr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indent="-457200"/>
              <a:r>
                <a:rPr lang="ru-RU" sz="2800" b="1" dirty="0" smtClean="0">
                  <a:solidFill>
                    <a:schemeClr val="tx1"/>
                  </a:solidFill>
                </a:rPr>
                <a:t>2. Не менее 60 % и более 40%</a:t>
              </a:r>
            </a:p>
          </p:txBody>
        </p:sp>
      </p:grpSp>
      <p:sp>
        <p:nvSpPr>
          <p:cNvPr id="12" name="Блок-схема: альтернативный процесс 11">
            <a:extLst>
              <a:ext uri="{FF2B5EF4-FFF2-40B4-BE49-F238E27FC236}">
                <a16:creationId xmlns:a16="http://schemas.microsoft.com/office/drawing/2014/main" id="{4A105F82-B6E2-4900-8846-95AC44989F94}"/>
              </a:ext>
            </a:extLst>
          </p:cNvPr>
          <p:cNvSpPr/>
          <p:nvPr/>
        </p:nvSpPr>
        <p:spPr>
          <a:xfrm>
            <a:off x="471000" y="285193"/>
            <a:ext cx="4950000" cy="6300000"/>
          </a:xfrm>
          <a:prstGeom prst="flowChartAlternateProcess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>
              <a:defRPr/>
            </a:pPr>
            <a:r>
              <a:rPr lang="ru-RU" sz="3600" b="1" dirty="0" smtClean="0">
                <a:solidFill>
                  <a:srgbClr val="7030A0"/>
                </a:solidFill>
              </a:rPr>
              <a:t>Каково соотношение объема обязательной части Программы  </a:t>
            </a:r>
          </a:p>
          <a:p>
            <a:pPr lvl="0">
              <a:defRPr/>
            </a:pPr>
            <a:r>
              <a:rPr lang="ru-RU" sz="3600" b="1" dirty="0" smtClean="0">
                <a:solidFill>
                  <a:srgbClr val="7030A0"/>
                </a:solidFill>
              </a:rPr>
              <a:t>и объема части, формируемой участниками образовательных отношений   </a:t>
            </a:r>
          </a:p>
          <a:p>
            <a:pPr lvl="0">
              <a:defRPr/>
            </a:pPr>
            <a:r>
              <a:rPr lang="ru-RU" sz="3600" b="1" dirty="0" smtClean="0">
                <a:solidFill>
                  <a:srgbClr val="7030A0"/>
                </a:solidFill>
              </a:rPr>
              <a:t>от общего объема ОП ДО?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3896380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9">
            <a:extLst>
              <a:ext uri="{FF2B5EF4-FFF2-40B4-BE49-F238E27FC236}">
                <a16:creationId xmlns:a16="http://schemas.microsoft.com/office/drawing/2014/main" id="{E893E3A9-6396-47AA-8648-E22DFF86D681}"/>
              </a:ext>
            </a:extLst>
          </p:cNvPr>
          <p:cNvSpPr txBox="1">
            <a:spLocks/>
          </p:cNvSpPr>
          <p:nvPr/>
        </p:nvSpPr>
        <p:spPr>
          <a:xfrm>
            <a:off x="160873" y="1307170"/>
            <a:ext cx="4432499" cy="1150267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7200" b="1" i="0" u="none" strike="noStrike" kern="1200" cap="none" spc="0" normalizeH="0" baseline="0" noProof="0" dirty="0">
              <a:ln>
                <a:noFill/>
              </a:ln>
              <a:solidFill>
                <a:srgbClr val="0F6FC6"/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</p:txBody>
      </p:sp>
      <p:sp>
        <p:nvSpPr>
          <p:cNvPr id="11" name="Текст 11">
            <a:extLst>
              <a:ext uri="{FF2B5EF4-FFF2-40B4-BE49-F238E27FC236}">
                <a16:creationId xmlns:a16="http://schemas.microsoft.com/office/drawing/2014/main" id="{2038F74A-EA8F-439E-9748-492716191358}"/>
              </a:ext>
            </a:extLst>
          </p:cNvPr>
          <p:cNvSpPr txBox="1">
            <a:spLocks/>
          </p:cNvSpPr>
          <p:nvPr/>
        </p:nvSpPr>
        <p:spPr>
          <a:xfrm>
            <a:off x="666715" y="2643182"/>
            <a:ext cx="3794484" cy="1714511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952993" y="642922"/>
            <a:ext cx="249665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6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Блок-схема: альтернативный процесс 11">
            <a:extLst>
              <a:ext uri="{FF2B5EF4-FFF2-40B4-BE49-F238E27FC236}">
                <a16:creationId xmlns:a16="http://schemas.microsoft.com/office/drawing/2014/main" id="{4A105F82-B6E2-4900-8846-95AC44989F94}"/>
              </a:ext>
            </a:extLst>
          </p:cNvPr>
          <p:cNvSpPr/>
          <p:nvPr/>
        </p:nvSpPr>
        <p:spPr>
          <a:xfrm>
            <a:off x="291000" y="234000"/>
            <a:ext cx="11700000" cy="1350000"/>
          </a:xfrm>
          <a:prstGeom prst="flowChartAlternateProcess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>
              <a:defRPr/>
            </a:pPr>
            <a:r>
              <a:rPr lang="ru-RU" sz="3600" b="1" dirty="0" smtClean="0">
                <a:solidFill>
                  <a:srgbClr val="7030A0"/>
                </a:solidFill>
              </a:rPr>
              <a:t>В соответствии с какой программой мы редактировали образовательную программу своей организации?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</a:endParaRPr>
          </a:p>
        </p:txBody>
      </p:sp>
      <p:sp>
        <p:nvSpPr>
          <p:cNvPr id="15" name="Блок-схема: альтернативный процесс 14">
            <a:extLst>
              <a:ext uri="{FF2B5EF4-FFF2-40B4-BE49-F238E27FC236}">
                <a16:creationId xmlns:a16="http://schemas.microsoft.com/office/drawing/2014/main" id="{4A105F82-B6E2-4900-8846-95AC44989F94}"/>
              </a:ext>
            </a:extLst>
          </p:cNvPr>
          <p:cNvSpPr/>
          <p:nvPr/>
        </p:nvSpPr>
        <p:spPr>
          <a:xfrm>
            <a:off x="291000" y="2394000"/>
            <a:ext cx="11475000" cy="765000"/>
          </a:xfrm>
          <a:prstGeom prst="flowChartAlternateProcess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endParaRPr lang="ru-RU" sz="2800" b="1" dirty="0" smtClean="0">
              <a:solidFill>
                <a:schemeClr val="tx1"/>
              </a:solidFill>
            </a:endParaRPr>
          </a:p>
          <a:p>
            <a:r>
              <a:rPr lang="ru-RU" sz="2800" b="1" dirty="0" smtClean="0">
                <a:solidFill>
                  <a:schemeClr val="tx1"/>
                </a:solidFill>
              </a:rPr>
              <a:t>1. </a:t>
            </a:r>
            <a:r>
              <a:rPr lang="ru-RU" sz="2800" b="1" dirty="0">
                <a:solidFill>
                  <a:schemeClr val="tx1"/>
                </a:solidFill>
              </a:rPr>
              <a:t>Федеральная  образовательная программа дошкольной организации</a:t>
            </a:r>
          </a:p>
          <a:p>
            <a:pPr lvl="0"/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13" name="Блок-схема: альтернативный процесс 12">
            <a:extLst>
              <a:ext uri="{FF2B5EF4-FFF2-40B4-BE49-F238E27FC236}">
                <a16:creationId xmlns:a16="http://schemas.microsoft.com/office/drawing/2014/main" id="{4A105F82-B6E2-4900-8846-95AC44989F94}"/>
              </a:ext>
            </a:extLst>
          </p:cNvPr>
          <p:cNvSpPr/>
          <p:nvPr/>
        </p:nvSpPr>
        <p:spPr>
          <a:xfrm>
            <a:off x="246000" y="5724000"/>
            <a:ext cx="11565000" cy="900000"/>
          </a:xfrm>
          <a:prstGeom prst="flowChartAlternateProcess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 indent="-457200"/>
            <a:r>
              <a:rPr lang="ru-RU" sz="2800" b="1" dirty="0" smtClean="0">
                <a:solidFill>
                  <a:schemeClr val="tx1"/>
                </a:solidFill>
              </a:rPr>
              <a:t>4. Федеральная образовательная программа дошкольного образования</a:t>
            </a:r>
          </a:p>
          <a:p>
            <a:endParaRPr lang="ru-RU" sz="2400" dirty="0" smtClean="0">
              <a:solidFill>
                <a:schemeClr val="tx1"/>
              </a:solidFill>
            </a:endParaRPr>
          </a:p>
        </p:txBody>
      </p:sp>
      <p:sp>
        <p:nvSpPr>
          <p:cNvPr id="14" name="Блок-схема: альтернативный процесс 13">
            <a:extLst>
              <a:ext uri="{FF2B5EF4-FFF2-40B4-BE49-F238E27FC236}">
                <a16:creationId xmlns:a16="http://schemas.microsoft.com/office/drawing/2014/main" id="{4A105F82-B6E2-4900-8846-95AC44989F94}"/>
              </a:ext>
            </a:extLst>
          </p:cNvPr>
          <p:cNvSpPr/>
          <p:nvPr/>
        </p:nvSpPr>
        <p:spPr>
          <a:xfrm>
            <a:off x="291000" y="4554000"/>
            <a:ext cx="11610000" cy="945000"/>
          </a:xfrm>
          <a:prstGeom prst="flowChartAlternateProcess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 indent="-457200"/>
            <a:r>
              <a:rPr lang="ru-RU" sz="2800" b="1" dirty="0" smtClean="0">
                <a:solidFill>
                  <a:schemeClr val="tx1"/>
                </a:solidFill>
              </a:rPr>
              <a:t>3. Федеральная адаптированная образовательная программа  дошкольного образования</a:t>
            </a:r>
            <a:endParaRPr lang="ru-RU" sz="2400" b="1" dirty="0" smtClean="0">
              <a:solidFill>
                <a:schemeClr val="tx1"/>
              </a:solidFill>
            </a:endParaRPr>
          </a:p>
        </p:txBody>
      </p:sp>
      <p:sp>
        <p:nvSpPr>
          <p:cNvPr id="16" name="Блок-схема: альтернативный процесс 15">
            <a:extLst>
              <a:ext uri="{FF2B5EF4-FFF2-40B4-BE49-F238E27FC236}">
                <a16:creationId xmlns:a16="http://schemas.microsoft.com/office/drawing/2014/main" id="{4A105F82-B6E2-4900-8846-95AC44989F94}"/>
              </a:ext>
            </a:extLst>
          </p:cNvPr>
          <p:cNvSpPr/>
          <p:nvPr/>
        </p:nvSpPr>
        <p:spPr>
          <a:xfrm>
            <a:off x="246000" y="3339000"/>
            <a:ext cx="11565000" cy="990000"/>
          </a:xfrm>
          <a:prstGeom prst="flowChartAlternateProcess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 indent="-457200"/>
            <a:r>
              <a:rPr lang="ru-RU" sz="2800" b="1" dirty="0" smtClean="0">
                <a:solidFill>
                  <a:schemeClr val="tx1"/>
                </a:solidFill>
              </a:rPr>
              <a:t>2. Примерная основная образовательная программа дошкольного образования</a:t>
            </a:r>
          </a:p>
        </p:txBody>
      </p:sp>
    </p:spTree>
    <p:extLst>
      <p:ext uri="{BB962C8B-B14F-4D97-AF65-F5344CB8AC3E}">
        <p14:creationId xmlns:p14="http://schemas.microsoft.com/office/powerpoint/2010/main" val="3896380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9">
            <a:extLst>
              <a:ext uri="{FF2B5EF4-FFF2-40B4-BE49-F238E27FC236}">
                <a16:creationId xmlns:a16="http://schemas.microsoft.com/office/drawing/2014/main" id="{E893E3A9-6396-47AA-8648-E22DFF86D681}"/>
              </a:ext>
            </a:extLst>
          </p:cNvPr>
          <p:cNvSpPr txBox="1">
            <a:spLocks/>
          </p:cNvSpPr>
          <p:nvPr/>
        </p:nvSpPr>
        <p:spPr>
          <a:xfrm>
            <a:off x="160873" y="1307170"/>
            <a:ext cx="4432499" cy="1150267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7200" b="1" i="0" u="none" strike="noStrike" kern="1200" cap="none" spc="0" normalizeH="0" baseline="0" noProof="0" dirty="0">
              <a:ln>
                <a:noFill/>
              </a:ln>
              <a:solidFill>
                <a:srgbClr val="0F6FC6"/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</p:txBody>
      </p:sp>
      <p:sp>
        <p:nvSpPr>
          <p:cNvPr id="11" name="Текст 11">
            <a:extLst>
              <a:ext uri="{FF2B5EF4-FFF2-40B4-BE49-F238E27FC236}">
                <a16:creationId xmlns:a16="http://schemas.microsoft.com/office/drawing/2014/main" id="{2038F74A-EA8F-439E-9748-492716191358}"/>
              </a:ext>
            </a:extLst>
          </p:cNvPr>
          <p:cNvSpPr txBox="1">
            <a:spLocks/>
          </p:cNvSpPr>
          <p:nvPr/>
        </p:nvSpPr>
        <p:spPr>
          <a:xfrm>
            <a:off x="666715" y="2643182"/>
            <a:ext cx="3794484" cy="1714511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952993" y="642922"/>
            <a:ext cx="249665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6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Блок-схема: альтернативный процесс 11">
            <a:extLst>
              <a:ext uri="{FF2B5EF4-FFF2-40B4-BE49-F238E27FC236}">
                <a16:creationId xmlns:a16="http://schemas.microsoft.com/office/drawing/2014/main" id="{4A105F82-B6E2-4900-8846-95AC44989F94}"/>
              </a:ext>
            </a:extLst>
          </p:cNvPr>
          <p:cNvSpPr/>
          <p:nvPr/>
        </p:nvSpPr>
        <p:spPr>
          <a:xfrm>
            <a:off x="966000" y="459000"/>
            <a:ext cx="10665000" cy="691307"/>
          </a:xfrm>
          <a:prstGeom prst="flowChartAlternateProcess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ru-RU" sz="3600" b="1" dirty="0" smtClean="0">
                <a:solidFill>
                  <a:srgbClr val="7030A0"/>
                </a:solidFill>
              </a:rPr>
              <a:t>Что НЕ входит в структуру ФОП ДО?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</a:endParaRPr>
          </a:p>
        </p:txBody>
      </p:sp>
      <p:sp>
        <p:nvSpPr>
          <p:cNvPr id="15" name="Блок-схема: альтернативный процесс 14">
            <a:extLst>
              <a:ext uri="{FF2B5EF4-FFF2-40B4-BE49-F238E27FC236}">
                <a16:creationId xmlns:a16="http://schemas.microsoft.com/office/drawing/2014/main" id="{4A105F82-B6E2-4900-8846-95AC44989F94}"/>
              </a:ext>
            </a:extLst>
          </p:cNvPr>
          <p:cNvSpPr/>
          <p:nvPr/>
        </p:nvSpPr>
        <p:spPr>
          <a:xfrm>
            <a:off x="1326000" y="2844000"/>
            <a:ext cx="8910000" cy="720000"/>
          </a:xfrm>
          <a:prstGeom prst="flowChartAlternateProcess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800" b="1" dirty="0" smtClean="0">
                <a:solidFill>
                  <a:schemeClr val="tx1"/>
                </a:solidFill>
              </a:rPr>
              <a:t>2. Целевой раздел</a:t>
            </a:r>
          </a:p>
        </p:txBody>
      </p:sp>
      <p:sp>
        <p:nvSpPr>
          <p:cNvPr id="13" name="Блок-схема: альтернативный процесс 12">
            <a:extLst>
              <a:ext uri="{FF2B5EF4-FFF2-40B4-BE49-F238E27FC236}">
                <a16:creationId xmlns:a16="http://schemas.microsoft.com/office/drawing/2014/main" id="{4A105F82-B6E2-4900-8846-95AC44989F94}"/>
              </a:ext>
            </a:extLst>
          </p:cNvPr>
          <p:cNvSpPr/>
          <p:nvPr/>
        </p:nvSpPr>
        <p:spPr>
          <a:xfrm>
            <a:off x="1326000" y="5859000"/>
            <a:ext cx="8968920" cy="765000"/>
          </a:xfrm>
          <a:prstGeom prst="flowChartAlternateProcess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 indent="-457200"/>
            <a:r>
              <a:rPr lang="ru-RU" sz="2800" b="1" dirty="0" smtClean="0">
                <a:solidFill>
                  <a:schemeClr val="tx1"/>
                </a:solidFill>
              </a:rPr>
              <a:t>5. Содержательный раздел</a:t>
            </a:r>
            <a:endParaRPr lang="ru-RU" sz="2400" dirty="0" smtClean="0">
              <a:solidFill>
                <a:schemeClr val="tx1"/>
              </a:solidFill>
            </a:endParaRPr>
          </a:p>
        </p:txBody>
      </p:sp>
      <p:sp>
        <p:nvSpPr>
          <p:cNvPr id="14" name="Блок-схема: альтернативный процесс 13">
            <a:extLst>
              <a:ext uri="{FF2B5EF4-FFF2-40B4-BE49-F238E27FC236}">
                <a16:creationId xmlns:a16="http://schemas.microsoft.com/office/drawing/2014/main" id="{4A105F82-B6E2-4900-8846-95AC44989F94}"/>
              </a:ext>
            </a:extLst>
          </p:cNvPr>
          <p:cNvSpPr/>
          <p:nvPr/>
        </p:nvSpPr>
        <p:spPr>
          <a:xfrm>
            <a:off x="1339920" y="4869000"/>
            <a:ext cx="8955000" cy="765000"/>
          </a:xfrm>
          <a:prstGeom prst="flowChartAlternateProcess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 indent="-457200"/>
            <a:r>
              <a:rPr lang="ru-RU" sz="2800" b="1" dirty="0" smtClean="0">
                <a:solidFill>
                  <a:schemeClr val="tx1"/>
                </a:solidFill>
              </a:rPr>
              <a:t>4. Организационный раздел</a:t>
            </a:r>
            <a:endParaRPr lang="ru-RU" sz="2400" b="1" dirty="0" smtClean="0">
              <a:solidFill>
                <a:schemeClr val="tx1"/>
              </a:solidFill>
            </a:endParaRPr>
          </a:p>
        </p:txBody>
      </p:sp>
      <p:sp>
        <p:nvSpPr>
          <p:cNvPr id="16" name="Блок-схема: альтернативный процесс 15">
            <a:extLst>
              <a:ext uri="{FF2B5EF4-FFF2-40B4-BE49-F238E27FC236}">
                <a16:creationId xmlns:a16="http://schemas.microsoft.com/office/drawing/2014/main" id="{4A105F82-B6E2-4900-8846-95AC44989F94}"/>
              </a:ext>
            </a:extLst>
          </p:cNvPr>
          <p:cNvSpPr/>
          <p:nvPr/>
        </p:nvSpPr>
        <p:spPr>
          <a:xfrm>
            <a:off x="1371000" y="3834000"/>
            <a:ext cx="8865000" cy="765000"/>
          </a:xfrm>
          <a:prstGeom prst="flowChartAlternateProcess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 indent="-457200"/>
            <a:r>
              <a:rPr lang="ru-RU" sz="2800" b="1" dirty="0" smtClean="0">
                <a:solidFill>
                  <a:schemeClr val="tx1"/>
                </a:solidFill>
              </a:rPr>
              <a:t>3. Информационный раздел</a:t>
            </a:r>
          </a:p>
        </p:txBody>
      </p:sp>
      <p:sp>
        <p:nvSpPr>
          <p:cNvPr id="17" name="Блок-схема: альтернативный процесс 16">
            <a:extLst>
              <a:ext uri="{FF2B5EF4-FFF2-40B4-BE49-F238E27FC236}">
                <a16:creationId xmlns:a16="http://schemas.microsoft.com/office/drawing/2014/main" id="{4A105F82-B6E2-4900-8846-95AC44989F94}"/>
              </a:ext>
            </a:extLst>
          </p:cNvPr>
          <p:cNvSpPr/>
          <p:nvPr/>
        </p:nvSpPr>
        <p:spPr>
          <a:xfrm>
            <a:off x="1326000" y="1944000"/>
            <a:ext cx="8910000" cy="630000"/>
          </a:xfrm>
          <a:prstGeom prst="flowChartAlternateProcess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800" b="1" dirty="0" smtClean="0">
                <a:solidFill>
                  <a:schemeClr val="tx1"/>
                </a:solidFill>
              </a:rPr>
              <a:t>1. Общие положения</a:t>
            </a:r>
          </a:p>
        </p:txBody>
      </p:sp>
    </p:spTree>
    <p:extLst>
      <p:ext uri="{BB962C8B-B14F-4D97-AF65-F5344CB8AC3E}">
        <p14:creationId xmlns:p14="http://schemas.microsoft.com/office/powerpoint/2010/main" val="3896380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9">
            <a:extLst>
              <a:ext uri="{FF2B5EF4-FFF2-40B4-BE49-F238E27FC236}">
                <a16:creationId xmlns:a16="http://schemas.microsoft.com/office/drawing/2014/main" id="{E893E3A9-6396-47AA-8648-E22DFF86D681}"/>
              </a:ext>
            </a:extLst>
          </p:cNvPr>
          <p:cNvSpPr txBox="1">
            <a:spLocks/>
          </p:cNvSpPr>
          <p:nvPr/>
        </p:nvSpPr>
        <p:spPr>
          <a:xfrm>
            <a:off x="160873" y="1307170"/>
            <a:ext cx="4432499" cy="1150267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7200" b="1" i="0" u="none" strike="noStrike" kern="1200" cap="none" spc="0" normalizeH="0" baseline="0" noProof="0" dirty="0">
              <a:ln>
                <a:noFill/>
              </a:ln>
              <a:solidFill>
                <a:srgbClr val="0F6FC6"/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</p:txBody>
      </p:sp>
      <p:sp>
        <p:nvSpPr>
          <p:cNvPr id="11" name="Текст 11">
            <a:extLst>
              <a:ext uri="{FF2B5EF4-FFF2-40B4-BE49-F238E27FC236}">
                <a16:creationId xmlns:a16="http://schemas.microsoft.com/office/drawing/2014/main" id="{2038F74A-EA8F-439E-9748-492716191358}"/>
              </a:ext>
            </a:extLst>
          </p:cNvPr>
          <p:cNvSpPr txBox="1">
            <a:spLocks/>
          </p:cNvSpPr>
          <p:nvPr/>
        </p:nvSpPr>
        <p:spPr>
          <a:xfrm>
            <a:off x="666715" y="2643182"/>
            <a:ext cx="3794484" cy="1714511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952993" y="642922"/>
            <a:ext cx="249665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6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Блок-схема: альтернативный процесс 11">
            <a:extLst>
              <a:ext uri="{FF2B5EF4-FFF2-40B4-BE49-F238E27FC236}">
                <a16:creationId xmlns:a16="http://schemas.microsoft.com/office/drawing/2014/main" id="{4A105F82-B6E2-4900-8846-95AC44989F94}"/>
              </a:ext>
            </a:extLst>
          </p:cNvPr>
          <p:cNvSpPr/>
          <p:nvPr/>
        </p:nvSpPr>
        <p:spPr>
          <a:xfrm>
            <a:off x="561000" y="298085"/>
            <a:ext cx="10980000" cy="720000"/>
          </a:xfrm>
          <a:prstGeom prst="flowChartAlternateProcess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ru-RU" sz="3600" b="1" dirty="0" smtClean="0">
                <a:solidFill>
                  <a:srgbClr val="7030A0"/>
                </a:solidFill>
              </a:rPr>
              <a:t>Цель программы ФОП ДО?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</a:endParaRPr>
          </a:p>
        </p:txBody>
      </p:sp>
      <p:sp>
        <p:nvSpPr>
          <p:cNvPr id="15" name="Блок-схема: альтернативный процесс 14">
            <a:extLst>
              <a:ext uri="{FF2B5EF4-FFF2-40B4-BE49-F238E27FC236}">
                <a16:creationId xmlns:a16="http://schemas.microsoft.com/office/drawing/2014/main" id="{4A105F82-B6E2-4900-8846-95AC44989F94}"/>
              </a:ext>
            </a:extLst>
          </p:cNvPr>
          <p:cNvSpPr/>
          <p:nvPr/>
        </p:nvSpPr>
        <p:spPr>
          <a:xfrm>
            <a:off x="201000" y="1449000"/>
            <a:ext cx="11790000" cy="1710000"/>
          </a:xfrm>
          <a:prstGeom prst="flowChartAlternateProcess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b="1" dirty="0" smtClean="0">
                <a:solidFill>
                  <a:schemeClr val="tx1"/>
                </a:solidFill>
              </a:rPr>
              <a:t>1. </a:t>
            </a:r>
            <a:r>
              <a:rPr lang="ru-RU" sz="2400" b="1" dirty="0" smtClean="0"/>
              <a:t> </a:t>
            </a:r>
            <a:r>
              <a:rPr lang="ru-RU" sz="2000" b="1" dirty="0" smtClean="0"/>
              <a:t>Накопление ребенком культурного опыта деятельности и общения в процессе активного взаимодействия с окружающим миром, другими детьми и взрослыми, позитивной социализации, решения задач и проблем (в соответствии с возрастом) как основы для становления в его сознании целостной картины мира, формирования готовности к непрерывному образованию, саморазвитию и успешной самореализации на всех этапах жизни</a:t>
            </a:r>
            <a:endParaRPr lang="ru-RU" sz="2000" b="1" dirty="0" smtClean="0">
              <a:solidFill>
                <a:schemeClr val="tx1"/>
              </a:solidFill>
            </a:endParaRPr>
          </a:p>
        </p:txBody>
      </p:sp>
      <p:sp>
        <p:nvSpPr>
          <p:cNvPr id="14" name="Блок-схема: альтернативный процесс 13">
            <a:extLst>
              <a:ext uri="{FF2B5EF4-FFF2-40B4-BE49-F238E27FC236}">
                <a16:creationId xmlns:a16="http://schemas.microsoft.com/office/drawing/2014/main" id="{4A105F82-B6E2-4900-8846-95AC44989F94}"/>
              </a:ext>
            </a:extLst>
          </p:cNvPr>
          <p:cNvSpPr/>
          <p:nvPr/>
        </p:nvSpPr>
        <p:spPr>
          <a:xfrm>
            <a:off x="201000" y="5094000"/>
            <a:ext cx="11700000" cy="1575000"/>
          </a:xfrm>
          <a:prstGeom prst="flowChartAlternateProcess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 indent="-457200" algn="just"/>
            <a:r>
              <a:rPr lang="ru-RU" sz="2800" b="1" dirty="0" smtClean="0">
                <a:solidFill>
                  <a:schemeClr val="tx1"/>
                </a:solidFill>
              </a:rPr>
              <a:t>3. </a:t>
            </a:r>
            <a:r>
              <a:rPr lang="ru-RU" sz="2000" b="1" dirty="0"/>
              <a:t>П</a:t>
            </a:r>
            <a:r>
              <a:rPr lang="ru-RU" sz="2000" b="1" dirty="0" smtClean="0"/>
              <a:t>роектирование социальных ситуаций развития ребенка и развивающей предметно-пространственной среды, обеспечивающих позитивную социализацию, мотивацию и поддержку индивидуальности детей через общение, игру, познавательно-исследовательскую деятельность и другие формы активности</a:t>
            </a:r>
            <a:endParaRPr lang="ru-RU" sz="2000" b="1" dirty="0" smtClean="0">
              <a:solidFill>
                <a:schemeClr val="tx1"/>
              </a:solidFill>
            </a:endParaRPr>
          </a:p>
        </p:txBody>
      </p:sp>
      <p:sp>
        <p:nvSpPr>
          <p:cNvPr id="16" name="Блок-схема: альтернативный процесс 15">
            <a:extLst>
              <a:ext uri="{FF2B5EF4-FFF2-40B4-BE49-F238E27FC236}">
                <a16:creationId xmlns:a16="http://schemas.microsoft.com/office/drawing/2014/main" id="{4A105F82-B6E2-4900-8846-95AC44989F94}"/>
              </a:ext>
            </a:extLst>
          </p:cNvPr>
          <p:cNvSpPr/>
          <p:nvPr/>
        </p:nvSpPr>
        <p:spPr>
          <a:xfrm>
            <a:off x="246000" y="3384000"/>
            <a:ext cx="11745000" cy="1530000"/>
          </a:xfrm>
          <a:prstGeom prst="flowChartAlternateProcess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 indent="-457200" algn="just"/>
            <a:r>
              <a:rPr lang="ru-RU" sz="2800" b="1" dirty="0" smtClean="0">
                <a:solidFill>
                  <a:schemeClr val="tx1"/>
                </a:solidFill>
              </a:rPr>
              <a:t>2. </a:t>
            </a:r>
            <a:r>
              <a:rPr lang="ru-RU" sz="2000" b="1" dirty="0"/>
              <a:t>Р</a:t>
            </a:r>
            <a:r>
              <a:rPr lang="ru-RU" sz="2000" b="1" dirty="0" smtClean="0"/>
              <a:t>азностороннее развитие ребенка в период дошкольного детства с учетом их возрастных и индивидуальных особенностей на основе духовно-нравственных ценностей российского народа, исторических и национально-культурных традици</a:t>
            </a:r>
            <a:r>
              <a:rPr lang="ru-RU" sz="2400" b="1" dirty="0" smtClean="0"/>
              <a:t>й</a:t>
            </a:r>
            <a:r>
              <a:rPr lang="ru-RU" sz="2400" b="1" dirty="0" smtClean="0">
                <a:solidFill>
                  <a:schemeClr val="tx1"/>
                </a:solidFill>
              </a:rPr>
              <a:t> </a:t>
            </a:r>
            <a:endParaRPr lang="ru-RU" sz="2800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6380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9">
            <a:extLst>
              <a:ext uri="{FF2B5EF4-FFF2-40B4-BE49-F238E27FC236}">
                <a16:creationId xmlns:a16="http://schemas.microsoft.com/office/drawing/2014/main" id="{E893E3A9-6396-47AA-8648-E22DFF86D681}"/>
              </a:ext>
            </a:extLst>
          </p:cNvPr>
          <p:cNvSpPr txBox="1">
            <a:spLocks/>
          </p:cNvSpPr>
          <p:nvPr/>
        </p:nvSpPr>
        <p:spPr>
          <a:xfrm>
            <a:off x="160873" y="1307170"/>
            <a:ext cx="4432499" cy="1150267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7200" b="1" i="0" u="none" strike="noStrike" kern="1200" cap="none" spc="0" normalizeH="0" baseline="0" noProof="0" dirty="0">
              <a:ln>
                <a:noFill/>
              </a:ln>
              <a:solidFill>
                <a:srgbClr val="0F6FC6"/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</p:txBody>
      </p:sp>
      <p:sp>
        <p:nvSpPr>
          <p:cNvPr id="11" name="Текст 11">
            <a:extLst>
              <a:ext uri="{FF2B5EF4-FFF2-40B4-BE49-F238E27FC236}">
                <a16:creationId xmlns:a16="http://schemas.microsoft.com/office/drawing/2014/main" id="{2038F74A-EA8F-439E-9748-492716191358}"/>
              </a:ext>
            </a:extLst>
          </p:cNvPr>
          <p:cNvSpPr txBox="1">
            <a:spLocks/>
          </p:cNvSpPr>
          <p:nvPr/>
        </p:nvSpPr>
        <p:spPr>
          <a:xfrm>
            <a:off x="666715" y="2643182"/>
            <a:ext cx="3794484" cy="1714511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952993" y="642922"/>
            <a:ext cx="249665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6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Блок-схема: альтернативный процесс 11">
            <a:extLst>
              <a:ext uri="{FF2B5EF4-FFF2-40B4-BE49-F238E27FC236}">
                <a16:creationId xmlns:a16="http://schemas.microsoft.com/office/drawing/2014/main" id="{4A105F82-B6E2-4900-8846-95AC44989F94}"/>
              </a:ext>
            </a:extLst>
          </p:cNvPr>
          <p:cNvSpPr/>
          <p:nvPr/>
        </p:nvSpPr>
        <p:spPr>
          <a:xfrm>
            <a:off x="246000" y="458999"/>
            <a:ext cx="11745000" cy="997875"/>
          </a:xfrm>
          <a:prstGeom prst="flowChartAlternateProcess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ru-RU" sz="3600" b="1" dirty="0" smtClean="0">
                <a:solidFill>
                  <a:srgbClr val="7030A0"/>
                </a:solidFill>
              </a:rPr>
              <a:t>Основным методом педагогической диагностики является?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</a:endParaRPr>
          </a:p>
        </p:txBody>
      </p:sp>
      <p:sp>
        <p:nvSpPr>
          <p:cNvPr id="15" name="Блок-схема: альтернативный процесс 14">
            <a:extLst>
              <a:ext uri="{FF2B5EF4-FFF2-40B4-BE49-F238E27FC236}">
                <a16:creationId xmlns:a16="http://schemas.microsoft.com/office/drawing/2014/main" id="{4A105F82-B6E2-4900-8846-95AC44989F94}"/>
              </a:ext>
            </a:extLst>
          </p:cNvPr>
          <p:cNvSpPr/>
          <p:nvPr/>
        </p:nvSpPr>
        <p:spPr>
          <a:xfrm>
            <a:off x="1358537" y="2124000"/>
            <a:ext cx="5997463" cy="765000"/>
          </a:xfrm>
          <a:prstGeom prst="flowChartAlternateProcess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ru-RU" sz="2800" b="1" dirty="0" smtClean="0">
                <a:solidFill>
                  <a:schemeClr val="tx1"/>
                </a:solidFill>
              </a:rPr>
              <a:t>1. Тестирование</a:t>
            </a:r>
          </a:p>
        </p:txBody>
      </p:sp>
      <p:sp>
        <p:nvSpPr>
          <p:cNvPr id="13" name="Блок-схема: альтернативный процесс 12">
            <a:extLst>
              <a:ext uri="{FF2B5EF4-FFF2-40B4-BE49-F238E27FC236}">
                <a16:creationId xmlns:a16="http://schemas.microsoft.com/office/drawing/2014/main" id="{4A105F82-B6E2-4900-8846-95AC44989F94}"/>
              </a:ext>
            </a:extLst>
          </p:cNvPr>
          <p:cNvSpPr/>
          <p:nvPr/>
        </p:nvSpPr>
        <p:spPr>
          <a:xfrm>
            <a:off x="1358537" y="5544000"/>
            <a:ext cx="6087463" cy="900000"/>
          </a:xfrm>
          <a:prstGeom prst="flowChartAlternateProcess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ru-RU" sz="2800" b="1" dirty="0" smtClean="0">
                <a:solidFill>
                  <a:schemeClr val="tx1"/>
                </a:solidFill>
              </a:rPr>
              <a:t>4. Наблюдение</a:t>
            </a:r>
          </a:p>
        </p:txBody>
      </p:sp>
      <p:sp>
        <p:nvSpPr>
          <p:cNvPr id="14" name="Блок-схема: альтернативный процесс 13">
            <a:extLst>
              <a:ext uri="{FF2B5EF4-FFF2-40B4-BE49-F238E27FC236}">
                <a16:creationId xmlns:a16="http://schemas.microsoft.com/office/drawing/2014/main" id="{4A105F82-B6E2-4900-8846-95AC44989F94}"/>
              </a:ext>
            </a:extLst>
          </p:cNvPr>
          <p:cNvSpPr/>
          <p:nvPr/>
        </p:nvSpPr>
        <p:spPr>
          <a:xfrm>
            <a:off x="1371000" y="4284000"/>
            <a:ext cx="6075000" cy="945000"/>
          </a:xfrm>
          <a:prstGeom prst="flowChartAlternateProcess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indent="-457200"/>
            <a:r>
              <a:rPr lang="ru-RU" sz="2800" b="1" dirty="0" smtClean="0">
                <a:solidFill>
                  <a:schemeClr val="tx1"/>
                </a:solidFill>
              </a:rPr>
              <a:t>3. Анкетирование</a:t>
            </a:r>
          </a:p>
        </p:txBody>
      </p:sp>
      <p:sp>
        <p:nvSpPr>
          <p:cNvPr id="16" name="Блок-схема: альтернативный процесс 15">
            <a:extLst>
              <a:ext uri="{FF2B5EF4-FFF2-40B4-BE49-F238E27FC236}">
                <a16:creationId xmlns:a16="http://schemas.microsoft.com/office/drawing/2014/main" id="{4A105F82-B6E2-4900-8846-95AC44989F94}"/>
              </a:ext>
            </a:extLst>
          </p:cNvPr>
          <p:cNvSpPr/>
          <p:nvPr/>
        </p:nvSpPr>
        <p:spPr>
          <a:xfrm>
            <a:off x="1367246" y="3114000"/>
            <a:ext cx="5988754" cy="900000"/>
          </a:xfrm>
          <a:prstGeom prst="flowChartAlternateProcess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indent="-457200"/>
            <a:r>
              <a:rPr lang="ru-RU" sz="2800" b="1" dirty="0" smtClean="0">
                <a:solidFill>
                  <a:schemeClr val="tx1"/>
                </a:solidFill>
              </a:rPr>
              <a:t>2. Социологическое исследование</a:t>
            </a:r>
            <a:endParaRPr lang="ru-RU" sz="2400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6380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9">
            <a:extLst>
              <a:ext uri="{FF2B5EF4-FFF2-40B4-BE49-F238E27FC236}">
                <a16:creationId xmlns:a16="http://schemas.microsoft.com/office/drawing/2014/main" id="{E893E3A9-6396-47AA-8648-E22DFF86D681}"/>
              </a:ext>
            </a:extLst>
          </p:cNvPr>
          <p:cNvSpPr txBox="1">
            <a:spLocks/>
          </p:cNvSpPr>
          <p:nvPr/>
        </p:nvSpPr>
        <p:spPr>
          <a:xfrm>
            <a:off x="160873" y="1307170"/>
            <a:ext cx="4432499" cy="1150267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7200" b="1" i="0" u="none" strike="noStrike" kern="1200" cap="none" spc="0" normalizeH="0" baseline="0" noProof="0" dirty="0">
              <a:ln>
                <a:noFill/>
              </a:ln>
              <a:solidFill>
                <a:srgbClr val="0F6FC6"/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</p:txBody>
      </p:sp>
      <p:sp>
        <p:nvSpPr>
          <p:cNvPr id="11" name="Текст 11">
            <a:extLst>
              <a:ext uri="{FF2B5EF4-FFF2-40B4-BE49-F238E27FC236}">
                <a16:creationId xmlns:a16="http://schemas.microsoft.com/office/drawing/2014/main" id="{2038F74A-EA8F-439E-9748-492716191358}"/>
              </a:ext>
            </a:extLst>
          </p:cNvPr>
          <p:cNvSpPr txBox="1">
            <a:spLocks/>
          </p:cNvSpPr>
          <p:nvPr/>
        </p:nvSpPr>
        <p:spPr>
          <a:xfrm>
            <a:off x="666715" y="2643182"/>
            <a:ext cx="3794484" cy="1714511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952993" y="642922"/>
            <a:ext cx="249665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6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Блок-схема: альтернативный процесс 11">
            <a:extLst>
              <a:ext uri="{FF2B5EF4-FFF2-40B4-BE49-F238E27FC236}">
                <a16:creationId xmlns:a16="http://schemas.microsoft.com/office/drawing/2014/main" id="{4A105F82-B6E2-4900-8846-95AC44989F94}"/>
              </a:ext>
            </a:extLst>
          </p:cNvPr>
          <p:cNvSpPr/>
          <p:nvPr/>
        </p:nvSpPr>
        <p:spPr>
          <a:xfrm>
            <a:off x="381000" y="234000"/>
            <a:ext cx="11610000" cy="1288693"/>
          </a:xfrm>
          <a:prstGeom prst="flowChartAlternateProcess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>
              <a:defRPr/>
            </a:pPr>
            <a:r>
              <a:rPr lang="ru-RU" sz="3600" b="1" dirty="0" smtClean="0">
                <a:solidFill>
                  <a:srgbClr val="7030A0"/>
                </a:solidFill>
              </a:rPr>
              <a:t>Основные направления обучения и воспитания детей (образовательные области</a:t>
            </a:r>
            <a:r>
              <a:rPr lang="ru-RU" sz="3600" dirty="0" smtClean="0">
                <a:solidFill>
                  <a:srgbClr val="7030A0"/>
                </a:solidFill>
              </a:rPr>
              <a:t>)</a:t>
            </a:r>
            <a:r>
              <a:rPr lang="ru-RU" sz="3600" b="1" dirty="0" smtClean="0">
                <a:solidFill>
                  <a:srgbClr val="7030A0"/>
                </a:solidFill>
              </a:rPr>
              <a:t>?</a:t>
            </a:r>
            <a:endParaRPr lang="ru-RU" sz="3600" b="1" dirty="0">
              <a:solidFill>
                <a:srgbClr val="7030A0"/>
              </a:solidFill>
            </a:endParaRPr>
          </a:p>
        </p:txBody>
      </p:sp>
      <p:sp>
        <p:nvSpPr>
          <p:cNvPr id="15" name="Блок-схема: альтернативный процесс 14">
            <a:extLst>
              <a:ext uri="{FF2B5EF4-FFF2-40B4-BE49-F238E27FC236}">
                <a16:creationId xmlns:a16="http://schemas.microsoft.com/office/drawing/2014/main" id="{4A105F82-B6E2-4900-8846-95AC44989F94}"/>
              </a:ext>
            </a:extLst>
          </p:cNvPr>
          <p:cNvSpPr/>
          <p:nvPr/>
        </p:nvSpPr>
        <p:spPr>
          <a:xfrm>
            <a:off x="426000" y="2259000"/>
            <a:ext cx="11295000" cy="765000"/>
          </a:xfrm>
          <a:prstGeom prst="flowChartAlternateProcess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ru-RU" sz="2800" b="1" dirty="0" smtClean="0">
                <a:solidFill>
                  <a:schemeClr val="tx1"/>
                </a:solidFill>
              </a:rPr>
              <a:t>1. </a:t>
            </a:r>
            <a:r>
              <a:rPr lang="ru-RU" sz="2800" dirty="0"/>
              <a:t>П</a:t>
            </a:r>
            <a:r>
              <a:rPr lang="ru-RU" sz="2800" dirty="0" smtClean="0"/>
              <a:t>сихическое развитие, физическое развитие, духовное развитие</a:t>
            </a:r>
            <a:endParaRPr lang="ru-RU" sz="2800" b="1" dirty="0" smtClean="0">
              <a:solidFill>
                <a:schemeClr val="tx1"/>
              </a:solidFill>
            </a:endParaRPr>
          </a:p>
        </p:txBody>
      </p:sp>
      <p:sp>
        <p:nvSpPr>
          <p:cNvPr id="14" name="Блок-схема: альтернативный процесс 13">
            <a:extLst>
              <a:ext uri="{FF2B5EF4-FFF2-40B4-BE49-F238E27FC236}">
                <a16:creationId xmlns:a16="http://schemas.microsoft.com/office/drawing/2014/main" id="{4A105F82-B6E2-4900-8846-95AC44989F94}"/>
              </a:ext>
            </a:extLst>
          </p:cNvPr>
          <p:cNvSpPr/>
          <p:nvPr/>
        </p:nvSpPr>
        <p:spPr>
          <a:xfrm>
            <a:off x="426000" y="5364000"/>
            <a:ext cx="11430000" cy="945000"/>
          </a:xfrm>
          <a:prstGeom prst="flowChartAlternateProcess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ru-RU" sz="2800" b="1" dirty="0" smtClean="0">
                <a:solidFill>
                  <a:schemeClr val="tx1"/>
                </a:solidFill>
              </a:rPr>
              <a:t>3. </a:t>
            </a:r>
            <a:r>
              <a:rPr lang="ru-RU" sz="2800" dirty="0" smtClean="0"/>
              <a:t>Социальное, физическое, художественное, речевое, коммуникативное</a:t>
            </a:r>
          </a:p>
        </p:txBody>
      </p:sp>
      <p:sp>
        <p:nvSpPr>
          <p:cNvPr id="16" name="Блок-схема: альтернативный процесс 15">
            <a:extLst>
              <a:ext uri="{FF2B5EF4-FFF2-40B4-BE49-F238E27FC236}">
                <a16:creationId xmlns:a16="http://schemas.microsoft.com/office/drawing/2014/main" id="{4A105F82-B6E2-4900-8846-95AC44989F94}"/>
              </a:ext>
            </a:extLst>
          </p:cNvPr>
          <p:cNvSpPr/>
          <p:nvPr/>
        </p:nvSpPr>
        <p:spPr>
          <a:xfrm>
            <a:off x="381000" y="3294000"/>
            <a:ext cx="11340000" cy="1800000"/>
          </a:xfrm>
          <a:prstGeom prst="flowChartAlternateProcess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 indent="-457200"/>
            <a:r>
              <a:rPr lang="ru-RU" sz="2800" b="1" dirty="0" smtClean="0">
                <a:solidFill>
                  <a:schemeClr val="tx1"/>
                </a:solidFill>
              </a:rPr>
              <a:t>2. </a:t>
            </a:r>
            <a:r>
              <a:rPr lang="ru-RU" sz="2800" dirty="0"/>
              <a:t>С</a:t>
            </a:r>
            <a:r>
              <a:rPr lang="ru-RU" sz="2800" dirty="0" smtClean="0"/>
              <a:t>оциально-коммуникативное развитие, познавательное развитие, речевое развитие, художественно-эстетическое развитие, физическое развитие</a:t>
            </a:r>
          </a:p>
        </p:txBody>
      </p:sp>
    </p:spTree>
    <p:extLst>
      <p:ext uri="{BB962C8B-B14F-4D97-AF65-F5344CB8AC3E}">
        <p14:creationId xmlns:p14="http://schemas.microsoft.com/office/powerpoint/2010/main" val="3896380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9">
            <a:extLst>
              <a:ext uri="{FF2B5EF4-FFF2-40B4-BE49-F238E27FC236}">
                <a16:creationId xmlns:a16="http://schemas.microsoft.com/office/drawing/2014/main" id="{E893E3A9-6396-47AA-8648-E22DFF86D681}"/>
              </a:ext>
            </a:extLst>
          </p:cNvPr>
          <p:cNvSpPr txBox="1">
            <a:spLocks/>
          </p:cNvSpPr>
          <p:nvPr/>
        </p:nvSpPr>
        <p:spPr>
          <a:xfrm>
            <a:off x="160873" y="1307170"/>
            <a:ext cx="4432499" cy="1150267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7200" b="1" i="0" u="none" strike="noStrike" kern="1200" cap="none" spc="0" normalizeH="0" baseline="0" noProof="0" dirty="0">
              <a:ln>
                <a:noFill/>
              </a:ln>
              <a:solidFill>
                <a:srgbClr val="0F6FC6"/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</p:txBody>
      </p:sp>
      <p:sp>
        <p:nvSpPr>
          <p:cNvPr id="11" name="Текст 11">
            <a:extLst>
              <a:ext uri="{FF2B5EF4-FFF2-40B4-BE49-F238E27FC236}">
                <a16:creationId xmlns:a16="http://schemas.microsoft.com/office/drawing/2014/main" id="{2038F74A-EA8F-439E-9748-492716191358}"/>
              </a:ext>
            </a:extLst>
          </p:cNvPr>
          <p:cNvSpPr txBox="1">
            <a:spLocks/>
          </p:cNvSpPr>
          <p:nvPr/>
        </p:nvSpPr>
        <p:spPr>
          <a:xfrm>
            <a:off x="666715" y="2643182"/>
            <a:ext cx="3794484" cy="1714511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952993" y="642922"/>
            <a:ext cx="249665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6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Блок-схема: альтернативный процесс 11">
            <a:extLst>
              <a:ext uri="{FF2B5EF4-FFF2-40B4-BE49-F238E27FC236}">
                <a16:creationId xmlns:a16="http://schemas.microsoft.com/office/drawing/2014/main" id="{4A105F82-B6E2-4900-8846-95AC44989F94}"/>
              </a:ext>
            </a:extLst>
          </p:cNvPr>
          <p:cNvSpPr/>
          <p:nvPr/>
        </p:nvSpPr>
        <p:spPr>
          <a:xfrm>
            <a:off x="561000" y="234000"/>
            <a:ext cx="11430000" cy="1073170"/>
          </a:xfrm>
          <a:prstGeom prst="flowChartAlternateProcess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>
              <a:defRPr/>
            </a:pPr>
            <a:r>
              <a:rPr lang="ru-RU" sz="3600" b="1" dirty="0" smtClean="0">
                <a:solidFill>
                  <a:srgbClr val="7030A0"/>
                </a:solidFill>
              </a:rPr>
              <a:t>Какого направления воспитания НЕТ в Федеральной  рабочей программе воспитания?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</a:endParaRPr>
          </a:p>
        </p:txBody>
      </p:sp>
      <p:sp>
        <p:nvSpPr>
          <p:cNvPr id="15" name="Блок-схема: альтернативный процесс 14">
            <a:extLst>
              <a:ext uri="{FF2B5EF4-FFF2-40B4-BE49-F238E27FC236}">
                <a16:creationId xmlns:a16="http://schemas.microsoft.com/office/drawing/2014/main" id="{4A105F82-B6E2-4900-8846-95AC44989F94}"/>
              </a:ext>
            </a:extLst>
          </p:cNvPr>
          <p:cNvSpPr/>
          <p:nvPr/>
        </p:nvSpPr>
        <p:spPr>
          <a:xfrm>
            <a:off x="561000" y="2034000"/>
            <a:ext cx="4455000" cy="810000"/>
          </a:xfrm>
          <a:prstGeom prst="flowChartAlternateProcess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ru-RU" sz="2800" b="1" dirty="0" smtClean="0">
                <a:solidFill>
                  <a:schemeClr val="tx1"/>
                </a:solidFill>
              </a:rPr>
              <a:t>1. </a:t>
            </a:r>
            <a:r>
              <a:rPr lang="ru-RU" sz="2800" b="1" dirty="0" smtClean="0"/>
              <a:t>Патриотическое </a:t>
            </a:r>
            <a:endParaRPr lang="ru-RU" sz="2800" b="1" dirty="0" smtClean="0">
              <a:solidFill>
                <a:schemeClr val="tx1"/>
              </a:solidFill>
            </a:endParaRPr>
          </a:p>
        </p:txBody>
      </p:sp>
      <p:sp>
        <p:nvSpPr>
          <p:cNvPr id="13" name="Блок-схема: альтернативный процесс 12">
            <a:extLst>
              <a:ext uri="{FF2B5EF4-FFF2-40B4-BE49-F238E27FC236}">
                <a16:creationId xmlns:a16="http://schemas.microsoft.com/office/drawing/2014/main" id="{4A105F82-B6E2-4900-8846-95AC44989F94}"/>
              </a:ext>
            </a:extLst>
          </p:cNvPr>
          <p:cNvSpPr/>
          <p:nvPr/>
        </p:nvSpPr>
        <p:spPr>
          <a:xfrm>
            <a:off x="651000" y="5499000"/>
            <a:ext cx="4410000" cy="900000"/>
          </a:xfrm>
          <a:prstGeom prst="flowChartAlternateProcess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ru-RU" sz="2800" b="1" dirty="0" smtClean="0">
                <a:solidFill>
                  <a:schemeClr val="tx1"/>
                </a:solidFill>
              </a:rPr>
              <a:t>4.</a:t>
            </a:r>
            <a:r>
              <a:rPr lang="ru-RU" sz="2800" b="1" dirty="0" smtClean="0"/>
              <a:t> Трудовое</a:t>
            </a:r>
            <a:r>
              <a:rPr lang="ru-RU" sz="2800" b="1" dirty="0" smtClean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4" name="Блок-схема: альтернативный процесс 13">
            <a:extLst>
              <a:ext uri="{FF2B5EF4-FFF2-40B4-BE49-F238E27FC236}">
                <a16:creationId xmlns:a16="http://schemas.microsoft.com/office/drawing/2014/main" id="{4A105F82-B6E2-4900-8846-95AC44989F94}"/>
              </a:ext>
            </a:extLst>
          </p:cNvPr>
          <p:cNvSpPr/>
          <p:nvPr/>
        </p:nvSpPr>
        <p:spPr>
          <a:xfrm>
            <a:off x="651000" y="4239000"/>
            <a:ext cx="4455000" cy="945000"/>
          </a:xfrm>
          <a:prstGeom prst="flowChartAlternateProcess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indent="-457200"/>
            <a:r>
              <a:rPr lang="ru-RU" sz="2800" b="1" dirty="0" smtClean="0">
                <a:solidFill>
                  <a:schemeClr val="tx1"/>
                </a:solidFill>
              </a:rPr>
              <a:t>3. </a:t>
            </a:r>
            <a:r>
              <a:rPr lang="ru-RU" sz="2800" b="1" dirty="0" smtClean="0"/>
              <a:t>Познавательное</a:t>
            </a:r>
            <a:endParaRPr lang="ru-RU" sz="2800" b="1" dirty="0" smtClean="0">
              <a:solidFill>
                <a:schemeClr val="tx1"/>
              </a:solidFill>
            </a:endParaRPr>
          </a:p>
        </p:txBody>
      </p:sp>
      <p:sp>
        <p:nvSpPr>
          <p:cNvPr id="16" name="Блок-схема: альтернативный процесс 15">
            <a:extLst>
              <a:ext uri="{FF2B5EF4-FFF2-40B4-BE49-F238E27FC236}">
                <a16:creationId xmlns:a16="http://schemas.microsoft.com/office/drawing/2014/main" id="{4A105F82-B6E2-4900-8846-95AC44989F94}"/>
              </a:ext>
            </a:extLst>
          </p:cNvPr>
          <p:cNvSpPr/>
          <p:nvPr/>
        </p:nvSpPr>
        <p:spPr>
          <a:xfrm>
            <a:off x="561000" y="3069000"/>
            <a:ext cx="4455000" cy="900000"/>
          </a:xfrm>
          <a:prstGeom prst="flowChartAlternateProcess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 indent="-457200"/>
            <a:r>
              <a:rPr lang="ru-RU" sz="2800" b="1" dirty="0" smtClean="0">
                <a:solidFill>
                  <a:schemeClr val="tx1"/>
                </a:solidFill>
              </a:rPr>
              <a:t>2. </a:t>
            </a:r>
            <a:r>
              <a:rPr lang="ru-RU" sz="2800" b="1" dirty="0" smtClean="0"/>
              <a:t>Духовно­-нравственное</a:t>
            </a:r>
          </a:p>
        </p:txBody>
      </p:sp>
      <p:sp>
        <p:nvSpPr>
          <p:cNvPr id="17" name="Блок-схема: альтернативный процесс 16">
            <a:extLst>
              <a:ext uri="{FF2B5EF4-FFF2-40B4-BE49-F238E27FC236}">
                <a16:creationId xmlns:a16="http://schemas.microsoft.com/office/drawing/2014/main" id="{4A105F82-B6E2-4900-8846-95AC44989F94}"/>
              </a:ext>
            </a:extLst>
          </p:cNvPr>
          <p:cNvSpPr/>
          <p:nvPr/>
        </p:nvSpPr>
        <p:spPr>
          <a:xfrm>
            <a:off x="6141000" y="2079000"/>
            <a:ext cx="5445000" cy="765000"/>
          </a:xfrm>
          <a:prstGeom prst="flowChartAlternateProcess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ru-RU" sz="2800" b="1" dirty="0" smtClean="0">
                <a:solidFill>
                  <a:schemeClr val="tx1"/>
                </a:solidFill>
              </a:rPr>
              <a:t>5. </a:t>
            </a:r>
            <a:r>
              <a:rPr lang="ru-RU" sz="2800" b="1" dirty="0" smtClean="0"/>
              <a:t>Социальное</a:t>
            </a:r>
            <a:endParaRPr lang="ru-RU" sz="2800" b="1" dirty="0" smtClean="0">
              <a:solidFill>
                <a:schemeClr val="tx1"/>
              </a:solidFill>
            </a:endParaRPr>
          </a:p>
        </p:txBody>
      </p:sp>
      <p:sp>
        <p:nvSpPr>
          <p:cNvPr id="18" name="Блок-схема: альтернативный процесс 17">
            <a:extLst>
              <a:ext uri="{FF2B5EF4-FFF2-40B4-BE49-F238E27FC236}">
                <a16:creationId xmlns:a16="http://schemas.microsoft.com/office/drawing/2014/main" id="{4A105F82-B6E2-4900-8846-95AC44989F94}"/>
              </a:ext>
            </a:extLst>
          </p:cNvPr>
          <p:cNvSpPr/>
          <p:nvPr/>
        </p:nvSpPr>
        <p:spPr>
          <a:xfrm>
            <a:off x="6141000" y="3069000"/>
            <a:ext cx="5559000" cy="900000"/>
          </a:xfrm>
          <a:prstGeom prst="flowChartAlternateProcess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ru-RU" sz="2800" b="1" dirty="0" smtClean="0">
                <a:solidFill>
                  <a:schemeClr val="tx1"/>
                </a:solidFill>
              </a:rPr>
              <a:t>6. </a:t>
            </a:r>
            <a:r>
              <a:rPr lang="ru-RU" sz="2800" b="1" dirty="0" smtClean="0"/>
              <a:t>Культурное</a:t>
            </a:r>
            <a:endParaRPr lang="ru-RU" sz="2800" b="1" dirty="0" smtClean="0">
              <a:solidFill>
                <a:schemeClr val="tx1"/>
              </a:solidFill>
            </a:endParaRPr>
          </a:p>
        </p:txBody>
      </p:sp>
      <p:sp>
        <p:nvSpPr>
          <p:cNvPr id="19" name="Блок-схема: альтернативный процесс 18">
            <a:extLst>
              <a:ext uri="{FF2B5EF4-FFF2-40B4-BE49-F238E27FC236}">
                <a16:creationId xmlns:a16="http://schemas.microsoft.com/office/drawing/2014/main" id="{4A105F82-B6E2-4900-8846-95AC44989F94}"/>
              </a:ext>
            </a:extLst>
          </p:cNvPr>
          <p:cNvSpPr/>
          <p:nvPr/>
        </p:nvSpPr>
        <p:spPr>
          <a:xfrm>
            <a:off x="6141000" y="4284000"/>
            <a:ext cx="5670000" cy="945000"/>
          </a:xfrm>
          <a:prstGeom prst="flowChartAlternateProcess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800" b="1" dirty="0" smtClean="0">
                <a:solidFill>
                  <a:schemeClr val="tx1"/>
                </a:solidFill>
              </a:rPr>
              <a:t>7. </a:t>
            </a:r>
            <a:r>
              <a:rPr lang="ru-RU" sz="2800" b="1" dirty="0" smtClean="0"/>
              <a:t>Физическое и оздоровительное</a:t>
            </a:r>
          </a:p>
        </p:txBody>
      </p:sp>
      <p:sp>
        <p:nvSpPr>
          <p:cNvPr id="20" name="Блок-схема: альтернативный процесс 19">
            <a:extLst>
              <a:ext uri="{FF2B5EF4-FFF2-40B4-BE49-F238E27FC236}">
                <a16:creationId xmlns:a16="http://schemas.microsoft.com/office/drawing/2014/main" id="{4A105F82-B6E2-4900-8846-95AC44989F94}"/>
              </a:ext>
            </a:extLst>
          </p:cNvPr>
          <p:cNvSpPr/>
          <p:nvPr/>
        </p:nvSpPr>
        <p:spPr>
          <a:xfrm>
            <a:off x="6207000" y="5499000"/>
            <a:ext cx="5604000" cy="855000"/>
          </a:xfrm>
          <a:prstGeom prst="flowChartAlternateProcess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ru-RU" sz="2800" b="1" dirty="0" smtClean="0">
                <a:solidFill>
                  <a:schemeClr val="tx1"/>
                </a:solidFill>
              </a:rPr>
              <a:t>8. </a:t>
            </a:r>
            <a:r>
              <a:rPr lang="ru-RU" sz="2800" b="1" dirty="0" smtClean="0"/>
              <a:t>Эстетическое</a:t>
            </a:r>
            <a:endParaRPr lang="ru-RU" sz="2800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6380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f5976322a44a97ac26d815ee62557e8e28e4d658"/>
</p:tagLst>
</file>

<file path=ppt/theme/theme1.xml><?xml version="1.0" encoding="utf-8"?>
<a:theme xmlns:a="http://schemas.openxmlformats.org/drawingml/2006/main" name="Тема Office">
  <a:themeElements>
    <a:clrScheme name="Теплый синий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Тема Office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3043</TotalTime>
  <Words>644</Words>
  <Application>Microsoft Office PowerPoint</Application>
  <PresentationFormat>Широкоэкранный</PresentationFormat>
  <Paragraphs>89</Paragraphs>
  <Slides>11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Тема Office</vt:lpstr>
      <vt:lpstr>1_Тема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Юрий Козырев</dc:creator>
  <cp:lastModifiedBy>Tatijana N. Osadchaja</cp:lastModifiedBy>
  <cp:revision>138</cp:revision>
  <dcterms:created xsi:type="dcterms:W3CDTF">2020-07-14T14:01:38Z</dcterms:created>
  <dcterms:modified xsi:type="dcterms:W3CDTF">2023-10-12T12:12:20Z</dcterms:modified>
</cp:coreProperties>
</file>