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</p:sldMasterIdLst>
  <p:notesMasterIdLst>
    <p:notesMasterId r:id="rId20"/>
  </p:notesMasterIdLst>
  <p:sldIdLst>
    <p:sldId id="268" r:id="rId3"/>
    <p:sldId id="304" r:id="rId4"/>
    <p:sldId id="305" r:id="rId5"/>
    <p:sldId id="306" r:id="rId6"/>
    <p:sldId id="307" r:id="rId7"/>
    <p:sldId id="308" r:id="rId8"/>
    <p:sldId id="283" r:id="rId9"/>
    <p:sldId id="286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</p:sldIdLst>
  <p:sldSz cx="12192000" cy="6858000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1" autoAdjust="0"/>
    <p:restoredTop sz="81818" autoAdjust="0"/>
  </p:normalViewPr>
  <p:slideViewPr>
    <p:cSldViewPr>
      <p:cViewPr varScale="1">
        <p:scale>
          <a:sx n="70" d="100"/>
          <a:sy n="70" d="100"/>
        </p:scale>
        <p:origin x="60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10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EE562-E05A-4626-B3AF-5F0B868819D9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519D9-560B-443C-B598-BE18CE88D9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29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510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ТЕХНОЛОГИЯ.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Образовательная технология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это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обоснованный набор приемов, методов, способов организации образовательного процесса, направленный на достижение конкретных результатов по отношению к конкретным детям. Более того, педагогическая технология гарантирует получение данного результата за счет четко определенной последовательности действий педагога, использования им конкретных методов и приемов во взаимодействии с детьми, их родителями, другими членами педагогического коллектива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ПРОГРАММА. 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Образовательная программа – это нормативно-управленческий документ дошкольной образовательной организации, характеризующий специфику содержания образования и особенности организации воспитательного-образовательного процесса (его содержание, формы, применяемые педагогические технологии, методы и приемы) в конкретной ДОО</a:t>
            </a:r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Парциальные программы в ДОУ - это занятия и методики, направленные на развитие мелкой моторики, чистой речи, формирование понимания языка и языковых форм, развитие ассоциативного мышления.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680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404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</a:p>
          <a:p>
            <a:r>
              <a:rPr lang="ru-RU" dirty="0" smtClean="0"/>
              <a:t>Википедия:</a:t>
            </a:r>
            <a:r>
              <a:rPr lang="ru-RU" baseline="0" dirty="0" smtClean="0"/>
              <a:t> Цель</a:t>
            </a:r>
            <a:r>
              <a:rPr lang="ru-RU" dirty="0" smtClean="0"/>
              <a:t> </a:t>
            </a:r>
            <a:r>
              <a:rPr lang="ru-RU" dirty="0" smtClean="0"/>
              <a:t>(нем. </a:t>
            </a:r>
            <a:r>
              <a:rPr lang="ru-RU" dirty="0" err="1" smtClean="0"/>
              <a:t>Ziel</a:t>
            </a:r>
            <a:r>
              <a:rPr lang="ru-RU" dirty="0" smtClean="0"/>
              <a:t>) — это представление о будущем или желаемом результате, который человек или группа людей представляют себе, планируют и обязуются </a:t>
            </a:r>
            <a:r>
              <a:rPr lang="ru-RU" dirty="0" smtClean="0"/>
              <a:t>достичь;</a:t>
            </a:r>
            <a:endParaRPr lang="ru-R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мета, предмет, в который кто-либо метит, наводит, старается </a:t>
            </a:r>
            <a:r>
              <a:rPr lang="ru-RU" dirty="0" smtClean="0"/>
              <a:t>попасть;</a:t>
            </a:r>
            <a:endParaRPr lang="ru-R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конечное желание, стремление, намерение чего-либо </a:t>
            </a:r>
            <a:r>
              <a:rPr lang="ru-RU" dirty="0" smtClean="0"/>
              <a:t>достигнуть, </a:t>
            </a:r>
            <a:r>
              <a:rPr lang="ru-RU" dirty="0" smtClean="0"/>
              <a:t>представление, которое человек стремится </a:t>
            </a:r>
            <a:r>
              <a:rPr lang="ru-RU" dirty="0" smtClean="0"/>
              <a:t>осуществить, </a:t>
            </a:r>
            <a:r>
              <a:rPr lang="ru-RU" dirty="0" smtClean="0"/>
              <a:t>например </a:t>
            </a:r>
            <a:r>
              <a:rPr lang="ru-RU" dirty="0" smtClean="0"/>
              <a:t>воспитание;</a:t>
            </a:r>
            <a:endParaRPr lang="ru-R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идеальный или реальный предмет сознательного или бессознательного стремления субъекта;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конечный </a:t>
            </a:r>
            <a:r>
              <a:rPr lang="ru-RU" dirty="0" smtClean="0"/>
              <a:t>результат, на который преднамеренно направлен </a:t>
            </a:r>
            <a:r>
              <a:rPr lang="ru-RU" dirty="0" smtClean="0"/>
              <a:t>процесс; </a:t>
            </a:r>
            <a:r>
              <a:rPr lang="ru-RU" dirty="0" smtClean="0"/>
              <a:t>«доведение возможности до </a:t>
            </a:r>
            <a:r>
              <a:rPr lang="ru-RU" dirty="0" smtClean="0"/>
              <a:t>ее </a:t>
            </a:r>
            <a:r>
              <a:rPr lang="ru-RU" dirty="0" smtClean="0"/>
              <a:t>полного завершения</a:t>
            </a:r>
            <a:r>
              <a:rPr lang="ru-RU" dirty="0" smtClean="0"/>
              <a:t>»; </a:t>
            </a:r>
            <a:r>
              <a:rPr lang="ru-RU" dirty="0" smtClean="0"/>
              <a:t>осознанный образ предвосхищаемого результата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 Словарь</a:t>
            </a:r>
            <a:r>
              <a:rPr lang="ru-RU" baseline="0" dirty="0" smtClean="0"/>
              <a:t> Даля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ЦЕЛЬ ж. мета, предмет, в который кто метит, наводит, старается попасть; цель для стрельбы, мишень, с раскрашенными кругами, коих средина сердце или яблоко. Метил в цель, а попал в пень. || Цель,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стрельном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оружии, мушка,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шипок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дуле для наводки по резке, мишени на казеннике, по прицелу. || *Конечное желанье, стремленье, намеренье, чего кто силится достигнуть. Без цели ничего не делают. У него была добрая цель, да не так вышло. Цель, начало или корень дела, побужденье; за ним идет средство, способ, а вершит дело конец, цель, достиженье ее. Целить во что, направлять, наводить, метить, желая попасть; стараться угодить; || Стремиться к чему, хотеть достигнуть чего, намереваться; метить самому куда, на место, в чин и пр. Целиться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страдат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|| Целить, намеряться чем. В птицу на лету целься на полдлины ее вперед. Прямым выстрелом вернее целиться, чем навесным. И нацелился, да промахнулся. Прицелься повернее. Целенье ср.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цельба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ж. действие по глаголу. Цельный выстрел, с прицелу, т. е. куда-нибудь наведенный.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Целкий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стрелок, меткий, верно попадающий;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целкость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ж. уменье это. Целесообразный, отвечающий цели, намеренью, хотению; удовлетворяющий последствиями своими видам.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244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УСЛОВИЯ</a:t>
            </a:r>
          </a:p>
          <a:p>
            <a:r>
              <a:rPr lang="ru-RU" dirty="0" smtClean="0"/>
              <a:t>Толковый </a:t>
            </a:r>
            <a:r>
              <a:rPr lang="ru-RU" dirty="0" smtClean="0"/>
              <a:t>словарь </a:t>
            </a:r>
            <a:r>
              <a:rPr lang="ru-RU" dirty="0" smtClean="0"/>
              <a:t>Ожегова:</a:t>
            </a:r>
            <a:endParaRPr lang="ru-RU" dirty="0" smtClean="0"/>
          </a:p>
          <a:p>
            <a:r>
              <a:rPr lang="ru-RU" dirty="0" smtClean="0"/>
              <a:t>УСЛОВИЕ</a:t>
            </a:r>
            <a:r>
              <a:rPr lang="ru-RU" dirty="0" smtClean="0"/>
              <a:t>, -я, ср. 1. Обстоятельство, от к-</a:t>
            </a:r>
            <a:r>
              <a:rPr lang="ru-RU" dirty="0" err="1" smtClean="0"/>
              <a:t>рого</a:t>
            </a:r>
            <a:r>
              <a:rPr lang="ru-RU" dirty="0" smtClean="0"/>
              <a:t> что-н. зависит</a:t>
            </a:r>
            <a:r>
              <a:rPr lang="ru-RU" dirty="0" smtClean="0"/>
              <a:t>. Требовательность </a:t>
            </a:r>
            <a:r>
              <a:rPr lang="ru-RU" dirty="0" smtClean="0"/>
              <a:t>к себе - у. успеха. 2. Требование, предъявляемое одной </a:t>
            </a:r>
            <a:r>
              <a:rPr lang="ru-RU" dirty="0" smtClean="0"/>
              <a:t>из договаривающихся </a:t>
            </a:r>
            <a:r>
              <a:rPr lang="ru-RU" dirty="0" smtClean="0"/>
              <a:t>сторон. Назовите ваши условия. Условия перемирия. 3. </a:t>
            </a:r>
            <a:r>
              <a:rPr lang="ru-RU" dirty="0" smtClean="0"/>
              <a:t>Устное или </a:t>
            </a:r>
            <a:r>
              <a:rPr lang="ru-RU" dirty="0" smtClean="0"/>
              <a:t>письменное соглашение о чем-н., договоренность (устар.). Заключить</a:t>
            </a:r>
            <a:r>
              <a:rPr lang="ru-RU" dirty="0" smtClean="0"/>
              <a:t>, нарушить у</a:t>
            </a:r>
            <a:r>
              <a:rPr lang="ru-RU" dirty="0" smtClean="0"/>
              <a:t>. А</a:t>
            </a:r>
            <a:r>
              <a:rPr lang="ru-RU" dirty="0" smtClean="0"/>
              <a:t>. </a:t>
            </a:r>
            <a:r>
              <a:rPr lang="ru-RU" dirty="0" err="1" smtClean="0"/>
              <a:t>мн</a:t>
            </a:r>
            <a:r>
              <a:rPr lang="ru-RU" dirty="0" smtClean="0"/>
              <a:t>-</a:t>
            </a:r>
            <a:r>
              <a:rPr lang="ru-RU" dirty="0" smtClean="0"/>
              <a:t>.чего. Правила, установленные в какой-н. области жизни</a:t>
            </a:r>
            <a:r>
              <a:rPr lang="ru-RU" dirty="0" smtClean="0"/>
              <a:t>, деятельности</a:t>
            </a:r>
            <a:r>
              <a:rPr lang="ru-RU" dirty="0" smtClean="0"/>
              <a:t>. На льготных условиях. Условия проживания в общежитии. 5. </a:t>
            </a:r>
            <a:r>
              <a:rPr lang="ru-RU" dirty="0" err="1" smtClean="0"/>
              <a:t>мя</a:t>
            </a:r>
            <a:r>
              <a:rPr lang="ru-RU" dirty="0" smtClean="0"/>
              <a:t>. Обстановка</a:t>
            </a:r>
            <a:r>
              <a:rPr lang="ru-RU" dirty="0" smtClean="0"/>
              <a:t>, в к-рой происходит, осуществляется что-н. Хорошие условия </a:t>
            </a:r>
            <a:r>
              <a:rPr lang="ru-RU" dirty="0" smtClean="0"/>
              <a:t>для работы</a:t>
            </a:r>
            <a:r>
              <a:rPr lang="ru-RU" dirty="0" smtClean="0"/>
              <a:t>. Природные условия. Жилищные условия. Действовать в </a:t>
            </a:r>
            <a:r>
              <a:rPr lang="ru-RU" dirty="0" smtClean="0"/>
              <a:t>благоприятных условиях</a:t>
            </a:r>
            <a:r>
              <a:rPr lang="ru-RU" dirty="0" smtClean="0"/>
              <a:t>. 6. обычно мн. Данные, требования, из к-</a:t>
            </a:r>
            <a:r>
              <a:rPr lang="ru-RU" dirty="0" err="1" smtClean="0"/>
              <a:t>рых</a:t>
            </a:r>
            <a:r>
              <a:rPr lang="ru-RU" dirty="0" smtClean="0"/>
              <a:t> следует исходить</a:t>
            </a:r>
            <a:r>
              <a:rPr lang="ru-RU" dirty="0" smtClean="0"/>
              <a:t>. Условия </a:t>
            </a:r>
            <a:r>
              <a:rPr lang="ru-RU" dirty="0" smtClean="0"/>
              <a:t>задачи. * При условии чего, в знач. предлога с род. п. - при </a:t>
            </a:r>
            <a:r>
              <a:rPr lang="ru-RU" dirty="0" smtClean="0"/>
              <a:t>наличии чего-н</a:t>
            </a:r>
            <a:r>
              <a:rPr lang="ru-RU" dirty="0" smtClean="0"/>
              <a:t>., будучи обусловлено чем-н. Поедем при условии хорошей погоды</a:t>
            </a:r>
            <a:r>
              <a:rPr lang="ru-RU" dirty="0" smtClean="0"/>
              <a:t>. Согласен </a:t>
            </a:r>
            <a:r>
              <a:rPr lang="ru-RU" dirty="0" smtClean="0"/>
              <a:t>действовать при условии поддержки. При (том) условии если (что),союз - выражает обусловливающее ограничение. Согласен, при (там) </a:t>
            </a:r>
            <a:r>
              <a:rPr lang="ru-RU" dirty="0" smtClean="0"/>
              <a:t>условии если </a:t>
            </a:r>
            <a:r>
              <a:rPr lang="ru-RU" dirty="0" smtClean="0"/>
              <a:t>(что) ты мне поможешь. В условиях чего, е знач. предлога с род. п. -при наличии че-</a:t>
            </a:r>
            <a:r>
              <a:rPr lang="ru-RU" dirty="0" err="1" smtClean="0"/>
              <a:t>го</a:t>
            </a:r>
            <a:r>
              <a:rPr lang="ru-RU" dirty="0" smtClean="0"/>
              <a:t>-н. окружающего, обусловливающего, сопутствующего. </a:t>
            </a:r>
            <a:r>
              <a:rPr lang="ru-RU" dirty="0" smtClean="0"/>
              <a:t>Работает в </a:t>
            </a:r>
            <a:r>
              <a:rPr lang="ru-RU" dirty="0" smtClean="0"/>
              <a:t>условиях постоянной поддержки. Все условия (разг.) </a:t>
            </a:r>
            <a:r>
              <a:rPr lang="ru-RU" dirty="0" smtClean="0"/>
              <a:t>– благоприятная обстановка</a:t>
            </a:r>
            <a:r>
              <a:rPr lang="ru-RU" dirty="0" smtClean="0"/>
              <a:t>, условия жизни. Для роботы - все условия.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370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</a:p>
          <a:p>
            <a:r>
              <a:rPr lang="ru-RU" dirty="0" smtClean="0"/>
              <a:t>Толковый </a:t>
            </a:r>
            <a:r>
              <a:rPr lang="ru-RU" dirty="0" smtClean="0"/>
              <a:t>словарь Ожегова </a:t>
            </a:r>
          </a:p>
          <a:p>
            <a:r>
              <a:rPr lang="ru-RU" dirty="0" smtClean="0"/>
              <a:t>Результат, </a:t>
            </a:r>
            <a:r>
              <a:rPr lang="ru-RU" dirty="0" smtClean="0"/>
              <a:t>а, м. 1. То, что получено в завершение какой-н. деятельности, работы, итог. Результаты исследования. Результаты конкурса. 2. Показатель мастерства (обычно спортивного). Р. пловца. Р. в беге на 100 м. Улучшить свои результаты. Лучший р. дня.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036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УЧЕБНО-МЕТОДИЧЕСКИЙ КОМПЛЕКС – </a:t>
            </a:r>
            <a:r>
              <a:rPr lang="ru-RU" dirty="0" smtClean="0"/>
              <a:t>система нормативной и учебно-методической документации, средств обучения и контроля, необходимых и достаточных для качественной организации основных и дополнительных образовательных программ, согласно учебного плана.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комплекс учебных материалов для учителей и учащихся, включающих программу, учебник, различные виды учебных пособий (задачник, хрестоматия, практикум и т д.)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совокупность документов, методических материалов, учебных пособий по какой-либо учебной дисциплине, объединенных общим подходом в разработке данного учебного курса (пакет программ, учебники, учебные пособия, рабочие тетради, сборники тестов или задач и т. п.).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210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67001-F5EE-4B01-ADD9-95392EA1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4CC777-6BA2-40D2-9A82-AD403FA4F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FA2BC8-F9FC-47B4-B94E-984652D79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158127-7E67-4DC3-A9CF-380C6A5B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CFB686-854A-4D91-AAF2-24DD33CC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67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ECE69F-178E-4786-B1D6-461B25E3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DB0CCE-2BB7-4FE6-9F6D-0F84901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DEABB-F5A0-404E-81BE-A2C6C1A7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56E4A42-AE58-43D5-A1E5-C2A90FAE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4495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26000" y="2079000"/>
            <a:ext cx="5220000" cy="4230000"/>
          </a:xfrm>
        </p:spPr>
      </p:sp>
    </p:spTree>
    <p:extLst>
      <p:ext uri="{BB962C8B-B14F-4D97-AF65-F5344CB8AC3E}">
        <p14:creationId xmlns:p14="http://schemas.microsoft.com/office/powerpoint/2010/main" val="154497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6000" y="2034000"/>
            <a:ext cx="5220000" cy="4230000"/>
          </a:xfrm>
        </p:spPr>
      </p:sp>
    </p:spTree>
    <p:extLst>
      <p:ext uri="{BB962C8B-B14F-4D97-AF65-F5344CB8AC3E}">
        <p14:creationId xmlns:p14="http://schemas.microsoft.com/office/powerpoint/2010/main" val="185377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id="{0B504799-5A5B-4904-96F0-E39EDC0290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19263"/>
            <a:ext cx="12192000" cy="513873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29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BA0536-C2F3-45FD-BCE9-A7664FF11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DCB672-9A39-4592-A702-905A663DE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00B59B-B30F-4BCA-BF7C-138210157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11AE46-CD71-40A2-B051-FED4CF25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7D472E-4D2E-4B58-B26C-A5C6E9B9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590CE5-E95F-4274-817F-D56AE118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6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79CC03-CB65-4A4C-90D3-F02B507A0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4C3BF4E-7FD7-4E97-ADD2-17103BBDA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4CE1139-B009-4241-B0C4-BF93CB876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1306DD-CDF6-4C8F-8EAA-8585BA36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E83B16-91E8-4F91-A8A9-2286EF49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500BC4-2676-4C2C-A56B-8495420F6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06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FDEE6-9163-4FA6-9C33-9D0B1D96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CFD921-B66F-4B9F-8D0C-B14325FE9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DD6FEE-737C-4DE7-A07A-B8500FB8C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8FE9F1-30AE-46C1-A8C8-4B7D5FFC7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45E6A3-691A-440E-94B6-E4165602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37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B71DFBC-935C-41DF-9AF9-A79F2BD80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FC04AF-1DA1-4817-ACF7-5A110AD3A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DFD425-2E61-4F50-9A02-6256A3497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833F48-4BE3-401E-8EAC-ED423D3D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E6C580-1988-45AF-BDB1-7BCACEB9D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81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CD6CA42-8F84-4EF7-AC44-C6D7CA7B5256}"/>
              </a:ext>
            </a:extLst>
          </p:cNvPr>
          <p:cNvGrpSpPr/>
          <p:nvPr userDrawn="1"/>
        </p:nvGrpSpPr>
        <p:grpSpPr>
          <a:xfrm>
            <a:off x="0" y="49500"/>
            <a:ext cx="2844750" cy="274500"/>
            <a:chOff x="5228062" y="49500"/>
            <a:chExt cx="2844750" cy="274500"/>
          </a:xfrm>
          <a:solidFill>
            <a:schemeClr val="tx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tx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1451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8">
            <a:extLst>
              <a:ext uri="{FF2B5EF4-FFF2-40B4-BE49-F238E27FC236}">
                <a16:creationId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488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ый треугольник 5">
            <a:extLst>
              <a:ext uri="{FF2B5EF4-FFF2-40B4-BE49-F238E27FC236}">
                <a16:creationId xmlns:a16="http://schemas.microsoft.com/office/drawing/2014/main" id="{5172288B-DE9D-43F6-AE1D-DFA58F3C84F8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7882EBE0-0097-4756-884D-F8521A0145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0513" y="233363"/>
            <a:ext cx="5805487" cy="6480175"/>
          </a:xfrm>
        </p:spPr>
        <p:txBody>
          <a:bodyPr/>
          <a:lstStyle/>
          <a:p>
            <a:endParaRPr lang="ru-RU"/>
          </a:p>
        </p:txBody>
      </p: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id="{BD000A37-5141-407E-A504-C96A5627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EE674FD9-79E8-4C83-8018-2847114B94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35413" y="2528888"/>
            <a:ext cx="7426325" cy="2384425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8826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31BDB-50F3-43CA-877E-F9C7672D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4453DF6-9509-45CB-BD4E-84F90C1C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AF27442-62D0-4CA6-81B4-B7FDDA51A9A2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1FD6AC4-0F96-4D40-B8AD-EF85E9EDE11D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73640FF5-D492-4210-9DE4-D7B66426125F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062B47E0-EF90-4ECC-A73E-6E5DA1F62FCD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id="{2FC4DE4B-558A-425B-A23E-B63E935335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D1C3AA05-E7C7-4C27-A908-2E47AFEBA600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D94BF255-53E4-439B-83D0-7DE93A9900DD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:a16="http://schemas.microsoft.com/office/drawing/2014/main" id="{E38044D4-D5F4-4E1E-8B74-E24D6E7B2929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158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устой слайд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81E132A-DAAE-4C5A-9799-9BEDDD0FBE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5ABEC81-0435-44F8-AC84-9AA06776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E9A5681-179B-43EF-A41E-7921E27CA6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24075"/>
            <a:ext cx="10515600" cy="15303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815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9018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67F0-1231-4DEE-9C72-72FC5113241B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F677-A5E1-4A78-832A-2E3AFB37B3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id="{F8FE08DD-35D4-4F6D-9D3E-895549AFA462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3275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0644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038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6851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825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7715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5125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id="{F8FE08DD-35D4-4F6D-9D3E-895549AFA462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9075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545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8616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545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26000" y="2079000"/>
            <a:ext cx="5220000" cy="4230000"/>
          </a:xfrm>
        </p:spPr>
      </p:sp>
    </p:spTree>
    <p:extLst>
      <p:ext uri="{BB962C8B-B14F-4D97-AF65-F5344CB8AC3E}">
        <p14:creationId xmlns:p14="http://schemas.microsoft.com/office/powerpoint/2010/main" val="94822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ECE69F-178E-4786-B1D6-461B25E3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DB0CCE-2BB7-4FE6-9F6D-0F84901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DEABB-F5A0-404E-81BE-A2C6C1A7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56E4A42-AE58-43D5-A1E5-C2A90FAE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4536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ECE69F-178E-4786-B1D6-461B25E3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DB0CCE-2BB7-4FE6-9F6D-0F84901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DEABB-F5A0-404E-81BE-A2C6C1A7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56E4A42-AE58-43D5-A1E5-C2A90FAE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1957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id="{0B504799-5A5B-4904-96F0-E39EDC0290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19267"/>
            <a:ext cx="12192000" cy="513873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5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ый треугольник 5">
            <a:extLst>
              <a:ext uri="{FF2B5EF4-FFF2-40B4-BE49-F238E27FC236}">
                <a16:creationId xmlns:a16="http://schemas.microsoft.com/office/drawing/2014/main" id="{5172288B-DE9D-43F6-AE1D-DFA58F3C84F8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7882EBE0-0097-4756-884D-F8521A0145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0518" y="233370"/>
            <a:ext cx="5805487" cy="6480175"/>
          </a:xfrm>
        </p:spPr>
        <p:txBody>
          <a:bodyPr/>
          <a:lstStyle/>
          <a:p>
            <a:endParaRPr lang="ru-RU"/>
          </a:p>
        </p:txBody>
      </p: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id="{BD000A37-5141-407E-A504-C96A5627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EE674FD9-79E8-4C83-8018-2847114B94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35415" y="2528893"/>
            <a:ext cx="7426325" cy="2384425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1221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6" y="365129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74EC097-BE1E-47C5-A4A4-558BFD9F9C06}"/>
              </a:ext>
            </a:extLst>
          </p:cNvPr>
          <p:cNvSpPr/>
          <p:nvPr userDrawn="1"/>
        </p:nvSpPr>
        <p:spPr>
          <a:xfrm>
            <a:off x="12449" y="6772425"/>
            <a:ext cx="12192000" cy="9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CD6CA42-8F84-4EF7-AC44-C6D7CA7B5256}"/>
              </a:ext>
            </a:extLst>
          </p:cNvPr>
          <p:cNvGrpSpPr/>
          <p:nvPr userDrawn="1"/>
        </p:nvGrpSpPr>
        <p:grpSpPr>
          <a:xfrm>
            <a:off x="5" y="49500"/>
            <a:ext cx="2844751" cy="274500"/>
            <a:chOff x="5228062" y="49500"/>
            <a:chExt cx="2844750" cy="274500"/>
          </a:xfrm>
          <a:solidFill>
            <a:schemeClr val="tx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77822EB-8A6C-4A70-8594-303E6651250C}"/>
              </a:ext>
            </a:extLst>
          </p:cNvPr>
          <p:cNvGrpSpPr/>
          <p:nvPr userDrawn="1"/>
        </p:nvGrpSpPr>
        <p:grpSpPr>
          <a:xfrm>
            <a:off x="9382654" y="6596925"/>
            <a:ext cx="2844751" cy="274500"/>
            <a:chOff x="9347250" y="6571200"/>
            <a:chExt cx="2844750" cy="274500"/>
          </a:xfrm>
          <a:solidFill>
            <a:schemeClr val="tx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1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9115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6" y="365129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8">
            <a:extLst>
              <a:ext uri="{FF2B5EF4-FFF2-40B4-BE49-F238E27FC236}">
                <a16:creationId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1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0448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id="{F8FE08DD-35D4-4F6D-9D3E-895549AFA462}"/>
              </a:ext>
            </a:extLst>
          </p:cNvPr>
          <p:cNvSpPr/>
          <p:nvPr userDrawn="1"/>
        </p:nvSpPr>
        <p:spPr>
          <a:xfrm rot="16200000">
            <a:off x="10191000" y="4857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4906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31BDB-50F3-43CA-877E-F9C7672D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4453DF6-9509-45CB-BD4E-84F90C1C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AF27442-62D0-4CA6-81B4-B7FDDA51A9A2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1FD6AC4-0F96-4D40-B8AD-EF85E9EDE11D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73640FF5-D492-4210-9DE4-D7B66426125F}"/>
              </a:ext>
            </a:extLst>
          </p:cNvPr>
          <p:cNvGrpSpPr/>
          <p:nvPr userDrawn="1"/>
        </p:nvGrpSpPr>
        <p:grpSpPr>
          <a:xfrm>
            <a:off x="9347254" y="37980"/>
            <a:ext cx="2844751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062B47E0-EF90-4ECC-A73E-6E5DA1F62FCD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id="{2FC4DE4B-558A-425B-A23E-B63E935335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D1C3AA05-E7C7-4C27-A908-2E47AFEBA600}"/>
              </a:ext>
            </a:extLst>
          </p:cNvPr>
          <p:cNvGrpSpPr/>
          <p:nvPr userDrawn="1"/>
        </p:nvGrpSpPr>
        <p:grpSpPr>
          <a:xfrm>
            <a:off x="-35248" y="6583500"/>
            <a:ext cx="2844751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D94BF255-53E4-439B-83D0-7DE93A9900DD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:a16="http://schemas.microsoft.com/office/drawing/2014/main" id="{E38044D4-D5F4-4E1E-8B74-E24D6E7B2929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742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96AF94-0451-4B41-960A-AE014E9C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2D3EF2-51A0-4DA7-88AA-E1FA1562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90037A-9CFB-48E5-9E34-0A14EDE6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78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9DC742-0D31-49BB-8235-E8F23687E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B7A22E-3771-4390-9794-7F14D95D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951B10-84CC-412A-B18B-E5D7BFE1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6FA339-92AB-4D93-B605-E9C0B0E7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FCBD1A-83E7-45B8-95AE-AE44F108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11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5DC75D-06B2-46E5-A96B-A1468A218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AE6E6F-2E09-401B-B461-D6DF215D1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0FA403A-15C6-49C6-8CC5-8F9664A12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3F06EE-74D4-48BE-B81A-5C34F61BB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53AD41-416F-495E-A3FD-85E02F26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E8F414-2898-41DB-BD73-B506B16F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95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5BF822-D25A-4089-8B09-6CDFC6C72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FA1F7A-5EC7-4EDE-B41D-E76BE82B3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1A2486-CBD9-47F2-85CB-E75E70743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D9BFCC3-815F-46C2-8BBD-B33697BD3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A6C052B-8DDE-4435-89D0-37FEADE5B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E4CBDAB-0EC1-4397-917A-7260217B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848E488-94C4-4695-A96B-BD92D0FE9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89685D5-D9B9-4084-9444-3F5DFFF8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56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AB533-743E-4972-9281-AA80F8DE8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E27A4BD-2D2A-438C-8009-834074645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93BC4F-92E4-4734-99DC-E5A245F3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C2D59C2-0660-44F2-8B51-CACB66F9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0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hyperlink" Target="https://presentation-creation.ru/" TargetMode="Externa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5289D3-E86F-47FE-BC52-53D34FA45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3570AF-E207-47A8-A8FC-5D9057465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AF8805-B906-4169-9117-FA140E73D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E3D611-6D00-421E-BE6B-385F5C2C5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716F83-6BED-46A4-98C2-DEC0D746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23"/>
            <a:extLst>
              <a:ext uri="{FF2B5EF4-FFF2-40B4-BE49-F238E27FC236}">
                <a16:creationId xmlns:a16="http://schemas.microsoft.com/office/drawing/2014/main" id="{43780347-ADC3-4039-95E5-9DAF405C2D48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6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64" r:id="rId11"/>
    <p:sldLayoutId id="2147483668" r:id="rId12"/>
    <p:sldLayoutId id="2147483663" r:id="rId13"/>
    <p:sldLayoutId id="2147483656" r:id="rId14"/>
    <p:sldLayoutId id="2147483657" r:id="rId15"/>
    <p:sldLayoutId id="2147483658" r:id="rId16"/>
    <p:sldLayoutId id="2147483659" r:id="rId17"/>
    <p:sldLayoutId id="2147483665" r:id="rId18"/>
    <p:sldLayoutId id="2147483667" r:id="rId19"/>
    <p:sldLayoutId id="2147483666" r:id="rId20"/>
    <p:sldLayoutId id="2147483669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21"/>
            <a:extLst>
              <a:ext uri="{FF2B5EF4-FFF2-40B4-BE49-F238E27FC236}">
                <a16:creationId xmlns:a16="http://schemas.microsoft.com/office/drawing/2014/main" id="{43780347-ADC3-4039-95E5-9DAF405C2D48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3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76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  <p:sldLayoutId id="2147483689" r:id="rId19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Равнобедренный треугольник 23">
            <a:extLst>
              <a:ext uri="{FF2B5EF4-FFF2-40B4-BE49-F238E27FC236}">
                <a16:creationId xmlns:a16="http://schemas.microsoft.com/office/drawing/2014/main" id="{63BD5CF2-629F-40A3-A70D-28143C9C92C9}"/>
              </a:ext>
            </a:extLst>
          </p:cNvPr>
          <p:cNvSpPr/>
          <p:nvPr/>
        </p:nvSpPr>
        <p:spPr>
          <a:xfrm rot="5400000" flipH="1">
            <a:off x="1314123" y="-1847877"/>
            <a:ext cx="5407043" cy="802671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Равнобедренный треугольник 12">
            <a:extLst>
              <a:ext uri="{FF2B5EF4-FFF2-40B4-BE49-F238E27FC236}">
                <a16:creationId xmlns:a16="http://schemas.microsoft.com/office/drawing/2014/main" id="{B64AA22A-B50C-48B0-8F79-C67BD8E26428}"/>
              </a:ext>
            </a:extLst>
          </p:cNvPr>
          <p:cNvSpPr/>
          <p:nvPr/>
        </p:nvSpPr>
        <p:spPr>
          <a:xfrm rot="16200000">
            <a:off x="2632127" y="-2583406"/>
            <a:ext cx="6983999" cy="12187712"/>
          </a:xfrm>
          <a:prstGeom prst="triangle">
            <a:avLst>
              <a:gd name="adj" fmla="val 50000"/>
            </a:avLst>
          </a:prstGeom>
          <a:solidFill>
            <a:srgbClr val="79D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Равнобедренный треугольник 19">
            <a:extLst>
              <a:ext uri="{FF2B5EF4-FFF2-40B4-BE49-F238E27FC236}">
                <a16:creationId xmlns:a16="http://schemas.microsoft.com/office/drawing/2014/main" id="{E1D757C1-6766-4E7C-915C-54C563837BD8}"/>
              </a:ext>
            </a:extLst>
          </p:cNvPr>
          <p:cNvSpPr/>
          <p:nvPr/>
        </p:nvSpPr>
        <p:spPr>
          <a:xfrm rot="5400000" flipH="1">
            <a:off x="-59609" y="2546163"/>
            <a:ext cx="4357479" cy="4266194"/>
          </a:xfrm>
          <a:prstGeom prst="triangle">
            <a:avLst/>
          </a:prstGeom>
          <a:solidFill>
            <a:srgbClr val="79D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5DBEC4E-C82D-4689-91D4-77AC82D86C33}"/>
              </a:ext>
            </a:extLst>
          </p:cNvPr>
          <p:cNvSpPr/>
          <p:nvPr/>
        </p:nvSpPr>
        <p:spPr>
          <a:xfrm>
            <a:off x="3444173" y="2308725"/>
            <a:ext cx="8680637" cy="247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+mj-lt"/>
              </a:rPr>
              <a:t> </a:t>
            </a:r>
            <a:endParaRPr lang="ru-RU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C2F92FFE-F753-45D6-8F3D-5C3DED8044D2}"/>
              </a:ext>
            </a:extLst>
          </p:cNvPr>
          <p:cNvSpPr/>
          <p:nvPr/>
        </p:nvSpPr>
        <p:spPr>
          <a:xfrm>
            <a:off x="1191000" y="1629000"/>
            <a:ext cx="10120637" cy="247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altLang="ru-RU" sz="4000" b="1" dirty="0" smtClean="0">
                <a:solidFill>
                  <a:srgbClr val="7030A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ПЕДАГОГИЧЕСКИЕ РЕБУСЫ: </a:t>
            </a:r>
          </a:p>
          <a:p>
            <a:pPr algn="just"/>
            <a:r>
              <a:rPr lang="ru-RU" altLang="ru-RU" sz="4000" b="1" dirty="0" smtClean="0">
                <a:solidFill>
                  <a:srgbClr val="7030A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КАК ПРАВИЛЬНО ИСПОЛЬЗОВАТЬ УМК</a:t>
            </a:r>
            <a:endParaRPr lang="ru-RU" sz="4000" b="1" dirty="0">
              <a:solidFill>
                <a:schemeClr val="tx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E89EBAB-8796-4F02-921B-3A1E3F84948F}"/>
              </a:ext>
            </a:extLst>
          </p:cNvPr>
          <p:cNvSpPr txBox="1">
            <a:spLocks noChangeArrowheads="1"/>
          </p:cNvSpPr>
          <p:nvPr/>
        </p:nvSpPr>
        <p:spPr>
          <a:xfrm>
            <a:off x="2856000" y="5110763"/>
            <a:ext cx="5400000" cy="1728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2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altLang="ru-RU" sz="2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12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Отбор педагогических технологий (ФОП ДО)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224000"/>
            <a:ext cx="11156400" cy="485716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23.4. Формы</a:t>
            </a:r>
            <a:r>
              <a:rPr lang="ru-RU" dirty="0"/>
              <a:t>, способы, методы и средства реализации Федеральной программы </a:t>
            </a:r>
            <a:r>
              <a:rPr lang="ru-RU" dirty="0" smtClean="0"/>
              <a:t>педагог </a:t>
            </a:r>
            <a:r>
              <a:rPr lang="ru-RU" b="1" dirty="0" smtClean="0"/>
              <a:t>определяет </a:t>
            </a:r>
            <a:r>
              <a:rPr lang="ru-RU" b="1" dirty="0"/>
              <a:t>самостоятельно </a:t>
            </a:r>
            <a:r>
              <a:rPr lang="ru-RU" dirty="0"/>
              <a:t>в соответствии с задачами воспитания и </a:t>
            </a:r>
            <a:r>
              <a:rPr lang="ru-RU" dirty="0" smtClean="0"/>
              <a:t>обучения, возрастными         и </a:t>
            </a:r>
            <a:r>
              <a:rPr lang="ru-RU" dirty="0"/>
              <a:t>индивидуальными особенностями детей, спецификой </a:t>
            </a:r>
            <a:r>
              <a:rPr lang="ru-RU" dirty="0" smtClean="0"/>
              <a:t>их образовательных </a:t>
            </a:r>
            <a:r>
              <a:rPr lang="ru-RU" dirty="0"/>
              <a:t>потребностей </a:t>
            </a:r>
            <a:r>
              <a:rPr lang="ru-RU" dirty="0" smtClean="0"/>
              <a:t>                 и </a:t>
            </a:r>
            <a:r>
              <a:rPr lang="ru-RU" dirty="0"/>
              <a:t>интересов. Существенное значение </a:t>
            </a:r>
            <a:r>
              <a:rPr lang="ru-RU" dirty="0" smtClean="0"/>
              <a:t>имеют </a:t>
            </a:r>
            <a:r>
              <a:rPr lang="ru-RU" b="1" dirty="0" smtClean="0"/>
              <a:t>сформировавшиеся </a:t>
            </a:r>
            <a:r>
              <a:rPr lang="ru-RU" b="1" dirty="0"/>
              <a:t>у педагога практики воспитания и обучения </a:t>
            </a:r>
            <a:r>
              <a:rPr lang="ru-RU" b="1" dirty="0" smtClean="0"/>
              <a:t>детей</a:t>
            </a:r>
            <a:r>
              <a:rPr lang="ru-RU" dirty="0" smtClean="0"/>
              <a:t>, оценка результативности </a:t>
            </a:r>
            <a:r>
              <a:rPr lang="ru-RU" dirty="0"/>
              <a:t>форм, методов, средств образовательной </a:t>
            </a:r>
            <a:r>
              <a:rPr lang="ru-RU" dirty="0" smtClean="0"/>
              <a:t>деятельности применительно </a:t>
            </a:r>
            <a:r>
              <a:rPr lang="ru-RU" dirty="0"/>
              <a:t>к конкретной возрастной группе </a:t>
            </a:r>
            <a:r>
              <a:rPr lang="ru-RU" dirty="0" smtClean="0"/>
              <a:t>детей.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23.10. Вариативность форм, методов и средств реализации Федеральной </a:t>
            </a:r>
            <a:r>
              <a:rPr lang="ru-RU" dirty="0" smtClean="0"/>
              <a:t>программы зависит </a:t>
            </a:r>
            <a:r>
              <a:rPr lang="ru-RU" dirty="0"/>
              <a:t>не только от </a:t>
            </a:r>
            <a:r>
              <a:rPr lang="ru-RU" dirty="0" smtClean="0"/>
              <a:t>учета </a:t>
            </a:r>
            <a:r>
              <a:rPr lang="ru-RU" dirty="0"/>
              <a:t>возрастных особенностей обучающихся, их </a:t>
            </a:r>
            <a:r>
              <a:rPr lang="ru-RU" dirty="0" smtClean="0"/>
              <a:t>индивидуальных и </a:t>
            </a:r>
            <a:r>
              <a:rPr lang="ru-RU" dirty="0"/>
              <a:t>особых образовательных потребностей, но и от личных интересов, </a:t>
            </a:r>
            <a:r>
              <a:rPr lang="ru-RU" dirty="0" smtClean="0"/>
              <a:t>мотивов, ожиданий</a:t>
            </a:r>
            <a:r>
              <a:rPr lang="ru-RU" dirty="0"/>
              <a:t>, желаний детей. </a:t>
            </a:r>
            <a:r>
              <a:rPr lang="ru-RU" b="1" dirty="0"/>
              <a:t>Важное значение имеет признание </a:t>
            </a:r>
            <a:r>
              <a:rPr lang="ru-RU" b="1" dirty="0" smtClean="0"/>
              <a:t>приоритетной субъективной </a:t>
            </a:r>
            <a:r>
              <a:rPr lang="ru-RU" b="1" dirty="0"/>
              <a:t>позиции </a:t>
            </a:r>
            <a:r>
              <a:rPr lang="ru-RU" b="1" dirty="0" smtClean="0"/>
              <a:t>ребенка                          </a:t>
            </a:r>
            <a:r>
              <a:rPr lang="ru-RU" b="1" dirty="0" smtClean="0"/>
              <a:t>в образовательном </a:t>
            </a:r>
            <a:r>
              <a:rPr lang="ru-RU" b="1" dirty="0" smtClean="0"/>
              <a:t>процессе.</a:t>
            </a:r>
            <a:endParaRPr lang="ru-RU" b="1" dirty="0" smtClean="0"/>
          </a:p>
          <a:p>
            <a:pPr marL="0" indent="0" algn="just">
              <a:buNone/>
            </a:pPr>
            <a:endParaRPr lang="ru-RU" b="1" i="1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ru-RU" dirty="0"/>
              <a:t>23.12. Выбор педагогом педагогически обоснованных форм, методов, </a:t>
            </a:r>
            <a:r>
              <a:rPr lang="ru-RU" dirty="0" smtClean="0"/>
              <a:t>средств реализации </a:t>
            </a:r>
            <a:r>
              <a:rPr lang="ru-RU" dirty="0"/>
              <a:t>Федеральной программы, адекватных образовательным потребностям </a:t>
            </a:r>
            <a:r>
              <a:rPr lang="ru-RU" dirty="0" smtClean="0"/>
              <a:t>и предпочтениям </a:t>
            </a:r>
            <a:r>
              <a:rPr lang="ru-RU" dirty="0"/>
              <a:t>детей</a:t>
            </a:r>
            <a:r>
              <a:rPr lang="ru-RU" dirty="0" smtClean="0"/>
              <a:t>,       </a:t>
            </a:r>
            <a:r>
              <a:rPr lang="ru-RU" dirty="0"/>
              <a:t>их соотношение и интеграция при решении задач воспитания </a:t>
            </a:r>
            <a:r>
              <a:rPr lang="ru-RU" dirty="0" smtClean="0"/>
              <a:t>и обучения </a:t>
            </a:r>
            <a:r>
              <a:rPr lang="ru-RU" dirty="0"/>
              <a:t>обеспечивает их </a:t>
            </a:r>
            <a:r>
              <a:rPr lang="ru-RU" dirty="0" smtClean="0"/>
              <a:t>вариативность.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18660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4" y="199576"/>
            <a:ext cx="10255467" cy="243436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4" y="3249000"/>
            <a:ext cx="10699736" cy="249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385659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674950"/>
              </p:ext>
            </p:extLst>
          </p:nvPr>
        </p:nvGraphicFramePr>
        <p:xfrm>
          <a:off x="516000" y="285853"/>
          <a:ext cx="10972800" cy="659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СТРУКТУРА ПАРЦИАЛЬНОЙ ПРОГРАММЫ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Раздел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Содержание раздела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Общее положение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Какая образовательная область, возраст детей. Что отражает (региональная специфика, традиции)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Целевой раздел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Пояснительная записка (цели,</a:t>
                      </a:r>
                      <a:r>
                        <a:rPr lang="ru-RU" baseline="0" dirty="0" smtClean="0"/>
                        <a:t> з</a:t>
                      </a:r>
                      <a:r>
                        <a:rPr lang="ru-RU" dirty="0" smtClean="0"/>
                        <a:t>адача программы)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Планируемые результаты реализации программы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Педагогическая диагностика достижения планируемых результатов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Содержательный раздел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Задачи и содержание образования (можно по блокам,</a:t>
                      </a:r>
                      <a:r>
                        <a:rPr lang="ru-RU" baseline="0" dirty="0" smtClean="0"/>
                        <a:t> м</a:t>
                      </a:r>
                      <a:r>
                        <a:rPr lang="ru-RU" dirty="0" smtClean="0"/>
                        <a:t>одулям)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Формы, способы, методы и средства реализации программы (можно кратко «списать» из образовательной</a:t>
                      </a:r>
                      <a:r>
                        <a:rPr lang="ru-RU" baseline="0" dirty="0" smtClean="0"/>
                        <a:t> программы – какие конкретно)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Особенности образовательной деятельности разных видов и культурных практик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Способы и направления поддержки детской инициативы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Особенности взаимодействия педагогического коллектива с семьями обучающихся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Направления воспитания и формируемые ценности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Организационный раздел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Особенности организации РППС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Материально-техническое обеспечение</a:t>
                      </a:r>
                      <a:r>
                        <a:rPr lang="ru-RU" baseline="0" dirty="0" smtClean="0"/>
                        <a:t> программы, обеспеченность методическими материалами и средствами обучения и воспитания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Примерный перечень произведений (литературных, музыкальных, художественных, анимационных) для реализации программы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Место в режиме дня (на занятиях, в утренние, вечерние часы, на прогулке)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Знаковые мероприятия в календарный план воспитательной работы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07420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64000"/>
            <a:ext cx="10121400" cy="3004056"/>
          </a:xfrm>
        </p:spPr>
      </p:pic>
    </p:spTree>
    <p:extLst>
      <p:ext uri="{BB962C8B-B14F-4D97-AF65-F5344CB8AC3E}">
        <p14:creationId xmlns:p14="http://schemas.microsoft.com/office/powerpoint/2010/main" val="94977682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574" y="1420585"/>
            <a:ext cx="9784851" cy="4501505"/>
          </a:xfrm>
        </p:spPr>
      </p:pic>
    </p:spTree>
    <p:extLst>
      <p:ext uri="{BB962C8B-B14F-4D97-AF65-F5344CB8AC3E}">
        <p14:creationId xmlns:p14="http://schemas.microsoft.com/office/powerpoint/2010/main" val="3837177274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53" y="1539000"/>
            <a:ext cx="11255447" cy="3285000"/>
          </a:xfrm>
        </p:spPr>
      </p:pic>
    </p:spTree>
    <p:extLst>
      <p:ext uri="{BB962C8B-B14F-4D97-AF65-F5344CB8AC3E}">
        <p14:creationId xmlns:p14="http://schemas.microsoft.com/office/powerpoint/2010/main" val="3332866111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00" y="144000"/>
            <a:ext cx="11610000" cy="6480000"/>
          </a:xfrm>
        </p:spPr>
      </p:pic>
    </p:spTree>
    <p:extLst>
      <p:ext uri="{BB962C8B-B14F-4D97-AF65-F5344CB8AC3E}">
        <p14:creationId xmlns:p14="http://schemas.microsoft.com/office/powerpoint/2010/main" val="1833466697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ВАЖНО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Соответствие ФГОС ДО, ФОП ДО, ФАОП ДО</a:t>
            </a:r>
          </a:p>
          <a:p>
            <a:pPr marL="514350" indent="-514350">
              <a:buAutoNum type="arabicPeriod"/>
            </a:pPr>
            <a:r>
              <a:rPr lang="ru-RU" dirty="0" smtClean="0"/>
              <a:t>Утверждение УМК </a:t>
            </a:r>
            <a:r>
              <a:rPr lang="ru-RU" dirty="0"/>
              <a:t>П</a:t>
            </a:r>
            <a:r>
              <a:rPr lang="ru-RU" dirty="0" smtClean="0"/>
              <a:t>едагогическим советом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/>
              <a:t>Соответствие возрасту детей</a:t>
            </a:r>
          </a:p>
          <a:p>
            <a:pPr marL="514350" indent="-514350">
              <a:buAutoNum type="arabicPeriod"/>
            </a:pPr>
            <a:r>
              <a:rPr lang="ru-RU" dirty="0" smtClean="0"/>
              <a:t>Использование технологии целиком, а не отрывочно</a:t>
            </a:r>
          </a:p>
          <a:p>
            <a:pPr marL="514350" indent="-514350">
              <a:buAutoNum type="arabicPeriod"/>
            </a:pPr>
            <a:r>
              <a:rPr lang="ru-RU" dirty="0" smtClean="0"/>
              <a:t>Осторожное использование источников из интернета (проверка на соответствие)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08880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</a:rPr>
              <a:t>Федеральная образовательная программа </a:t>
            </a:r>
            <a:r>
              <a:rPr lang="ru-RU" sz="3200" b="1" dirty="0" smtClean="0">
                <a:solidFill>
                  <a:srgbClr val="7030A0"/>
                </a:solidFill>
              </a:rPr>
              <a:t/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дошкольного </a:t>
            </a:r>
            <a:r>
              <a:rPr lang="ru-RU" sz="3200" b="1" dirty="0">
                <a:solidFill>
                  <a:srgbClr val="7030A0"/>
                </a:solidFill>
              </a:rPr>
              <a:t>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502379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400" dirty="0"/>
              <a:t>2.	Федеральная программа позволяет реализовать несколько основополагающих функций дошкольного уровня образования:</a:t>
            </a:r>
          </a:p>
          <a:p>
            <a:pPr algn="just"/>
            <a:r>
              <a:rPr lang="ru-RU" sz="3400" dirty="0"/>
              <a:t>1)	обучение и воспитание </a:t>
            </a:r>
            <a:r>
              <a:rPr lang="ru-RU" sz="3400" dirty="0" smtClean="0"/>
              <a:t>ребенка </a:t>
            </a:r>
            <a:r>
              <a:rPr lang="ru-RU" sz="3400" dirty="0"/>
              <a:t>дошкольного возраста как гражданина Российской Федерации, формирование основ его гражданской и культурной идентичности на соответствующем </a:t>
            </a:r>
            <a:r>
              <a:rPr lang="ru-RU" sz="3400" b="1" dirty="0"/>
              <a:t>его возрасту содержании доступными средствами;</a:t>
            </a:r>
          </a:p>
          <a:p>
            <a:pPr algn="just"/>
            <a:r>
              <a:rPr lang="ru-RU" sz="3400" dirty="0"/>
              <a:t>2)	</a:t>
            </a:r>
            <a:r>
              <a:rPr lang="ru-RU" sz="3400" b="1" dirty="0"/>
              <a:t>создание единого ядра содержания дошкольного образования </a:t>
            </a:r>
            <a:r>
              <a:rPr lang="ru-RU" sz="3400" dirty="0"/>
              <a:t>(далее – ДО), ориентированного 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</a:t>
            </a:r>
          </a:p>
          <a:p>
            <a:pPr algn="just"/>
            <a:r>
              <a:rPr lang="ru-RU" sz="3400" dirty="0"/>
              <a:t>3)	</a:t>
            </a:r>
            <a:r>
              <a:rPr lang="ru-RU" sz="3400" b="1" dirty="0"/>
              <a:t>создание 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</a:t>
            </a:r>
            <a:r>
              <a:rPr lang="ru-RU" sz="3400" b="1" dirty="0" smtClean="0"/>
              <a:t>ребенку </a:t>
            </a:r>
            <a:r>
              <a:rPr lang="ru-RU" sz="3400" b="1" dirty="0"/>
              <a:t>и его родителям (законным представителям) </a:t>
            </a:r>
            <a:r>
              <a:rPr lang="ru-RU" sz="3400" b="1" dirty="0" smtClean="0"/>
              <a:t>равные </a:t>
            </a:r>
            <a:r>
              <a:rPr lang="ru-RU" sz="3400" b="1" dirty="0"/>
              <a:t>качественные условия ДО, вне зависимости от места проживания.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57202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3</a:t>
            </a:r>
            <a:r>
              <a:rPr lang="ru-RU" sz="2800" dirty="0"/>
              <a:t>.	Федеральная программа определяет </a:t>
            </a:r>
            <a:r>
              <a:rPr lang="ru-RU" sz="2800" b="1" dirty="0"/>
              <a:t>единые для Российской Федерации базовые объем и содержание ДО, осваиваемые обучающимися в организациях, осуществляющих образовательную деятельность (далее – ДОО), и планируемые результаты освоения образовательной программы</a:t>
            </a:r>
            <a:r>
              <a:rPr lang="ru-RU" sz="2800" dirty="0"/>
              <a:t>. Федеральная программа разработана в соответствии с федеральным государственным образовательным стандартом дошкольного образования  (далее – ФГОС ДО).</a:t>
            </a:r>
          </a:p>
        </p:txBody>
      </p:sp>
    </p:spTree>
    <p:extLst>
      <p:ext uri="{BB962C8B-B14F-4D97-AF65-F5344CB8AC3E}">
        <p14:creationId xmlns:p14="http://schemas.microsoft.com/office/powerpoint/2010/main" val="9353516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34000"/>
            <a:ext cx="10972800" cy="5175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400" dirty="0"/>
              <a:t>4.	ФГОС ДО и Федеральная программа являются </a:t>
            </a:r>
            <a:r>
              <a:rPr lang="ru-RU" sz="3400" b="1" dirty="0"/>
              <a:t>основой для самостоятельной разработки и утверждения ДОО образовательных программ дошкольного образования (далее - Программа), обязательная часть которых должна соответствовать Федеральной программе</a:t>
            </a:r>
            <a:r>
              <a:rPr lang="ru-RU" sz="3400" dirty="0"/>
              <a:t> и оформляется в виде ссылки на нее. Федеральная программа определяет объем обязательной части этих Программ, который в соответствии со ФГОС ДО составляет не менее 60% от общего объема программы. </a:t>
            </a:r>
            <a:r>
              <a:rPr lang="ru-RU" sz="3400" b="1" dirty="0"/>
              <a:t>Часть, формируемая участниками образовательных отношений, составляет не более 40% и может быть ориентирована на специфику национальных, социокультурных и иных условий, в том числе региональных, в которых осуществляется образовательная деятельность; сложившиеся традиции ДОО; выбор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 и ДОО в целом. Содержание и планируемые результаты разрабатываемых в ДОО Программ должны быть не ниже соответствующих содержания и планируемых результатов Федеральной программы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536707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5</a:t>
            </a:r>
            <a:r>
              <a:rPr lang="ru-RU" dirty="0"/>
              <a:t>.	</a:t>
            </a:r>
            <a:r>
              <a:rPr lang="ru-RU" b="1" dirty="0"/>
              <a:t>Федеральная программа включает в себя учебно-методическую документацию</a:t>
            </a:r>
            <a:r>
              <a:rPr lang="ru-RU" dirty="0"/>
              <a:t>, в состав которой входят федеральная рабочая программа воспитания (далее – Программа воспитания), примерный режим и распорядок дня дошкольных групп, федеральный календарный план воспитательной работы (далее – План) и иные компоненты.</a:t>
            </a:r>
          </a:p>
        </p:txBody>
      </p:sp>
    </p:spTree>
    <p:extLst>
      <p:ext uri="{BB962C8B-B14F-4D97-AF65-F5344CB8AC3E}">
        <p14:creationId xmlns:p14="http://schemas.microsoft.com/office/powerpoint/2010/main" val="233899109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10</a:t>
            </a:r>
            <a:r>
              <a:rPr lang="ru-RU" dirty="0" smtClean="0"/>
              <a:t>. </a:t>
            </a:r>
            <a:r>
              <a:rPr lang="ru-RU" dirty="0"/>
              <a:t>	</a:t>
            </a:r>
            <a:r>
              <a:rPr lang="ru-RU" b="1" dirty="0"/>
              <a:t>ДОО предоставлено право выбора </a:t>
            </a:r>
            <a:r>
              <a:rPr lang="ru-RU" dirty="0"/>
              <a:t>способов реализации образовательной деятельности в зависимости от конкретных условий, предпочтений педагогического коллектива ДОО и других участников образовательных отношений, а также с </a:t>
            </a:r>
            <a:r>
              <a:rPr lang="ru-RU" dirty="0" smtClean="0"/>
              <a:t>учетом </a:t>
            </a:r>
            <a:r>
              <a:rPr lang="ru-RU" dirty="0"/>
              <a:t>индивидуальных особенностей обучающихся, специфики их потребностей и интересов, возрастных возможностей.</a:t>
            </a:r>
          </a:p>
        </p:txBody>
      </p:sp>
    </p:spTree>
    <p:extLst>
      <p:ext uri="{BB962C8B-B14F-4D97-AF65-F5344CB8AC3E}">
        <p14:creationId xmlns:p14="http://schemas.microsoft.com/office/powerpoint/2010/main" val="327433022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:a16="http://schemas.microsoft.com/office/drawing/2014/main" id="{E893E3A9-6396-47AA-8648-E22DFF86D681}"/>
              </a:ext>
            </a:extLst>
          </p:cNvPr>
          <p:cNvSpPr txBox="1">
            <a:spLocks/>
          </p:cNvSpPr>
          <p:nvPr/>
        </p:nvSpPr>
        <p:spPr>
          <a:xfrm>
            <a:off x="160873" y="1307170"/>
            <a:ext cx="4432499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2038F74A-EA8F-439E-9748-492716191358}"/>
              </a:ext>
            </a:extLst>
          </p:cNvPr>
          <p:cNvSpPr txBox="1">
            <a:spLocks/>
          </p:cNvSpPr>
          <p:nvPr/>
        </p:nvSpPr>
        <p:spPr>
          <a:xfrm>
            <a:off x="666715" y="2643182"/>
            <a:ext cx="3794484" cy="17145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52993" y="642922"/>
            <a:ext cx="24966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Блок-схема: альтернативный процесс 14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312280" y="496514"/>
            <a:ext cx="6683720" cy="1263371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457200">
              <a:buFont typeface="+mj-lt"/>
              <a:buAutoNum type="arabicPeriod"/>
            </a:pPr>
            <a:r>
              <a:rPr lang="ru-RU" sz="2800" b="1" dirty="0">
                <a:solidFill>
                  <a:schemeClr val="tx1"/>
                </a:solidFill>
              </a:rPr>
              <a:t>Комплексные </a:t>
            </a:r>
            <a:r>
              <a:rPr lang="ru-RU" sz="2800" b="1" dirty="0" smtClean="0">
                <a:solidFill>
                  <a:schemeClr val="tx1"/>
                </a:solidFill>
              </a:rPr>
              <a:t>программы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352343" y="4584666"/>
            <a:ext cx="6823657" cy="2129334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457200" algn="just"/>
            <a:r>
              <a:rPr lang="ru-RU" sz="2800" b="1" dirty="0" smtClean="0">
                <a:solidFill>
                  <a:schemeClr val="tx1"/>
                </a:solidFill>
              </a:rPr>
              <a:t>4</a:t>
            </a:r>
            <a:r>
              <a:rPr lang="ru-RU" sz="2800" b="1" dirty="0" smtClean="0">
                <a:solidFill>
                  <a:schemeClr val="tx1"/>
                </a:solidFill>
              </a:rPr>
              <a:t>. </a:t>
            </a:r>
            <a:r>
              <a:rPr lang="ru-RU" sz="2400" b="1" dirty="0" smtClean="0">
                <a:solidFill>
                  <a:schemeClr val="tx1"/>
                </a:solidFill>
              </a:rPr>
              <a:t>Парциальные программы: муниципальные</a:t>
            </a:r>
            <a:r>
              <a:rPr lang="ru-RU" sz="2400" b="1" dirty="0" smtClean="0">
                <a:solidFill>
                  <a:schemeClr val="tx1"/>
                </a:solidFill>
              </a:rPr>
              <a:t>, </a:t>
            </a:r>
          </a:p>
          <a:p>
            <a:pPr lvl="0" indent="-457200" algn="just"/>
            <a:r>
              <a:rPr lang="ru-RU" sz="2400" b="1" dirty="0" smtClean="0">
                <a:solidFill>
                  <a:schemeClr val="tx1"/>
                </a:solidFill>
              </a:rPr>
              <a:t>институциональные </a:t>
            </a:r>
            <a:r>
              <a:rPr lang="ru-RU" sz="2400" b="1" dirty="0" smtClean="0">
                <a:solidFill>
                  <a:schemeClr val="tx1"/>
                </a:solidFill>
              </a:rPr>
              <a:t>(разработанные </a:t>
            </a:r>
            <a:r>
              <a:rPr lang="ru-RU" sz="2400" b="1" dirty="0" smtClean="0">
                <a:solidFill>
                  <a:schemeClr val="tx1"/>
                </a:solidFill>
              </a:rPr>
              <a:t>рабочей группой), педагогические (разработанные педагогом или специалистом)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358779" y="3371197"/>
            <a:ext cx="5737221" cy="955562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457200" algn="just"/>
            <a:r>
              <a:rPr lang="ru-RU" sz="2800" b="1" dirty="0" smtClean="0">
                <a:solidFill>
                  <a:schemeClr val="tx1"/>
                </a:solidFill>
              </a:rPr>
              <a:t>3. Парциальные </a:t>
            </a:r>
            <a:r>
              <a:rPr lang="ru-RU" sz="2800" b="1" dirty="0">
                <a:solidFill>
                  <a:schemeClr val="tx1"/>
                </a:solidFill>
              </a:rPr>
              <a:t>программы</a:t>
            </a:r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336000" y="2061898"/>
            <a:ext cx="6840000" cy="1082326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-457200"/>
            <a:r>
              <a:rPr lang="ru-RU" sz="2400" b="1" dirty="0" smtClean="0">
                <a:solidFill>
                  <a:schemeClr val="tx1"/>
                </a:solidFill>
              </a:rPr>
              <a:t>2. Авторские </a:t>
            </a:r>
            <a:r>
              <a:rPr lang="ru-RU" sz="2400" b="1" dirty="0">
                <a:solidFill>
                  <a:schemeClr val="tx1"/>
                </a:solidFill>
              </a:rPr>
              <a:t>технологии </a:t>
            </a:r>
            <a:r>
              <a:rPr lang="ru-RU" sz="2400" b="1" dirty="0" smtClean="0">
                <a:solidFill>
                  <a:schemeClr val="tx1"/>
                </a:solidFill>
              </a:rPr>
              <a:t>и самостоятельные </a:t>
            </a:r>
          </a:p>
          <a:p>
            <a:pPr indent="-457200"/>
            <a:r>
              <a:rPr lang="ru-RU" sz="2400" b="1" dirty="0" smtClean="0">
                <a:solidFill>
                  <a:schemeClr val="tx1"/>
                </a:solidFill>
              </a:rPr>
              <a:t>линейки пособий внутри </a:t>
            </a:r>
            <a:r>
              <a:rPr lang="ru-RU" sz="2400" b="1" dirty="0">
                <a:solidFill>
                  <a:schemeClr val="tx1"/>
                </a:solidFill>
              </a:rPr>
              <a:t>комплексных программ</a:t>
            </a:r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8616000" y="324000"/>
            <a:ext cx="3371727" cy="6300000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 ОТБОР СОДЕРЖАНИЯ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sp>
        <p:nvSpPr>
          <p:cNvPr id="8" name="Плюс 7"/>
          <p:cNvSpPr/>
          <p:nvPr/>
        </p:nvSpPr>
        <p:spPr>
          <a:xfrm>
            <a:off x="7281264" y="2145861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2705" y="3538108"/>
            <a:ext cx="707197" cy="70719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4865" y="5184000"/>
            <a:ext cx="707197" cy="7071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88173" y="508347"/>
            <a:ext cx="126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smtClean="0">
                <a:solidFill>
                  <a:srgbClr val="FF0000"/>
                </a:solidFill>
              </a:rPr>
              <a:t>?</a:t>
            </a:r>
            <a:endParaRPr lang="ru-RU" sz="6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38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:a16="http://schemas.microsoft.com/office/drawing/2014/main" id="{E893E3A9-6396-47AA-8648-E22DFF86D681}"/>
              </a:ext>
            </a:extLst>
          </p:cNvPr>
          <p:cNvSpPr txBox="1">
            <a:spLocks/>
          </p:cNvSpPr>
          <p:nvPr/>
        </p:nvSpPr>
        <p:spPr>
          <a:xfrm>
            <a:off x="160873" y="1307170"/>
            <a:ext cx="4432499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2038F74A-EA8F-439E-9748-492716191358}"/>
              </a:ext>
            </a:extLst>
          </p:cNvPr>
          <p:cNvSpPr txBox="1">
            <a:spLocks/>
          </p:cNvSpPr>
          <p:nvPr/>
        </p:nvSpPr>
        <p:spPr>
          <a:xfrm>
            <a:off x="666715" y="2643182"/>
            <a:ext cx="3794484" cy="17145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52993" y="642922"/>
            <a:ext cx="24966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291000" y="234000"/>
            <a:ext cx="11700000" cy="1350000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3600" b="1">
                <a:solidFill>
                  <a:srgbClr val="7030A0"/>
                </a:solidFill>
              </a:rPr>
              <a:t>Отбор содержания дошкольного образования</a:t>
            </a:r>
          </a:p>
          <a:p>
            <a:pPr lvl="0">
              <a:defRPr/>
            </a:pPr>
            <a:r>
              <a:rPr lang="ru-RU" sz="3600" b="1">
                <a:solidFill>
                  <a:srgbClr val="7030A0"/>
                </a:solidFill>
              </a:rPr>
              <a:t>для детского сада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/>
              <a:t>Авторские технологии и самостоятельные линейки </a:t>
            </a:r>
            <a:r>
              <a:rPr lang="ru-RU" sz="2800" dirty="0" smtClean="0"/>
              <a:t>пособий внутри </a:t>
            </a:r>
            <a:r>
              <a:rPr lang="ru-RU" sz="2800" dirty="0"/>
              <a:t>комплексных программ</a:t>
            </a:r>
          </a:p>
          <a:p>
            <a:pPr marL="0" indent="0" algn="just">
              <a:buNone/>
            </a:pPr>
            <a:r>
              <a:rPr lang="ru-RU" sz="2800" b="1" dirty="0"/>
              <a:t>Федеральный закон от </a:t>
            </a:r>
            <a:r>
              <a:rPr lang="ru-RU" sz="2800" b="1" dirty="0" smtClean="0"/>
              <a:t>29.12.2012 № 273-ФЗ «Об </a:t>
            </a:r>
            <a:r>
              <a:rPr lang="ru-RU" sz="2800" b="1" dirty="0"/>
              <a:t>образовании в </a:t>
            </a:r>
            <a:r>
              <a:rPr lang="ru-RU" sz="2800" b="1" dirty="0" smtClean="0"/>
              <a:t>Российской Федерации</a:t>
            </a:r>
            <a:r>
              <a:rPr lang="ru-RU" sz="2800" b="1" dirty="0" smtClean="0"/>
              <a:t>». Статья </a:t>
            </a:r>
            <a:r>
              <a:rPr lang="ru-RU" sz="2800" b="1" dirty="0"/>
              <a:t>28. Компетенции, права, обязанности и </a:t>
            </a:r>
            <a:r>
              <a:rPr lang="ru-RU" sz="2800" b="1" dirty="0" smtClean="0"/>
              <a:t>ответственность образовательной </a:t>
            </a:r>
            <a:r>
              <a:rPr lang="ru-RU" sz="2800" b="1" dirty="0" smtClean="0"/>
              <a:t>организации:</a:t>
            </a:r>
            <a:endParaRPr lang="ru-RU" sz="2800" b="1" dirty="0"/>
          </a:p>
          <a:p>
            <a:pPr marL="0" indent="0" algn="just">
              <a:buNone/>
            </a:pPr>
            <a:r>
              <a:rPr lang="ru-RU" sz="2800" dirty="0" smtClean="0"/>
              <a:t>Образовательные </a:t>
            </a:r>
            <a:r>
              <a:rPr lang="ru-RU" sz="2800" dirty="0"/>
              <a:t>организации при реализации образовательных </a:t>
            </a:r>
            <a:r>
              <a:rPr lang="ru-RU" sz="2800" dirty="0" smtClean="0"/>
              <a:t>программ свободны </a:t>
            </a:r>
            <a:r>
              <a:rPr lang="ru-RU" sz="2800" dirty="0"/>
              <a:t>в определении содержания образования , выборе </a:t>
            </a:r>
            <a:r>
              <a:rPr lang="ru-RU" sz="2800" dirty="0" smtClean="0"/>
              <a:t>образовательных технологий</a:t>
            </a:r>
            <a:r>
              <a:rPr lang="ru-RU" sz="2800" dirty="0"/>
              <a:t>, а также в выборе </a:t>
            </a:r>
            <a:r>
              <a:rPr lang="ru-RU" sz="2800" dirty="0" smtClean="0"/>
              <a:t>учебно- </a:t>
            </a:r>
            <a:r>
              <a:rPr lang="ru-RU" sz="2800" dirty="0"/>
              <a:t>методического обеспечения , если иное </a:t>
            </a:r>
            <a:r>
              <a:rPr lang="ru-RU" sz="2800" dirty="0" smtClean="0"/>
              <a:t>не установлено </a:t>
            </a:r>
            <a:r>
              <a:rPr lang="ru-RU" sz="2800" dirty="0"/>
              <a:t>настоящим Федеральным </a:t>
            </a:r>
            <a:r>
              <a:rPr lang="ru-RU" sz="2800" dirty="0" smtClean="0"/>
              <a:t>законом.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963804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6000" y="291095"/>
            <a:ext cx="10432800" cy="53879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/>
              <a:t>Обновленный ФГОС дошкольного образования (в редакции приказа </a:t>
            </a:r>
            <a:r>
              <a:rPr lang="ru-RU" sz="2800" b="1" dirty="0" err="1" smtClean="0"/>
              <a:t>Минпросвещения</a:t>
            </a:r>
            <a:r>
              <a:rPr lang="ru-RU" sz="2800" b="1" dirty="0" smtClean="0"/>
              <a:t> </a:t>
            </a:r>
            <a:r>
              <a:rPr lang="ru-RU" sz="2800" b="1" dirty="0" smtClean="0"/>
              <a:t>от 08.04.2022 № 955):</a:t>
            </a:r>
            <a:endParaRPr lang="ru-RU" sz="2800" b="1" dirty="0"/>
          </a:p>
          <a:p>
            <a:pPr marL="0" indent="0">
              <a:buNone/>
            </a:pPr>
            <a:r>
              <a:rPr lang="ru-RU" sz="2800" dirty="0" smtClean="0"/>
              <a:t>2.11.2 </a:t>
            </a:r>
            <a:r>
              <a:rPr lang="ru-RU" sz="2800" dirty="0"/>
              <a:t>Содержательный раздел Программы должен включать</a:t>
            </a:r>
          </a:p>
          <a:p>
            <a:pPr marL="0" indent="0">
              <a:buNone/>
            </a:pPr>
            <a:r>
              <a:rPr lang="ru-RU" sz="2800" dirty="0"/>
              <a:t>а) описание образовательной деятельности в соответствии с направлениями </a:t>
            </a:r>
            <a:r>
              <a:rPr lang="ru-RU" sz="2800" dirty="0" smtClean="0"/>
              <a:t>развития ребенка</a:t>
            </a:r>
            <a:r>
              <a:rPr lang="ru-RU" sz="2800" dirty="0"/>
              <a:t>, представленными в пяти образовательных областях, федеральной программой </a:t>
            </a:r>
            <a:r>
              <a:rPr lang="ru-RU" sz="2800" dirty="0" smtClean="0"/>
              <a:t>и с </a:t>
            </a:r>
            <a:r>
              <a:rPr lang="ru-RU" sz="2800" dirty="0"/>
              <a:t>учетом используемых методических пособий, обеспечивающих реализацию </a:t>
            </a:r>
            <a:r>
              <a:rPr lang="ru-RU" sz="2800" dirty="0" smtClean="0"/>
              <a:t>данного </a:t>
            </a:r>
            <a:r>
              <a:rPr lang="ru-RU" sz="2800" dirty="0" smtClean="0"/>
              <a:t>содержания;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б) описание вариативных форм, способов, методов и средств реализации Программы </a:t>
            </a:r>
            <a:r>
              <a:rPr lang="ru-RU" sz="2800" dirty="0" smtClean="0"/>
              <a:t>с учетом </a:t>
            </a:r>
            <a:r>
              <a:rPr lang="ru-RU" sz="2800" dirty="0"/>
              <a:t>возрастных и индивидуальных особенностей воспитанников, специфики </a:t>
            </a:r>
            <a:r>
              <a:rPr lang="ru-RU" sz="2800" dirty="0" smtClean="0"/>
              <a:t>их образовательных </a:t>
            </a:r>
            <a:r>
              <a:rPr lang="ru-RU" sz="2800" dirty="0"/>
              <a:t>потребностей и </a:t>
            </a:r>
            <a:r>
              <a:rPr lang="ru-RU" sz="2800" dirty="0" smtClean="0"/>
              <a:t>интересов.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12368681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5976322a44a97ac26d815ee62557e8e28e4d658"/>
</p:tagLst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3936</TotalTime>
  <Words>1404</Words>
  <Application>Microsoft Office PowerPoint</Application>
  <PresentationFormat>Широкоэкранный</PresentationFormat>
  <Paragraphs>100</Paragraphs>
  <Slides>17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1_Тема Office</vt:lpstr>
      <vt:lpstr>Презентация PowerPoint</vt:lpstr>
      <vt:lpstr>Федеральная образовательная программа  дошкольного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Отбор педагогических технологий (ФОП ДО)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ВАЖНО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Tatijana N. Osadchaja</cp:lastModifiedBy>
  <cp:revision>168</cp:revision>
  <dcterms:created xsi:type="dcterms:W3CDTF">2020-07-14T14:01:38Z</dcterms:created>
  <dcterms:modified xsi:type="dcterms:W3CDTF">2023-10-12T12:52:16Z</dcterms:modified>
</cp:coreProperties>
</file>