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0" r:id="rId2"/>
  </p:sldMasterIdLst>
  <p:notesMasterIdLst>
    <p:notesMasterId r:id="rId20"/>
  </p:notesMasterIdLst>
  <p:sldIdLst>
    <p:sldId id="268" r:id="rId3"/>
    <p:sldId id="304" r:id="rId4"/>
    <p:sldId id="305" r:id="rId5"/>
    <p:sldId id="306" r:id="rId6"/>
    <p:sldId id="307" r:id="rId7"/>
    <p:sldId id="308" r:id="rId8"/>
    <p:sldId id="283" r:id="rId9"/>
    <p:sldId id="286" r:id="rId10"/>
    <p:sldId id="295" r:id="rId11"/>
    <p:sldId id="296" r:id="rId12"/>
    <p:sldId id="297" r:id="rId13"/>
    <p:sldId id="298" r:id="rId14"/>
    <p:sldId id="299" r:id="rId15"/>
    <p:sldId id="300" r:id="rId16"/>
    <p:sldId id="301" r:id="rId17"/>
    <p:sldId id="302" r:id="rId18"/>
    <p:sldId id="303" r:id="rId19"/>
  </p:sldIdLst>
  <p:sldSz cx="12192000" cy="6858000"/>
  <p:notesSz cx="6858000" cy="9144000"/>
  <p:custDataLst>
    <p:tags r:id="rId2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9D5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91" autoAdjust="0"/>
    <p:restoredTop sz="81818" autoAdjust="0"/>
  </p:normalViewPr>
  <p:slideViewPr>
    <p:cSldViewPr>
      <p:cViewPr varScale="1">
        <p:scale>
          <a:sx n="70" d="100"/>
          <a:sy n="70" d="100"/>
        </p:scale>
        <p:origin x="60" y="1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49" d="100"/>
          <a:sy n="49" d="100"/>
        </p:scale>
        <p:origin x="2910" y="60"/>
      </p:cViewPr>
      <p:guideLst/>
    </p:cSldViewPr>
  </p:notes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tags" Target="tags/tag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0EE562-E05A-4626-B3AF-5F0B868819D9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D519D9-560B-443C-B598-BE18CE88D9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8290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519D9-560B-443C-B598-BE18CE88D997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55100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ТЕХНОЛОГИЯ. 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Образовательная технология 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– это 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обоснованный набор приемов, методов, способов организации образовательного процесса, направленный на достижение конкретных результатов по отношению к конкретным детям. Более того, педагогическая технология гарантирует получение данного результата за счет четко определенной последовательности действий педагога, использования им конкретных методов и приемов во взаимодействии с детьми, их родителями, другими членами педагогического коллектива</a:t>
            </a:r>
          </a:p>
          <a:p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ПРОГРАММА. </a:t>
            </a:r>
          </a:p>
          <a:p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Образовательная программа – это нормативно-управленческий документ дошкольной образовательной организации, характеризующий специфику содержания образования и особенности организации воспитательного-образовательного процесса (его содержание, формы, применяемые педагогические технологии, методы и приемы) в конкретной ДОО</a:t>
            </a:r>
            <a:endParaRPr lang="ru-RU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Парциальные программы в ДОУ - это занятия и методики, направленные на развитие мелкой моторики, чистой речи, формирование понимания языка и языковых форм, развитие ассоциативного мышления.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519D9-560B-443C-B598-BE18CE88D997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86806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519D9-560B-443C-B598-BE18CE88D997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4045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ЦЕЛЬ</a:t>
            </a:r>
          </a:p>
          <a:p>
            <a:r>
              <a:rPr lang="ru-RU" dirty="0" smtClean="0"/>
              <a:t>Википедия:</a:t>
            </a:r>
            <a:r>
              <a:rPr lang="ru-RU" baseline="0" dirty="0" smtClean="0"/>
              <a:t> Цель</a:t>
            </a:r>
            <a:r>
              <a:rPr lang="ru-RU" dirty="0" smtClean="0"/>
              <a:t> </a:t>
            </a:r>
            <a:r>
              <a:rPr lang="ru-RU" dirty="0" smtClean="0"/>
              <a:t>(нем. </a:t>
            </a:r>
            <a:r>
              <a:rPr lang="ru-RU" dirty="0" err="1" smtClean="0"/>
              <a:t>Ziel</a:t>
            </a:r>
            <a:r>
              <a:rPr lang="ru-RU" dirty="0" smtClean="0"/>
              <a:t>) — это представление о будущем или желаемом результате, который человек или группа людей представляют себе, планируют и обязуются </a:t>
            </a:r>
            <a:r>
              <a:rPr lang="ru-RU" dirty="0" smtClean="0"/>
              <a:t>достичь;</a:t>
            </a:r>
            <a:endParaRPr lang="ru-RU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 smtClean="0"/>
              <a:t>мета, предмет, в который кто-либо метит, наводит, старается </a:t>
            </a:r>
            <a:r>
              <a:rPr lang="ru-RU" dirty="0" smtClean="0"/>
              <a:t>попасть;</a:t>
            </a:r>
            <a:endParaRPr lang="ru-RU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 smtClean="0"/>
              <a:t>конечное желание, стремление, намерение чего-либо </a:t>
            </a:r>
            <a:r>
              <a:rPr lang="ru-RU" dirty="0" smtClean="0"/>
              <a:t>достигнуть, </a:t>
            </a:r>
            <a:r>
              <a:rPr lang="ru-RU" dirty="0" smtClean="0"/>
              <a:t>представление, которое человек стремится </a:t>
            </a:r>
            <a:r>
              <a:rPr lang="ru-RU" dirty="0" smtClean="0"/>
              <a:t>осуществить, </a:t>
            </a:r>
            <a:r>
              <a:rPr lang="ru-RU" dirty="0" smtClean="0"/>
              <a:t>например </a:t>
            </a:r>
            <a:r>
              <a:rPr lang="ru-RU" dirty="0" smtClean="0"/>
              <a:t>воспитание;</a:t>
            </a:r>
            <a:endParaRPr lang="ru-RU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 smtClean="0"/>
              <a:t>идеальный или реальный предмет сознательного или бессознательного стремления субъекта;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 smtClean="0"/>
              <a:t>конечный </a:t>
            </a:r>
            <a:r>
              <a:rPr lang="ru-RU" dirty="0" smtClean="0"/>
              <a:t>результат, на который преднамеренно направлен </a:t>
            </a:r>
            <a:r>
              <a:rPr lang="ru-RU" dirty="0" smtClean="0"/>
              <a:t>процесс; </a:t>
            </a:r>
            <a:r>
              <a:rPr lang="ru-RU" dirty="0" smtClean="0"/>
              <a:t>«доведение возможности до </a:t>
            </a:r>
            <a:r>
              <a:rPr lang="ru-RU" dirty="0" smtClean="0"/>
              <a:t>ее </a:t>
            </a:r>
            <a:r>
              <a:rPr lang="ru-RU" dirty="0" smtClean="0"/>
              <a:t>полного завершения</a:t>
            </a:r>
            <a:r>
              <a:rPr lang="ru-RU" dirty="0" smtClean="0"/>
              <a:t>»; </a:t>
            </a:r>
            <a:r>
              <a:rPr lang="ru-RU" dirty="0" smtClean="0"/>
              <a:t>осознанный образ предвосхищаемого результата</a:t>
            </a:r>
            <a:r>
              <a:rPr lang="ru-RU" dirty="0" smtClean="0"/>
              <a:t>.</a:t>
            </a:r>
            <a:endParaRPr lang="ru-RU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ru-RU" dirty="0" smtClean="0"/>
              <a:t> Словарь</a:t>
            </a:r>
            <a:r>
              <a:rPr lang="ru-RU" baseline="0" dirty="0" smtClean="0"/>
              <a:t> Даля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ЦЕЛЬ ж. мета, предмет, в который кто метит, наводит, старается попасть; цель для стрельбы, мишень, с раскрашенными кругами, коих средина сердце или яблоко. Метил в цель, а попал в пень. || Цель, на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стрельном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оружии, мушка,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шипок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 дуле для наводки по резке, мишени на казеннике, по прицелу. || *Конечное желанье, стремленье, намеренье, чего кто силится достигнуть. Без цели ничего не делают. У него была добрая цель, да не так вышло. Цель, начало или корень дела, побужденье; за ним идет средство, способ, а вершит дело конец, цель, достиженье ее. Целить во что, направлять, наводить, метить, желая попасть; стараться угодить; || Стремиться к чему, хотеть достигнуть чего, намереваться; метить самому куда, на место, в чин и пр. Целиться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страдат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|| Целить, намеряться чем. В птицу на лету целься на полдлины ее вперед. Прямым выстрелом вернее целиться, чем навесным. И нацелился, да промахнулся. Прицелься повернее. Целенье ср.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цельба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ж. действие по глаголу. Цельный выстрел, с прицелу, т. е. куда-нибудь наведенный.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Целкий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стрелок, меткий, верно попадающий; </a:t>
            </a:r>
            <a:r>
              <a:rPr lang="ru-RU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целкость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ж. уменье это. Целесообразный, отвечающий цели, намеренью, хотению; удовлетворяющий последствиями своими видам.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519D9-560B-443C-B598-BE18CE88D997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22442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УСЛОВИЯ</a:t>
            </a:r>
          </a:p>
          <a:p>
            <a:r>
              <a:rPr lang="ru-RU" dirty="0" smtClean="0"/>
              <a:t>Толковый </a:t>
            </a:r>
            <a:r>
              <a:rPr lang="ru-RU" dirty="0" smtClean="0"/>
              <a:t>словарь </a:t>
            </a:r>
            <a:r>
              <a:rPr lang="ru-RU" dirty="0" smtClean="0"/>
              <a:t>Ожегова:</a:t>
            </a:r>
            <a:endParaRPr lang="ru-RU" dirty="0" smtClean="0"/>
          </a:p>
          <a:p>
            <a:r>
              <a:rPr lang="ru-RU" dirty="0" smtClean="0"/>
              <a:t>УСЛОВИЕ</a:t>
            </a:r>
            <a:r>
              <a:rPr lang="ru-RU" dirty="0" smtClean="0"/>
              <a:t>, -я, ср. 1. Обстоятельство, от к-</a:t>
            </a:r>
            <a:r>
              <a:rPr lang="ru-RU" dirty="0" err="1" smtClean="0"/>
              <a:t>рого</a:t>
            </a:r>
            <a:r>
              <a:rPr lang="ru-RU" dirty="0" smtClean="0"/>
              <a:t> что-н. зависит</a:t>
            </a:r>
            <a:r>
              <a:rPr lang="ru-RU" dirty="0" smtClean="0"/>
              <a:t>. Требовательность </a:t>
            </a:r>
            <a:r>
              <a:rPr lang="ru-RU" dirty="0" smtClean="0"/>
              <a:t>к себе - у. успеха. 2. Требование, предъявляемое одной </a:t>
            </a:r>
            <a:r>
              <a:rPr lang="ru-RU" dirty="0" smtClean="0"/>
              <a:t>из договаривающихся </a:t>
            </a:r>
            <a:r>
              <a:rPr lang="ru-RU" dirty="0" smtClean="0"/>
              <a:t>сторон. Назовите ваши условия. Условия перемирия. 3. </a:t>
            </a:r>
            <a:r>
              <a:rPr lang="ru-RU" dirty="0" smtClean="0"/>
              <a:t>Устное или </a:t>
            </a:r>
            <a:r>
              <a:rPr lang="ru-RU" dirty="0" smtClean="0"/>
              <a:t>письменное соглашение о чем-н., договоренность (устар.). Заключить</a:t>
            </a:r>
            <a:r>
              <a:rPr lang="ru-RU" dirty="0" smtClean="0"/>
              <a:t>, нарушить у</a:t>
            </a:r>
            <a:r>
              <a:rPr lang="ru-RU" dirty="0" smtClean="0"/>
              <a:t>. А</a:t>
            </a:r>
            <a:r>
              <a:rPr lang="ru-RU" dirty="0" smtClean="0"/>
              <a:t>. </a:t>
            </a:r>
            <a:r>
              <a:rPr lang="ru-RU" dirty="0" err="1" smtClean="0"/>
              <a:t>мн</a:t>
            </a:r>
            <a:r>
              <a:rPr lang="ru-RU" dirty="0" smtClean="0"/>
              <a:t>-</a:t>
            </a:r>
            <a:r>
              <a:rPr lang="ru-RU" dirty="0" smtClean="0"/>
              <a:t>.чего. Правила, установленные в какой-н. области жизни</a:t>
            </a:r>
            <a:r>
              <a:rPr lang="ru-RU" dirty="0" smtClean="0"/>
              <a:t>, деятельности</a:t>
            </a:r>
            <a:r>
              <a:rPr lang="ru-RU" dirty="0" smtClean="0"/>
              <a:t>. На льготных условиях. Условия проживания в общежитии. 5. </a:t>
            </a:r>
            <a:r>
              <a:rPr lang="ru-RU" dirty="0" err="1" smtClean="0"/>
              <a:t>мя</a:t>
            </a:r>
            <a:r>
              <a:rPr lang="ru-RU" dirty="0" smtClean="0"/>
              <a:t>. Обстановка</a:t>
            </a:r>
            <a:r>
              <a:rPr lang="ru-RU" dirty="0" smtClean="0"/>
              <a:t>, в к-рой происходит, осуществляется что-н. Хорошие условия </a:t>
            </a:r>
            <a:r>
              <a:rPr lang="ru-RU" dirty="0" smtClean="0"/>
              <a:t>для работы</a:t>
            </a:r>
            <a:r>
              <a:rPr lang="ru-RU" dirty="0" smtClean="0"/>
              <a:t>. Природные условия. Жилищные условия. Действовать в </a:t>
            </a:r>
            <a:r>
              <a:rPr lang="ru-RU" dirty="0" smtClean="0"/>
              <a:t>благоприятных условиях</a:t>
            </a:r>
            <a:r>
              <a:rPr lang="ru-RU" dirty="0" smtClean="0"/>
              <a:t>. 6. обычно мн. Данные, требования, из к-</a:t>
            </a:r>
            <a:r>
              <a:rPr lang="ru-RU" dirty="0" err="1" smtClean="0"/>
              <a:t>рых</a:t>
            </a:r>
            <a:r>
              <a:rPr lang="ru-RU" dirty="0" smtClean="0"/>
              <a:t> следует исходить</a:t>
            </a:r>
            <a:r>
              <a:rPr lang="ru-RU" dirty="0" smtClean="0"/>
              <a:t>. Условия </a:t>
            </a:r>
            <a:r>
              <a:rPr lang="ru-RU" dirty="0" smtClean="0"/>
              <a:t>задачи. * При условии чего, в знач. предлога с род. п. - при </a:t>
            </a:r>
            <a:r>
              <a:rPr lang="ru-RU" dirty="0" smtClean="0"/>
              <a:t>наличии чего-н</a:t>
            </a:r>
            <a:r>
              <a:rPr lang="ru-RU" dirty="0" smtClean="0"/>
              <a:t>., будучи обусловлено чем-н. Поедем при условии хорошей погоды</a:t>
            </a:r>
            <a:r>
              <a:rPr lang="ru-RU" dirty="0" smtClean="0"/>
              <a:t>. Согласен </a:t>
            </a:r>
            <a:r>
              <a:rPr lang="ru-RU" dirty="0" smtClean="0"/>
              <a:t>действовать при условии поддержки. При (том) условии если (что),союз - выражает обусловливающее ограничение. Согласен, при (там) </a:t>
            </a:r>
            <a:r>
              <a:rPr lang="ru-RU" dirty="0" smtClean="0"/>
              <a:t>условии если </a:t>
            </a:r>
            <a:r>
              <a:rPr lang="ru-RU" dirty="0" smtClean="0"/>
              <a:t>(что) ты мне поможешь. В условиях чего, е знач. предлога с род. п. -при наличии че-</a:t>
            </a:r>
            <a:r>
              <a:rPr lang="ru-RU" dirty="0" err="1" smtClean="0"/>
              <a:t>го</a:t>
            </a:r>
            <a:r>
              <a:rPr lang="ru-RU" dirty="0" smtClean="0"/>
              <a:t>-н. окружающего, обусловливающего, сопутствующего. </a:t>
            </a:r>
            <a:r>
              <a:rPr lang="ru-RU" dirty="0" smtClean="0"/>
              <a:t>Работает в </a:t>
            </a:r>
            <a:r>
              <a:rPr lang="ru-RU" dirty="0" smtClean="0"/>
              <a:t>условиях постоянной поддержки. Все условия (разг.) </a:t>
            </a:r>
            <a:r>
              <a:rPr lang="ru-RU" dirty="0" smtClean="0"/>
              <a:t>– благоприятная обстановка</a:t>
            </a:r>
            <a:r>
              <a:rPr lang="ru-RU" dirty="0" smtClean="0"/>
              <a:t>, условия жизни. Для роботы - все условия.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519D9-560B-443C-B598-BE18CE88D997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63700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РЕЗУЛЬТАТ</a:t>
            </a:r>
          </a:p>
          <a:p>
            <a:r>
              <a:rPr lang="ru-RU" dirty="0" smtClean="0"/>
              <a:t>Толковый </a:t>
            </a:r>
            <a:r>
              <a:rPr lang="ru-RU" dirty="0" smtClean="0"/>
              <a:t>словарь Ожегова </a:t>
            </a:r>
          </a:p>
          <a:p>
            <a:r>
              <a:rPr lang="ru-RU" dirty="0" smtClean="0"/>
              <a:t>Результат, </a:t>
            </a:r>
            <a:r>
              <a:rPr lang="ru-RU" dirty="0" smtClean="0"/>
              <a:t>а, м. 1. То, что получено в завершение какой-н. деятельности, работы, итог. Результаты исследования. Результаты конкурса. 2. Показатель мастерства (обычно спортивного). Р. пловца. Р. в беге на 100 м. Улучшить свои результаты. Лучший р. дня.</a:t>
            </a:r>
          </a:p>
          <a:p>
            <a:endParaRPr lang="ru-RU" dirty="0" smtClean="0"/>
          </a:p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519D9-560B-443C-B598-BE18CE88D997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60362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ru-RU" dirty="0" smtClean="0"/>
              <a:t>УЧЕБНО-МЕТОДИЧЕСКИЙ КОМПЛЕКС – </a:t>
            </a:r>
            <a:r>
              <a:rPr lang="ru-RU" dirty="0" smtClean="0"/>
              <a:t>система нормативной и учебно-методической документации, средств обучения и контроля, необходимых и достаточных для качественной организации основных и дополнительных образовательных программ, согласно учебного плана.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 smtClean="0"/>
              <a:t>комплекс учебных материалов для учителей и учащихся, включающих программу, учебник, различные виды учебных пособий (задачник, хрестоматия, практикум и т д.)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 smtClean="0"/>
              <a:t>совокупность документов, методических материалов, учебных пособий по какой-либо учебной дисциплине, объединенных общим подходом в разработке данного учебного курса (пакет программ, учебники, учебные пособия, рабочие тетради, сборники тестов или задач и т. п.).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AD519D9-560B-443C-B598-BE18CE88D997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210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267001-F5EE-4B01-ADD9-95392EA1E1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44CC777-6BA2-40D2-9A82-AD403FA4F5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FA2BC8-F9FC-47B4-B94E-984652D79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1158127-7E67-4DC3-A9CF-380C6A5B5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CFB686-854A-4D91-AAF2-24DD33CC1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673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2ECE69F-178E-4786-B1D6-461B25E34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5DB0CCE-2BB7-4FE6-9F6D-0F849019D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60DEABB-F5A0-404E-81BE-A2C6C1A79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956E4A42-AE58-43D5-A1E5-C2A90FAEF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344955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0ABFC8D9-3E46-4244-BCF8-DF828263A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9000"/>
            <a:ext cx="11946000" cy="1141516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16" name="Рисунок 6">
            <a:extLst>
              <a:ext uri="{FF2B5EF4-FFF2-40B4-BE49-F238E27FC236}">
                <a16:creationId xmlns:a16="http://schemas.microsoft.com/office/drawing/2014/main" id="{D5ACAE7A-E405-438C-BF4B-A37C1D7BBD2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726000" y="2079000"/>
            <a:ext cx="5220000" cy="4230000"/>
          </a:xfrm>
        </p:spPr>
      </p:sp>
    </p:spTree>
    <p:extLst>
      <p:ext uri="{BB962C8B-B14F-4D97-AF65-F5344CB8AC3E}">
        <p14:creationId xmlns:p14="http://schemas.microsoft.com/office/powerpoint/2010/main" val="1544978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0ABFC8D9-3E46-4244-BCF8-DF828263A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9000"/>
            <a:ext cx="11946000" cy="1141516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16" name="Рисунок 6">
            <a:extLst>
              <a:ext uri="{FF2B5EF4-FFF2-40B4-BE49-F238E27FC236}">
                <a16:creationId xmlns:a16="http://schemas.microsoft.com/office/drawing/2014/main" id="{D5ACAE7A-E405-438C-BF4B-A37C1D7BBD2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16000" y="2034000"/>
            <a:ext cx="5220000" cy="4230000"/>
          </a:xfrm>
        </p:spPr>
      </p:sp>
    </p:spTree>
    <p:extLst>
      <p:ext uri="{BB962C8B-B14F-4D97-AF65-F5344CB8AC3E}">
        <p14:creationId xmlns:p14="http://schemas.microsoft.com/office/powerpoint/2010/main" val="1853779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исунок 5">
            <a:extLst>
              <a:ext uri="{FF2B5EF4-FFF2-40B4-BE49-F238E27FC236}">
                <a16:creationId xmlns:a16="http://schemas.microsoft.com/office/drawing/2014/main" id="{0B504799-5A5B-4904-96F0-E39EDC02907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719263"/>
            <a:ext cx="12192000" cy="5138737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1295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BA0536-C2F3-45FD-BCE9-A7664FF11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DCB672-9A39-4592-A702-905A663DE6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F00B59B-B30F-4BCA-BF7C-138210157B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B11AE46-CD71-40A2-B051-FED4CF251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97D472E-4D2E-4B58-B26C-A5C6E9B96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D590CE5-E95F-4274-817F-D56AE118E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2365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79CC03-CB65-4A4C-90D3-F02B507A0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4C3BF4E-7FD7-4E97-ADD2-17103BBDAF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4CE1139-B009-4241-B0C4-BF93CB876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61306DD-CDF6-4C8F-8EAA-8585BA36E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DE83B16-91E8-4F91-A8A9-2286EF49B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3500BC4-2676-4C2C-A56B-8495420F6A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3069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BFDEE6-9163-4FA6-9C33-9D0B1D96F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6CFD921-B66F-4B9F-8D0C-B14325FE9F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EDD6FEE-737C-4DE7-A07A-B8500FB8C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48FE9F1-30AE-46C1-A8C8-4B7D5FFC7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E45E6A3-691A-440E-94B6-E4165602F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373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B71DFBC-935C-41DF-9AF9-A79F2BD809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FFC04AF-1DA1-4817-ACF7-5A110AD3A0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CDFD425-2E61-4F50-9A02-6256A3497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9833F48-4BE3-401E-8EAC-ED423D3D4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9E6C580-1988-45AF-BDB1-7BCACEB9D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6815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721462-A9E1-4536-9F2D-B2F8F2185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599" cy="1325563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D1B458C-BFE5-4FED-890B-A3C81CBD9E00}"/>
              </a:ext>
            </a:extLst>
          </p:cNvPr>
          <p:cNvSpPr/>
          <p:nvPr userDrawn="1"/>
        </p:nvSpPr>
        <p:spPr>
          <a:xfrm>
            <a:off x="0" y="0"/>
            <a:ext cx="12192000" cy="99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474EC097-BE1E-47C5-A4A4-558BFD9F9C06}"/>
              </a:ext>
            </a:extLst>
          </p:cNvPr>
          <p:cNvSpPr/>
          <p:nvPr userDrawn="1"/>
        </p:nvSpPr>
        <p:spPr>
          <a:xfrm>
            <a:off x="12450" y="6772425"/>
            <a:ext cx="12192000" cy="99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ECD6CA42-8F84-4EF7-AC44-C6D7CA7B5256}"/>
              </a:ext>
            </a:extLst>
          </p:cNvPr>
          <p:cNvGrpSpPr/>
          <p:nvPr userDrawn="1"/>
        </p:nvGrpSpPr>
        <p:grpSpPr>
          <a:xfrm>
            <a:off x="0" y="49500"/>
            <a:ext cx="2844750" cy="274500"/>
            <a:chOff x="5228062" y="49500"/>
            <a:chExt cx="2844750" cy="274500"/>
          </a:xfrm>
          <a:solidFill>
            <a:schemeClr val="tx2"/>
          </a:solidFill>
        </p:grpSpPr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EF73193D-4957-4A8F-A457-261D1530DEC3}"/>
                </a:ext>
              </a:extLst>
            </p:cNvPr>
            <p:cNvSpPr/>
            <p:nvPr userDrawn="1"/>
          </p:nvSpPr>
          <p:spPr>
            <a:xfrm>
              <a:off x="5228062" y="495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Блок-схема: объединение 10">
              <a:extLst>
                <a:ext uri="{FF2B5EF4-FFF2-40B4-BE49-F238E27FC236}">
                  <a16:creationId xmlns:a16="http://schemas.microsoft.com/office/drawing/2014/main" id="{9CA2CB59-7E2E-4FE6-B4DA-BC82267C4973}"/>
                </a:ext>
              </a:extLst>
            </p:cNvPr>
            <p:cNvSpPr/>
            <p:nvPr userDrawn="1"/>
          </p:nvSpPr>
          <p:spPr>
            <a:xfrm>
              <a:off x="7465312" y="4950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F77822EB-8A6C-4A70-8594-303E6651250C}"/>
              </a:ext>
            </a:extLst>
          </p:cNvPr>
          <p:cNvGrpSpPr/>
          <p:nvPr userDrawn="1"/>
        </p:nvGrpSpPr>
        <p:grpSpPr>
          <a:xfrm>
            <a:off x="9382650" y="6596925"/>
            <a:ext cx="2844750" cy="274500"/>
            <a:chOff x="9347250" y="6571200"/>
            <a:chExt cx="2844750" cy="274500"/>
          </a:xfrm>
          <a:solidFill>
            <a:schemeClr val="tx2"/>
          </a:solidFill>
        </p:grpSpPr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id="{1DA2A97F-749F-48D2-AE48-5762F540EF28}"/>
                </a:ext>
              </a:extLst>
            </p:cNvPr>
            <p:cNvSpPr/>
            <p:nvPr userDrawn="1"/>
          </p:nvSpPr>
          <p:spPr>
            <a:xfrm>
              <a:off x="9651000" y="65712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4" name="Блок-схема: объединение 13">
              <a:extLst>
                <a:ext uri="{FF2B5EF4-FFF2-40B4-BE49-F238E27FC236}">
                  <a16:creationId xmlns:a16="http://schemas.microsoft.com/office/drawing/2014/main" id="{3E93E1D6-3B3B-47F6-966E-B20E50008B90}"/>
                </a:ext>
              </a:extLst>
            </p:cNvPr>
            <p:cNvSpPr/>
            <p:nvPr userDrawn="1"/>
          </p:nvSpPr>
          <p:spPr>
            <a:xfrm rot="10800000">
              <a:off x="9347250" y="657120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6" name="Текст 18">
            <a:extLst>
              <a:ext uri="{FF2B5EF4-FFF2-40B4-BE49-F238E27FC236}">
                <a16:creationId xmlns:a16="http://schemas.microsoft.com/office/drawing/2014/main" id="{57C0137E-3F0D-4D70-B2CA-0E5AD27AD19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200" y="2033588"/>
            <a:ext cx="10444163" cy="4049712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 marL="457200" indent="0">
              <a:buNone/>
              <a:defRPr>
                <a:solidFill>
                  <a:schemeClr val="accent1"/>
                </a:solidFill>
              </a:defRPr>
            </a:lvl2pPr>
            <a:lvl3pPr marL="914400" indent="0">
              <a:buNone/>
              <a:defRPr>
                <a:solidFill>
                  <a:schemeClr val="accent1"/>
                </a:solidFill>
              </a:defRPr>
            </a:lvl3pPr>
            <a:lvl4pPr marL="1371600" indent="0">
              <a:buNone/>
              <a:defRPr>
                <a:solidFill>
                  <a:schemeClr val="accent1"/>
                </a:solidFill>
              </a:defRPr>
            </a:lvl4pPr>
            <a:lvl5pPr marL="1828800" indent="0"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514517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721462-A9E1-4536-9F2D-B2F8F2185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599" cy="1325563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6" name="Текст 18">
            <a:extLst>
              <a:ext uri="{FF2B5EF4-FFF2-40B4-BE49-F238E27FC236}">
                <a16:creationId xmlns:a16="http://schemas.microsoft.com/office/drawing/2014/main" id="{57C0137E-3F0D-4D70-B2CA-0E5AD27AD19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200" y="2033588"/>
            <a:ext cx="10444163" cy="4049712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 marL="457200" indent="0">
              <a:buNone/>
              <a:defRPr>
                <a:solidFill>
                  <a:schemeClr val="accent1"/>
                </a:solidFill>
              </a:defRPr>
            </a:lvl2pPr>
            <a:lvl3pPr marL="914400" indent="0">
              <a:buNone/>
              <a:defRPr>
                <a:solidFill>
                  <a:schemeClr val="accent1"/>
                </a:solidFill>
              </a:defRPr>
            </a:lvl3pPr>
            <a:lvl4pPr marL="1371600" indent="0">
              <a:buNone/>
              <a:defRPr>
                <a:solidFill>
                  <a:schemeClr val="accent1"/>
                </a:solidFill>
              </a:defRPr>
            </a:lvl4pPr>
            <a:lvl5pPr marL="1828800" indent="0"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044881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ый треугольник 5">
            <a:extLst>
              <a:ext uri="{FF2B5EF4-FFF2-40B4-BE49-F238E27FC236}">
                <a16:creationId xmlns:a16="http://schemas.microsoft.com/office/drawing/2014/main" id="{5172288B-DE9D-43F6-AE1D-DFA58F3C84F8}"/>
              </a:ext>
            </a:extLst>
          </p:cNvPr>
          <p:cNvSpPr/>
          <p:nvPr userDrawn="1"/>
        </p:nvSpPr>
        <p:spPr>
          <a:xfrm>
            <a:off x="0" y="4788000"/>
            <a:ext cx="1932000" cy="20700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Рисунок 7">
            <a:extLst>
              <a:ext uri="{FF2B5EF4-FFF2-40B4-BE49-F238E27FC236}">
                <a16:creationId xmlns:a16="http://schemas.microsoft.com/office/drawing/2014/main" id="{7882EBE0-0097-4756-884D-F8521A01451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90513" y="233363"/>
            <a:ext cx="5805487" cy="6480175"/>
          </a:xfrm>
        </p:spPr>
        <p:txBody>
          <a:bodyPr/>
          <a:lstStyle/>
          <a:p>
            <a:endParaRPr lang="ru-RU"/>
          </a:p>
        </p:txBody>
      </p:sp>
      <p:sp>
        <p:nvSpPr>
          <p:cNvPr id="14" name="Заголовок 13">
            <a:extLst>
              <a:ext uri="{FF2B5EF4-FFF2-40B4-BE49-F238E27FC236}">
                <a16:creationId xmlns:a16="http://schemas.microsoft.com/office/drawing/2014/main" id="{BD000A37-5141-407E-A504-C96A56279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16" name="Текст 15">
            <a:extLst>
              <a:ext uri="{FF2B5EF4-FFF2-40B4-BE49-F238E27FC236}">
                <a16:creationId xmlns:a16="http://schemas.microsoft.com/office/drawing/2014/main" id="{EE674FD9-79E8-4C83-8018-2847114B94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935413" y="2528888"/>
            <a:ext cx="7426325" cy="238442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188260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C31BDB-50F3-43CA-877E-F9C7672D8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74453DF6-9509-45CB-BD4E-84F90C1C9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AF27442-62D0-4CA6-81B4-B7FDDA51A9A2}"/>
              </a:ext>
            </a:extLst>
          </p:cNvPr>
          <p:cNvSpPr/>
          <p:nvPr userDrawn="1"/>
        </p:nvSpPr>
        <p:spPr>
          <a:xfrm>
            <a:off x="0" y="0"/>
            <a:ext cx="12192000" cy="99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E1FD6AC4-0F96-4D40-B8AD-EF85E9EDE11D}"/>
              </a:ext>
            </a:extLst>
          </p:cNvPr>
          <p:cNvSpPr/>
          <p:nvPr userDrawn="1"/>
        </p:nvSpPr>
        <p:spPr>
          <a:xfrm>
            <a:off x="0" y="6759000"/>
            <a:ext cx="12192000" cy="99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73640FF5-D492-4210-9DE4-D7B66426125F}"/>
              </a:ext>
            </a:extLst>
          </p:cNvPr>
          <p:cNvGrpSpPr/>
          <p:nvPr userDrawn="1"/>
        </p:nvGrpSpPr>
        <p:grpSpPr>
          <a:xfrm>
            <a:off x="9347250" y="37980"/>
            <a:ext cx="2844750" cy="286020"/>
            <a:chOff x="9347250" y="37980"/>
            <a:chExt cx="2844750" cy="286020"/>
          </a:xfrm>
          <a:solidFill>
            <a:schemeClr val="accent1"/>
          </a:solidFill>
        </p:grpSpPr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id="{062B47E0-EF90-4ECC-A73E-6E5DA1F62FCD}"/>
                </a:ext>
              </a:extLst>
            </p:cNvPr>
            <p:cNvSpPr/>
            <p:nvPr userDrawn="1"/>
          </p:nvSpPr>
          <p:spPr>
            <a:xfrm>
              <a:off x="9651000" y="495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accent1"/>
                </a:solidFill>
              </a:endParaRPr>
            </a:p>
          </p:txBody>
        </p:sp>
        <p:sp>
          <p:nvSpPr>
            <p:cNvPr id="14" name="Блок-схема: объединение 13">
              <a:extLst>
                <a:ext uri="{FF2B5EF4-FFF2-40B4-BE49-F238E27FC236}">
                  <a16:creationId xmlns:a16="http://schemas.microsoft.com/office/drawing/2014/main" id="{2FC4DE4B-558A-425B-A23E-B63E93533558}"/>
                </a:ext>
              </a:extLst>
            </p:cNvPr>
            <p:cNvSpPr/>
            <p:nvPr userDrawn="1"/>
          </p:nvSpPr>
          <p:spPr>
            <a:xfrm>
              <a:off x="9347250" y="3798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1"/>
                </a:solidFill>
              </a:endParaRPr>
            </a:p>
          </p:txBody>
        </p:sp>
      </p:grp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D1C3AA05-E7C7-4C27-A908-2E47AFEBA600}"/>
              </a:ext>
            </a:extLst>
          </p:cNvPr>
          <p:cNvGrpSpPr/>
          <p:nvPr userDrawn="1"/>
        </p:nvGrpSpPr>
        <p:grpSpPr>
          <a:xfrm>
            <a:off x="-35250" y="6583500"/>
            <a:ext cx="2844750" cy="274500"/>
            <a:chOff x="-35250" y="6583500"/>
            <a:chExt cx="2844750" cy="274500"/>
          </a:xfrm>
          <a:solidFill>
            <a:schemeClr val="accent1"/>
          </a:solidFill>
        </p:grpSpPr>
        <p:sp>
          <p:nvSpPr>
            <p:cNvPr id="16" name="Прямоугольник 15">
              <a:extLst>
                <a:ext uri="{FF2B5EF4-FFF2-40B4-BE49-F238E27FC236}">
                  <a16:creationId xmlns:a16="http://schemas.microsoft.com/office/drawing/2014/main" id="{D94BF255-53E4-439B-83D0-7DE93A9900DD}"/>
                </a:ext>
              </a:extLst>
            </p:cNvPr>
            <p:cNvSpPr/>
            <p:nvPr userDrawn="1"/>
          </p:nvSpPr>
          <p:spPr>
            <a:xfrm>
              <a:off x="-35250" y="65835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accent1"/>
                </a:solidFill>
              </a:endParaRPr>
            </a:p>
          </p:txBody>
        </p:sp>
        <p:sp>
          <p:nvSpPr>
            <p:cNvPr id="17" name="Блок-схема: объединение 16">
              <a:extLst>
                <a:ext uri="{FF2B5EF4-FFF2-40B4-BE49-F238E27FC236}">
                  <a16:creationId xmlns:a16="http://schemas.microsoft.com/office/drawing/2014/main" id="{E38044D4-D5F4-4E1E-8B74-E24D6E7B2929}"/>
                </a:ext>
              </a:extLst>
            </p:cNvPr>
            <p:cNvSpPr/>
            <p:nvPr userDrawn="1"/>
          </p:nvSpPr>
          <p:spPr>
            <a:xfrm rot="10800000">
              <a:off x="2202000" y="658350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1582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Пустой слайд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81E132A-DAAE-4C5A-9799-9BEDDD0FBE6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05ABEC81-0435-44F8-AC84-9AA06776E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E9A5681-179B-43EF-A41E-7921E27CA62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2124075"/>
            <a:ext cx="10515600" cy="15303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38154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190180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067F0-1231-4DEE-9C72-72FC5113241B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6DF677-A5E1-4A78-832A-2E3AFB37B33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ый треугольник 6">
            <a:extLst>
              <a:ext uri="{FF2B5EF4-FFF2-40B4-BE49-F238E27FC236}">
                <a16:creationId xmlns:a16="http://schemas.microsoft.com/office/drawing/2014/main" id="{F8FE08DD-35D4-4F6D-9D3E-895549AFA462}"/>
              </a:ext>
            </a:extLst>
          </p:cNvPr>
          <p:cNvSpPr/>
          <p:nvPr userDrawn="1"/>
        </p:nvSpPr>
        <p:spPr>
          <a:xfrm>
            <a:off x="0" y="4788000"/>
            <a:ext cx="1932000" cy="20700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232754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506446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128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96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710383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68514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28259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477159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151257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ый треугольник 6">
            <a:extLst>
              <a:ext uri="{FF2B5EF4-FFF2-40B4-BE49-F238E27FC236}">
                <a16:creationId xmlns:a16="http://schemas.microsoft.com/office/drawing/2014/main" id="{F8FE08DD-35D4-4F6D-9D3E-895549AFA462}"/>
              </a:ext>
            </a:extLst>
          </p:cNvPr>
          <p:cNvSpPr/>
          <p:nvPr userDrawn="1"/>
        </p:nvSpPr>
        <p:spPr>
          <a:xfrm>
            <a:off x="0" y="4788000"/>
            <a:ext cx="1932000" cy="20700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7EF7D0-8129-458F-9F1A-BA56AAF68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3447F0-A2FC-4139-A746-423895CBB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690755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75458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386163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45"/>
            <a:ext cx="36576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45"/>
            <a:ext cx="10769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485453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0ABFC8D9-3E46-4244-BCF8-DF828263A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9000"/>
            <a:ext cx="11946000" cy="1141516"/>
          </a:xfr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16" name="Рисунок 6">
            <a:extLst>
              <a:ext uri="{FF2B5EF4-FFF2-40B4-BE49-F238E27FC236}">
                <a16:creationId xmlns:a16="http://schemas.microsoft.com/office/drawing/2014/main" id="{D5ACAE7A-E405-438C-BF4B-A37C1D7BBD2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726000" y="2079000"/>
            <a:ext cx="5220000" cy="4230000"/>
          </a:xfrm>
        </p:spPr>
      </p:sp>
    </p:spTree>
    <p:extLst>
      <p:ext uri="{BB962C8B-B14F-4D97-AF65-F5344CB8AC3E}">
        <p14:creationId xmlns:p14="http://schemas.microsoft.com/office/powerpoint/2010/main" val="948222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2ECE69F-178E-4786-B1D6-461B25E34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5DB0CCE-2BB7-4FE6-9F6D-0F849019D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60DEABB-F5A0-404E-81BE-A2C6C1A79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956E4A42-AE58-43D5-A1E5-C2A90FAEF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145369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2ECE69F-178E-4786-B1D6-461B25E34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5DB0CCE-2BB7-4FE6-9F6D-0F849019D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60DEABB-F5A0-404E-81BE-A2C6C1A79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956E4A42-AE58-43D5-A1E5-C2A90FAEF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719575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исунок 5">
            <a:extLst>
              <a:ext uri="{FF2B5EF4-FFF2-40B4-BE49-F238E27FC236}">
                <a16:creationId xmlns:a16="http://schemas.microsoft.com/office/drawing/2014/main" id="{0B504799-5A5B-4904-96F0-E39EDC02907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719267"/>
            <a:ext cx="12192000" cy="5138737"/>
          </a:xfrm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52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ый треугольник 5">
            <a:extLst>
              <a:ext uri="{FF2B5EF4-FFF2-40B4-BE49-F238E27FC236}">
                <a16:creationId xmlns:a16="http://schemas.microsoft.com/office/drawing/2014/main" id="{5172288B-DE9D-43F6-AE1D-DFA58F3C84F8}"/>
              </a:ext>
            </a:extLst>
          </p:cNvPr>
          <p:cNvSpPr/>
          <p:nvPr userDrawn="1"/>
        </p:nvSpPr>
        <p:spPr>
          <a:xfrm>
            <a:off x="0" y="4788000"/>
            <a:ext cx="1932000" cy="20700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Рисунок 7">
            <a:extLst>
              <a:ext uri="{FF2B5EF4-FFF2-40B4-BE49-F238E27FC236}">
                <a16:creationId xmlns:a16="http://schemas.microsoft.com/office/drawing/2014/main" id="{7882EBE0-0097-4756-884D-F8521A01451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90518" y="233370"/>
            <a:ext cx="5805487" cy="6480175"/>
          </a:xfrm>
        </p:spPr>
        <p:txBody>
          <a:bodyPr/>
          <a:lstStyle/>
          <a:p>
            <a:endParaRPr lang="ru-RU"/>
          </a:p>
        </p:txBody>
      </p:sp>
      <p:sp>
        <p:nvSpPr>
          <p:cNvPr id="14" name="Заголовок 13">
            <a:extLst>
              <a:ext uri="{FF2B5EF4-FFF2-40B4-BE49-F238E27FC236}">
                <a16:creationId xmlns:a16="http://schemas.microsoft.com/office/drawing/2014/main" id="{BD000A37-5141-407E-A504-C96A56279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16" name="Текст 15">
            <a:extLst>
              <a:ext uri="{FF2B5EF4-FFF2-40B4-BE49-F238E27FC236}">
                <a16:creationId xmlns:a16="http://schemas.microsoft.com/office/drawing/2014/main" id="{EE674FD9-79E8-4C83-8018-2847114B94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935415" y="2528893"/>
            <a:ext cx="7426325" cy="238442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612215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721462-A9E1-4536-9F2D-B2F8F2185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6" y="365129"/>
            <a:ext cx="10515599" cy="1325563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D1B458C-BFE5-4FED-890B-A3C81CBD9E00}"/>
              </a:ext>
            </a:extLst>
          </p:cNvPr>
          <p:cNvSpPr/>
          <p:nvPr userDrawn="1"/>
        </p:nvSpPr>
        <p:spPr>
          <a:xfrm>
            <a:off x="0" y="0"/>
            <a:ext cx="12192000" cy="99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474EC097-BE1E-47C5-A4A4-558BFD9F9C06}"/>
              </a:ext>
            </a:extLst>
          </p:cNvPr>
          <p:cNvSpPr/>
          <p:nvPr userDrawn="1"/>
        </p:nvSpPr>
        <p:spPr>
          <a:xfrm>
            <a:off x="12449" y="6772425"/>
            <a:ext cx="12192000" cy="99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ECD6CA42-8F84-4EF7-AC44-C6D7CA7B5256}"/>
              </a:ext>
            </a:extLst>
          </p:cNvPr>
          <p:cNvGrpSpPr/>
          <p:nvPr userDrawn="1"/>
        </p:nvGrpSpPr>
        <p:grpSpPr>
          <a:xfrm>
            <a:off x="5" y="49500"/>
            <a:ext cx="2844751" cy="274500"/>
            <a:chOff x="5228062" y="49500"/>
            <a:chExt cx="2844750" cy="274500"/>
          </a:xfrm>
          <a:solidFill>
            <a:schemeClr val="tx2"/>
          </a:solidFill>
        </p:grpSpPr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EF73193D-4957-4A8F-A457-261D1530DEC3}"/>
                </a:ext>
              </a:extLst>
            </p:cNvPr>
            <p:cNvSpPr/>
            <p:nvPr userDrawn="1"/>
          </p:nvSpPr>
          <p:spPr>
            <a:xfrm>
              <a:off x="5228062" y="495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Блок-схема: объединение 10">
              <a:extLst>
                <a:ext uri="{FF2B5EF4-FFF2-40B4-BE49-F238E27FC236}">
                  <a16:creationId xmlns:a16="http://schemas.microsoft.com/office/drawing/2014/main" id="{9CA2CB59-7E2E-4FE6-B4DA-BC82267C4973}"/>
                </a:ext>
              </a:extLst>
            </p:cNvPr>
            <p:cNvSpPr/>
            <p:nvPr userDrawn="1"/>
          </p:nvSpPr>
          <p:spPr>
            <a:xfrm>
              <a:off x="7465312" y="4950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F77822EB-8A6C-4A70-8594-303E6651250C}"/>
              </a:ext>
            </a:extLst>
          </p:cNvPr>
          <p:cNvGrpSpPr/>
          <p:nvPr userDrawn="1"/>
        </p:nvGrpSpPr>
        <p:grpSpPr>
          <a:xfrm>
            <a:off x="9382654" y="6596925"/>
            <a:ext cx="2844751" cy="274500"/>
            <a:chOff x="9347250" y="6571200"/>
            <a:chExt cx="2844750" cy="274500"/>
          </a:xfrm>
          <a:solidFill>
            <a:schemeClr val="tx2"/>
          </a:solidFill>
        </p:grpSpPr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id="{1DA2A97F-749F-48D2-AE48-5762F540EF28}"/>
                </a:ext>
              </a:extLst>
            </p:cNvPr>
            <p:cNvSpPr/>
            <p:nvPr userDrawn="1"/>
          </p:nvSpPr>
          <p:spPr>
            <a:xfrm>
              <a:off x="9651000" y="65712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4" name="Блок-схема: объединение 13">
              <a:extLst>
                <a:ext uri="{FF2B5EF4-FFF2-40B4-BE49-F238E27FC236}">
                  <a16:creationId xmlns:a16="http://schemas.microsoft.com/office/drawing/2014/main" id="{3E93E1D6-3B3B-47F6-966E-B20E50008B90}"/>
                </a:ext>
              </a:extLst>
            </p:cNvPr>
            <p:cNvSpPr/>
            <p:nvPr userDrawn="1"/>
          </p:nvSpPr>
          <p:spPr>
            <a:xfrm rot="10800000">
              <a:off x="9347250" y="657120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6" name="Текст 18">
            <a:extLst>
              <a:ext uri="{FF2B5EF4-FFF2-40B4-BE49-F238E27FC236}">
                <a16:creationId xmlns:a16="http://schemas.microsoft.com/office/drawing/2014/main" id="{57C0137E-3F0D-4D70-B2CA-0E5AD27AD19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201" y="2033588"/>
            <a:ext cx="10444163" cy="4049712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 marL="457200" indent="0">
              <a:buNone/>
              <a:defRPr>
                <a:solidFill>
                  <a:schemeClr val="accent1"/>
                </a:solidFill>
              </a:defRPr>
            </a:lvl2pPr>
            <a:lvl3pPr marL="914400" indent="0">
              <a:buNone/>
              <a:defRPr>
                <a:solidFill>
                  <a:schemeClr val="accent1"/>
                </a:solidFill>
              </a:defRPr>
            </a:lvl3pPr>
            <a:lvl4pPr marL="1371600" indent="0">
              <a:buNone/>
              <a:defRPr>
                <a:solidFill>
                  <a:schemeClr val="accent1"/>
                </a:solidFill>
              </a:defRPr>
            </a:lvl4pPr>
            <a:lvl5pPr marL="1828800" indent="0"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891157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721462-A9E1-4536-9F2D-B2F8F2185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6" y="365129"/>
            <a:ext cx="10515599" cy="1325563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16" name="Текст 18">
            <a:extLst>
              <a:ext uri="{FF2B5EF4-FFF2-40B4-BE49-F238E27FC236}">
                <a16:creationId xmlns:a16="http://schemas.microsoft.com/office/drawing/2014/main" id="{57C0137E-3F0D-4D70-B2CA-0E5AD27AD19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8201" y="2033588"/>
            <a:ext cx="10444163" cy="4049712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 marL="457200" indent="0">
              <a:buNone/>
              <a:defRPr>
                <a:solidFill>
                  <a:schemeClr val="accent1"/>
                </a:solidFill>
              </a:defRPr>
            </a:lvl2pPr>
            <a:lvl3pPr marL="914400" indent="0">
              <a:buNone/>
              <a:defRPr>
                <a:solidFill>
                  <a:schemeClr val="accent1"/>
                </a:solidFill>
              </a:defRPr>
            </a:lvl3pPr>
            <a:lvl4pPr marL="1371600" indent="0">
              <a:buNone/>
              <a:defRPr>
                <a:solidFill>
                  <a:schemeClr val="accent1"/>
                </a:solidFill>
              </a:defRPr>
            </a:lvl4pPr>
            <a:lvl5pPr marL="1828800" indent="0">
              <a:buNone/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904482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ый треугольник 6">
            <a:extLst>
              <a:ext uri="{FF2B5EF4-FFF2-40B4-BE49-F238E27FC236}">
                <a16:creationId xmlns:a16="http://schemas.microsoft.com/office/drawing/2014/main" id="{F8FE08DD-35D4-4F6D-9D3E-895549AFA462}"/>
              </a:ext>
            </a:extLst>
          </p:cNvPr>
          <p:cNvSpPr/>
          <p:nvPr userDrawn="1"/>
        </p:nvSpPr>
        <p:spPr>
          <a:xfrm rot="16200000">
            <a:off x="10191000" y="4857000"/>
            <a:ext cx="1932000" cy="20700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7EF7D0-8129-458F-9F1A-BA56AAF68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3447F0-A2FC-4139-A746-423895CBB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49063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C31BDB-50F3-43CA-877E-F9C7672D8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74453DF6-9509-45CB-BD4E-84F90C1C9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accent1"/>
                </a:solidFill>
              </a:defRPr>
            </a:lvl2pPr>
            <a:lvl3pPr>
              <a:defRPr>
                <a:solidFill>
                  <a:schemeClr val="accent1"/>
                </a:solidFill>
              </a:defRPr>
            </a:lvl3pPr>
            <a:lvl4pPr>
              <a:defRPr>
                <a:solidFill>
                  <a:schemeClr val="accent1"/>
                </a:solidFill>
              </a:defRPr>
            </a:lvl4pPr>
            <a:lvl5pPr>
              <a:defRPr>
                <a:solidFill>
                  <a:schemeClr val="accent1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AF27442-62D0-4CA6-81B4-B7FDDA51A9A2}"/>
              </a:ext>
            </a:extLst>
          </p:cNvPr>
          <p:cNvSpPr/>
          <p:nvPr userDrawn="1"/>
        </p:nvSpPr>
        <p:spPr>
          <a:xfrm>
            <a:off x="0" y="0"/>
            <a:ext cx="12192000" cy="99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E1FD6AC4-0F96-4D40-B8AD-EF85E9EDE11D}"/>
              </a:ext>
            </a:extLst>
          </p:cNvPr>
          <p:cNvSpPr/>
          <p:nvPr userDrawn="1"/>
        </p:nvSpPr>
        <p:spPr>
          <a:xfrm>
            <a:off x="0" y="6759000"/>
            <a:ext cx="12192000" cy="99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accent1"/>
              </a:solidFill>
            </a:endParaRPr>
          </a:p>
        </p:txBody>
      </p:sp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73640FF5-D492-4210-9DE4-D7B66426125F}"/>
              </a:ext>
            </a:extLst>
          </p:cNvPr>
          <p:cNvGrpSpPr/>
          <p:nvPr userDrawn="1"/>
        </p:nvGrpSpPr>
        <p:grpSpPr>
          <a:xfrm>
            <a:off x="9347254" y="37980"/>
            <a:ext cx="2844751" cy="286020"/>
            <a:chOff x="9347250" y="37980"/>
            <a:chExt cx="2844750" cy="286020"/>
          </a:xfrm>
          <a:solidFill>
            <a:schemeClr val="accent1"/>
          </a:solidFill>
        </p:grpSpPr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id="{062B47E0-EF90-4ECC-A73E-6E5DA1F62FCD}"/>
                </a:ext>
              </a:extLst>
            </p:cNvPr>
            <p:cNvSpPr/>
            <p:nvPr userDrawn="1"/>
          </p:nvSpPr>
          <p:spPr>
            <a:xfrm>
              <a:off x="9651000" y="495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accent1"/>
                </a:solidFill>
              </a:endParaRPr>
            </a:p>
          </p:txBody>
        </p:sp>
        <p:sp>
          <p:nvSpPr>
            <p:cNvPr id="14" name="Блок-схема: объединение 13">
              <a:extLst>
                <a:ext uri="{FF2B5EF4-FFF2-40B4-BE49-F238E27FC236}">
                  <a16:creationId xmlns:a16="http://schemas.microsoft.com/office/drawing/2014/main" id="{2FC4DE4B-558A-425B-A23E-B63E93533558}"/>
                </a:ext>
              </a:extLst>
            </p:cNvPr>
            <p:cNvSpPr/>
            <p:nvPr userDrawn="1"/>
          </p:nvSpPr>
          <p:spPr>
            <a:xfrm>
              <a:off x="9347250" y="3798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1"/>
                </a:solidFill>
              </a:endParaRPr>
            </a:p>
          </p:txBody>
        </p:sp>
      </p:grp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D1C3AA05-E7C7-4C27-A908-2E47AFEBA600}"/>
              </a:ext>
            </a:extLst>
          </p:cNvPr>
          <p:cNvGrpSpPr/>
          <p:nvPr userDrawn="1"/>
        </p:nvGrpSpPr>
        <p:grpSpPr>
          <a:xfrm>
            <a:off x="-35248" y="6583500"/>
            <a:ext cx="2844751" cy="274500"/>
            <a:chOff x="-35250" y="6583500"/>
            <a:chExt cx="2844750" cy="274500"/>
          </a:xfrm>
          <a:solidFill>
            <a:schemeClr val="accent1"/>
          </a:solidFill>
        </p:grpSpPr>
        <p:sp>
          <p:nvSpPr>
            <p:cNvPr id="16" name="Прямоугольник 15">
              <a:extLst>
                <a:ext uri="{FF2B5EF4-FFF2-40B4-BE49-F238E27FC236}">
                  <a16:creationId xmlns:a16="http://schemas.microsoft.com/office/drawing/2014/main" id="{D94BF255-53E4-439B-83D0-7DE93A9900DD}"/>
                </a:ext>
              </a:extLst>
            </p:cNvPr>
            <p:cNvSpPr/>
            <p:nvPr userDrawn="1"/>
          </p:nvSpPr>
          <p:spPr>
            <a:xfrm>
              <a:off x="-35250" y="6583500"/>
              <a:ext cx="2541000" cy="274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accent1"/>
                </a:solidFill>
              </a:endParaRPr>
            </a:p>
          </p:txBody>
        </p:sp>
        <p:sp>
          <p:nvSpPr>
            <p:cNvPr id="17" name="Блок-схема: объединение 16">
              <a:extLst>
                <a:ext uri="{FF2B5EF4-FFF2-40B4-BE49-F238E27FC236}">
                  <a16:creationId xmlns:a16="http://schemas.microsoft.com/office/drawing/2014/main" id="{E38044D4-D5F4-4E1E-8B74-E24D6E7B2929}"/>
                </a:ext>
              </a:extLst>
            </p:cNvPr>
            <p:cNvSpPr/>
            <p:nvPr userDrawn="1"/>
          </p:nvSpPr>
          <p:spPr>
            <a:xfrm rot="10800000">
              <a:off x="2202000" y="6583500"/>
              <a:ext cx="607500" cy="274500"/>
            </a:xfrm>
            <a:prstGeom prst="flowChartMerg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accent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37421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7EF7D0-8129-458F-9F1A-BA56AAF68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3447F0-A2FC-4139-A746-423895CBB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96AF94-0451-4B41-960A-AE014E9C0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42D3EF2-51A0-4DA7-88AA-E1FA1562E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90037A-9CFB-48E5-9E34-0A14EDE64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8783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9DC742-0D31-49BB-8235-E8F23687E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CB7A22E-3771-4390-9794-7F14D95DF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6951B10-84CC-412A-B18B-E5D7BFE13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06FA339-92AB-4D93-B605-E9C0B0E7E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AFCBD1A-83E7-45B8-95AE-AE44F1080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110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5DC75D-06B2-46E5-A96B-A1468A2189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6AE6E6F-2E09-401B-B461-D6DF215D16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0FA403A-15C6-49C6-8CC5-8F9664A128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C3F06EE-74D4-48BE-B81A-5C34F61BB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D53AD41-416F-495E-A3FD-85E02F264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9E8F414-2898-41DB-BD73-B506B16F7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4959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5BF822-D25A-4089-8B09-6CDFC6C72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DFA1F7A-5EC7-4EDE-B41D-E76BE82B39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51A2486-CBD9-47F2-85CB-E75E707430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D9BFCC3-815F-46C2-8BBD-B33697BD34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A6C052B-8DDE-4435-89D0-37FEADE5B4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E4CBDAB-0EC1-4397-917A-7260217BC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848E488-94C4-4695-A96B-BD92D0FE9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89685D5-D9B9-4084-9444-3F5DFFF8D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0562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CAB533-743E-4972-9281-AA80F8DE8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E27A4BD-2D2A-438C-8009-834074645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593BC4F-92E4-4734-99DC-E5A245F34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C2D59C2-0660-44F2-8B51-CACB66F9A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8304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hyperlink" Target="https://presentation-creation.ru/" TargetMode="Externa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13" Type="http://schemas.openxmlformats.org/officeDocument/2006/relationships/slideLayout" Target="../slideLayouts/slideLayout34.xml"/><Relationship Id="rId18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4.xml"/><Relationship Id="rId21" Type="http://schemas.openxmlformats.org/officeDocument/2006/relationships/hyperlink" Target="https://presentation-creation.ru/" TargetMode="External"/><Relationship Id="rId7" Type="http://schemas.openxmlformats.org/officeDocument/2006/relationships/slideLayout" Target="../slideLayouts/slideLayout28.xml"/><Relationship Id="rId12" Type="http://schemas.openxmlformats.org/officeDocument/2006/relationships/slideLayout" Target="../slideLayouts/slideLayout33.xml"/><Relationship Id="rId17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3.xml"/><Relationship Id="rId16" Type="http://schemas.openxmlformats.org/officeDocument/2006/relationships/slideLayout" Target="../slideLayouts/slideLayout37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5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31.xml"/><Relationship Id="rId19" Type="http://schemas.openxmlformats.org/officeDocument/2006/relationships/slideLayout" Target="../slideLayouts/slideLayout40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Relationship Id="rId14" Type="http://schemas.openxmlformats.org/officeDocument/2006/relationships/slideLayout" Target="../slideLayouts/slideLayout35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5289D3-E86F-47FE-BC52-53D34FA45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33570AF-E207-47A8-A8FC-5D9057465E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CAF8805-B906-4169-9117-FA140E73D2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FE3D611-6D00-421E-BE6B-385F5C2C50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3716F83-6BED-46A4-98C2-DEC0D746AE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23"/>
            <a:extLst>
              <a:ext uri="{FF2B5EF4-FFF2-40B4-BE49-F238E27FC236}">
                <a16:creationId xmlns:a16="http://schemas.microsoft.com/office/drawing/2014/main" id="{43780347-ADC3-4039-95E5-9DAF405C2D48}"/>
              </a:ext>
            </a:extLst>
          </p:cNvPr>
          <p:cNvPicPr>
            <a:picLocks noChangeAspect="1"/>
          </p:cNvPicPr>
          <p:nvPr userDrawn="1"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94000" y="367393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168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62" r:id="rId4"/>
    <p:sldLayoutId id="2147483661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64" r:id="rId11"/>
    <p:sldLayoutId id="2147483668" r:id="rId12"/>
    <p:sldLayoutId id="2147483663" r:id="rId13"/>
    <p:sldLayoutId id="2147483656" r:id="rId14"/>
    <p:sldLayoutId id="2147483657" r:id="rId15"/>
    <p:sldLayoutId id="2147483658" r:id="rId16"/>
    <p:sldLayoutId id="2147483659" r:id="rId17"/>
    <p:sldLayoutId id="2147483665" r:id="rId18"/>
    <p:sldLayoutId id="2147483667" r:id="rId19"/>
    <p:sldLayoutId id="2147483666" r:id="rId20"/>
    <p:sldLayoutId id="2147483669" r:id="rId2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A5B055-54BE-42A4-8DC8-10ED2ADEA08A}" type="datetimeFigureOut">
              <a:rPr lang="ru-RU" smtClean="0"/>
              <a:pPr/>
              <a:t>12.10.2023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7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444EC-30F4-4546-BA0E-14E28119766D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21"/>
            <a:extLst>
              <a:ext uri="{FF2B5EF4-FFF2-40B4-BE49-F238E27FC236}">
                <a16:creationId xmlns:a16="http://schemas.microsoft.com/office/drawing/2014/main" id="{43780347-ADC3-4039-95E5-9DAF405C2D48}"/>
              </a:ext>
            </a:extLst>
          </p:cNvPr>
          <p:cNvPicPr>
            <a:picLocks noChangeAspect="1"/>
          </p:cNvPicPr>
          <p:nvPr userDrawn="1"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194000" y="367393"/>
            <a:ext cx="757763" cy="757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761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  <p:sldLayoutId id="2147483687" r:id="rId17"/>
    <p:sldLayoutId id="2147483688" r:id="rId18"/>
    <p:sldLayoutId id="2147483689" r:id="rId19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Равнобедренный треугольник 23">
            <a:extLst>
              <a:ext uri="{FF2B5EF4-FFF2-40B4-BE49-F238E27FC236}">
                <a16:creationId xmlns:a16="http://schemas.microsoft.com/office/drawing/2014/main" id="{63BD5CF2-629F-40A3-A70D-28143C9C92C9}"/>
              </a:ext>
            </a:extLst>
          </p:cNvPr>
          <p:cNvSpPr/>
          <p:nvPr/>
        </p:nvSpPr>
        <p:spPr>
          <a:xfrm rot="5400000" flipH="1">
            <a:off x="1314123" y="-1847877"/>
            <a:ext cx="5407043" cy="8026710"/>
          </a:xfrm>
          <a:prstGeom prst="triangl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Равнобедренный треугольник 12">
            <a:extLst>
              <a:ext uri="{FF2B5EF4-FFF2-40B4-BE49-F238E27FC236}">
                <a16:creationId xmlns:a16="http://schemas.microsoft.com/office/drawing/2014/main" id="{B64AA22A-B50C-48B0-8F79-C67BD8E26428}"/>
              </a:ext>
            </a:extLst>
          </p:cNvPr>
          <p:cNvSpPr/>
          <p:nvPr/>
        </p:nvSpPr>
        <p:spPr>
          <a:xfrm rot="16200000">
            <a:off x="2632127" y="-2583406"/>
            <a:ext cx="6983999" cy="12187712"/>
          </a:xfrm>
          <a:prstGeom prst="triangle">
            <a:avLst>
              <a:gd name="adj" fmla="val 50000"/>
            </a:avLst>
          </a:prstGeom>
          <a:solidFill>
            <a:srgbClr val="79D5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Равнобедренный треугольник 19">
            <a:extLst>
              <a:ext uri="{FF2B5EF4-FFF2-40B4-BE49-F238E27FC236}">
                <a16:creationId xmlns:a16="http://schemas.microsoft.com/office/drawing/2014/main" id="{E1D757C1-6766-4E7C-915C-54C563837BD8}"/>
              </a:ext>
            </a:extLst>
          </p:cNvPr>
          <p:cNvSpPr/>
          <p:nvPr/>
        </p:nvSpPr>
        <p:spPr>
          <a:xfrm rot="5400000" flipH="1">
            <a:off x="-59609" y="2546163"/>
            <a:ext cx="4357479" cy="4266194"/>
          </a:xfrm>
          <a:prstGeom prst="triangle">
            <a:avLst/>
          </a:prstGeom>
          <a:solidFill>
            <a:srgbClr val="79D5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75DBEC4E-C82D-4689-91D4-77AC82D86C33}"/>
              </a:ext>
            </a:extLst>
          </p:cNvPr>
          <p:cNvSpPr/>
          <p:nvPr/>
        </p:nvSpPr>
        <p:spPr>
          <a:xfrm>
            <a:off x="3444173" y="2308725"/>
            <a:ext cx="8680637" cy="2475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+mj-lt"/>
              </a:rPr>
              <a:t> </a:t>
            </a:r>
            <a:endParaRPr lang="ru-RU" sz="28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C2F92FFE-F753-45D6-8F3D-5C3DED8044D2}"/>
              </a:ext>
            </a:extLst>
          </p:cNvPr>
          <p:cNvSpPr/>
          <p:nvPr/>
        </p:nvSpPr>
        <p:spPr>
          <a:xfrm>
            <a:off x="1191000" y="1629000"/>
            <a:ext cx="10120637" cy="2475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altLang="ru-RU" sz="4000" b="1" dirty="0" smtClean="0">
                <a:solidFill>
                  <a:srgbClr val="7030A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ПЕДАГОГИЧЕСКИЕ РЕБУСЫ: </a:t>
            </a:r>
          </a:p>
          <a:p>
            <a:pPr algn="just"/>
            <a:r>
              <a:rPr lang="ru-RU" altLang="ru-RU" sz="4000" b="1" dirty="0" smtClean="0">
                <a:solidFill>
                  <a:srgbClr val="7030A0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КАК ПРАВИЛЬНО ИСПОЛЬЗОВАТЬ УМК</a:t>
            </a:r>
            <a:endParaRPr lang="ru-RU" sz="4000" b="1" dirty="0">
              <a:solidFill>
                <a:schemeClr val="tx1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1E89EBAB-8796-4F02-921B-3A1E3F84948F}"/>
              </a:ext>
            </a:extLst>
          </p:cNvPr>
          <p:cNvSpPr txBox="1">
            <a:spLocks noChangeArrowheads="1"/>
          </p:cNvSpPr>
          <p:nvPr/>
        </p:nvSpPr>
        <p:spPr>
          <a:xfrm>
            <a:off x="2856000" y="5110763"/>
            <a:ext cx="5400000" cy="17287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altLang="ru-RU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ru-RU" altLang="ru-RU" sz="26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endParaRPr lang="ru-RU" altLang="ru-RU" sz="26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altLang="ru-RU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altLang="ru-RU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altLang="ru-RU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alt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4120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7030A0"/>
                </a:solidFill>
              </a:rPr>
              <a:t>Отбор педагогических технологий (ФОП ДО)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224000"/>
            <a:ext cx="11156400" cy="4857169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23.4. Формы</a:t>
            </a:r>
            <a:r>
              <a:rPr lang="ru-RU" dirty="0"/>
              <a:t>, способы, методы и средства реализации Федеральной программы </a:t>
            </a:r>
            <a:r>
              <a:rPr lang="ru-RU" dirty="0" smtClean="0"/>
              <a:t>педагог </a:t>
            </a:r>
            <a:r>
              <a:rPr lang="ru-RU" b="1" dirty="0" smtClean="0"/>
              <a:t>определяет </a:t>
            </a:r>
            <a:r>
              <a:rPr lang="ru-RU" b="1" dirty="0"/>
              <a:t>самостоятельно </a:t>
            </a:r>
            <a:r>
              <a:rPr lang="ru-RU" dirty="0"/>
              <a:t>в соответствии с задачами воспитания и </a:t>
            </a:r>
            <a:r>
              <a:rPr lang="ru-RU" dirty="0" smtClean="0"/>
              <a:t>обучения, возрастными         и </a:t>
            </a:r>
            <a:r>
              <a:rPr lang="ru-RU" dirty="0"/>
              <a:t>индивидуальными особенностями детей, спецификой </a:t>
            </a:r>
            <a:r>
              <a:rPr lang="ru-RU" dirty="0" smtClean="0"/>
              <a:t>их образовательных </a:t>
            </a:r>
            <a:r>
              <a:rPr lang="ru-RU" dirty="0"/>
              <a:t>потребностей </a:t>
            </a:r>
            <a:r>
              <a:rPr lang="ru-RU" dirty="0" smtClean="0"/>
              <a:t>                 и </a:t>
            </a:r>
            <a:r>
              <a:rPr lang="ru-RU" dirty="0"/>
              <a:t>интересов. Существенное значение </a:t>
            </a:r>
            <a:r>
              <a:rPr lang="ru-RU" dirty="0" smtClean="0"/>
              <a:t>имеют </a:t>
            </a:r>
            <a:r>
              <a:rPr lang="ru-RU" b="1" dirty="0" smtClean="0"/>
              <a:t>сформировавшиеся </a:t>
            </a:r>
            <a:r>
              <a:rPr lang="ru-RU" b="1" dirty="0"/>
              <a:t>у педагога практики воспитания и обучения </a:t>
            </a:r>
            <a:r>
              <a:rPr lang="ru-RU" b="1" dirty="0" smtClean="0"/>
              <a:t>детей</a:t>
            </a:r>
            <a:r>
              <a:rPr lang="ru-RU" dirty="0" smtClean="0"/>
              <a:t>, оценка результативности </a:t>
            </a:r>
            <a:r>
              <a:rPr lang="ru-RU" dirty="0"/>
              <a:t>форм, методов, средств образовательной </a:t>
            </a:r>
            <a:r>
              <a:rPr lang="ru-RU" dirty="0" smtClean="0"/>
              <a:t>деятельности применительно </a:t>
            </a:r>
            <a:r>
              <a:rPr lang="ru-RU" dirty="0"/>
              <a:t>к конкретной возрастной группе </a:t>
            </a:r>
            <a:r>
              <a:rPr lang="ru-RU" dirty="0" smtClean="0"/>
              <a:t>детей.</a:t>
            </a:r>
            <a:endParaRPr lang="ru-RU" dirty="0" smtClean="0"/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23.10. Вариативность форм, методов и средств реализации Федеральной </a:t>
            </a:r>
            <a:r>
              <a:rPr lang="ru-RU" dirty="0" smtClean="0"/>
              <a:t>программы зависит </a:t>
            </a:r>
            <a:r>
              <a:rPr lang="ru-RU" dirty="0"/>
              <a:t>не только от </a:t>
            </a:r>
            <a:r>
              <a:rPr lang="ru-RU" dirty="0" smtClean="0"/>
              <a:t>учета </a:t>
            </a:r>
            <a:r>
              <a:rPr lang="ru-RU" dirty="0"/>
              <a:t>возрастных особенностей обучающихся, их </a:t>
            </a:r>
            <a:r>
              <a:rPr lang="ru-RU" dirty="0" smtClean="0"/>
              <a:t>индивидуальных и </a:t>
            </a:r>
            <a:r>
              <a:rPr lang="ru-RU" dirty="0"/>
              <a:t>особых образовательных потребностей, но и от личных интересов, </a:t>
            </a:r>
            <a:r>
              <a:rPr lang="ru-RU" dirty="0" smtClean="0"/>
              <a:t>мотивов, ожиданий</a:t>
            </a:r>
            <a:r>
              <a:rPr lang="ru-RU" dirty="0"/>
              <a:t>, желаний детей. </a:t>
            </a:r>
            <a:r>
              <a:rPr lang="ru-RU" b="1" dirty="0"/>
              <a:t>Важное значение имеет признание </a:t>
            </a:r>
            <a:r>
              <a:rPr lang="ru-RU" b="1" dirty="0" smtClean="0"/>
              <a:t>приоритетной субъективной </a:t>
            </a:r>
            <a:r>
              <a:rPr lang="ru-RU" b="1" dirty="0"/>
              <a:t>позиции </a:t>
            </a:r>
            <a:r>
              <a:rPr lang="ru-RU" b="1" dirty="0" smtClean="0"/>
              <a:t>ребенка                          </a:t>
            </a:r>
            <a:r>
              <a:rPr lang="ru-RU" b="1" dirty="0" smtClean="0"/>
              <a:t>в образовательном </a:t>
            </a:r>
            <a:r>
              <a:rPr lang="ru-RU" b="1" dirty="0" smtClean="0"/>
              <a:t>процессе.</a:t>
            </a:r>
            <a:endParaRPr lang="ru-RU" b="1" dirty="0" smtClean="0"/>
          </a:p>
          <a:p>
            <a:pPr marL="0" indent="0" algn="just">
              <a:buNone/>
            </a:pPr>
            <a:endParaRPr lang="ru-RU" b="1" i="1" dirty="0">
              <a:solidFill>
                <a:srgbClr val="7030A0"/>
              </a:solidFill>
            </a:endParaRPr>
          </a:p>
          <a:p>
            <a:pPr marL="0" indent="0" algn="just">
              <a:buNone/>
            </a:pPr>
            <a:r>
              <a:rPr lang="ru-RU" dirty="0"/>
              <a:t>23.12. Выбор педагогом педагогически обоснованных форм, методов, </a:t>
            </a:r>
            <a:r>
              <a:rPr lang="ru-RU" dirty="0" smtClean="0"/>
              <a:t>средств реализации </a:t>
            </a:r>
            <a:r>
              <a:rPr lang="ru-RU" dirty="0"/>
              <a:t>Федеральной программы, адекватных образовательным потребностям </a:t>
            </a:r>
            <a:r>
              <a:rPr lang="ru-RU" dirty="0" smtClean="0"/>
              <a:t>и предпочтениям </a:t>
            </a:r>
            <a:r>
              <a:rPr lang="ru-RU" dirty="0"/>
              <a:t>детей</a:t>
            </a:r>
            <a:r>
              <a:rPr lang="ru-RU" dirty="0" smtClean="0"/>
              <a:t>,       </a:t>
            </a:r>
            <a:r>
              <a:rPr lang="ru-RU" dirty="0"/>
              <a:t>их соотношение и интеграция при решении задач воспитания </a:t>
            </a:r>
            <a:r>
              <a:rPr lang="ru-RU" dirty="0" smtClean="0"/>
              <a:t>и обучения </a:t>
            </a:r>
            <a:r>
              <a:rPr lang="ru-RU" dirty="0"/>
              <a:t>обеспечивает их </a:t>
            </a:r>
            <a:r>
              <a:rPr lang="ru-RU" dirty="0" smtClean="0"/>
              <a:t>вариативность.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1186608"/>
      </p:ext>
    </p:extLst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664" y="199576"/>
            <a:ext cx="10255467" cy="2434362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664" y="3249000"/>
            <a:ext cx="10699736" cy="2494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4385659"/>
      </p:ext>
    </p:extLst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7674950"/>
              </p:ext>
            </p:extLst>
          </p:nvPr>
        </p:nvGraphicFramePr>
        <p:xfrm>
          <a:off x="516000" y="285853"/>
          <a:ext cx="10972800" cy="6593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СТРУКТУРА ПАРЦИАЛЬНОЙ ПРОГРАММЫ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Раздел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Содержание раздела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Общее положение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dirty="0" smtClean="0"/>
                        <a:t>Какая образовательная область, возраст детей. Что отражает (региональная специфика, традиции)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Целевой раздел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dirty="0" smtClean="0"/>
                        <a:t>Пояснительная записка (цели,</a:t>
                      </a:r>
                      <a:r>
                        <a:rPr lang="ru-RU" baseline="0" dirty="0" smtClean="0"/>
                        <a:t> з</a:t>
                      </a:r>
                      <a:r>
                        <a:rPr lang="ru-RU" dirty="0" smtClean="0"/>
                        <a:t>адача программы)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dirty="0" smtClean="0"/>
                        <a:t>Планируемые результаты реализации программы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dirty="0" smtClean="0"/>
                        <a:t>Педагогическая диагностика достижения планируемых результатов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Содержательный раздел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dirty="0" smtClean="0"/>
                        <a:t>Задачи и содержание образования (можно по блокам,</a:t>
                      </a:r>
                      <a:r>
                        <a:rPr lang="ru-RU" baseline="0" dirty="0" smtClean="0"/>
                        <a:t> м</a:t>
                      </a:r>
                      <a:r>
                        <a:rPr lang="ru-RU" dirty="0" smtClean="0"/>
                        <a:t>одулям)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dirty="0" smtClean="0"/>
                        <a:t>Формы, способы, методы и средства реализации программы (можно кратко «списать» из образовательной</a:t>
                      </a:r>
                      <a:r>
                        <a:rPr lang="ru-RU" baseline="0" dirty="0" smtClean="0"/>
                        <a:t> программы – какие конкретно)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baseline="0" dirty="0" smtClean="0"/>
                        <a:t>Особенности образовательной деятельности разных видов и культурных практик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baseline="0" dirty="0" smtClean="0"/>
                        <a:t>Способы и направления поддержки детской инициативы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baseline="0" dirty="0" smtClean="0"/>
                        <a:t>Особенности взаимодействия педагогического коллектива с семьями обучающихся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baseline="0" dirty="0" smtClean="0"/>
                        <a:t>Направления воспитания и формируемые ценности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Организационный раздел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dirty="0" smtClean="0"/>
                        <a:t>Особенности организации РППС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dirty="0" smtClean="0"/>
                        <a:t>Материально-техническое обеспечение</a:t>
                      </a:r>
                      <a:r>
                        <a:rPr lang="ru-RU" baseline="0" dirty="0" smtClean="0"/>
                        <a:t> программы, обеспеченность методическими материалами и средствами обучения и воспитания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baseline="0" dirty="0" smtClean="0"/>
                        <a:t>Примерный перечень произведений (литературных, музыкальных, художественных, анимационных) для реализации программы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baseline="0" dirty="0" smtClean="0"/>
                        <a:t>Место в режиме дня (на занятиях, в утренние, вечерние часы, на прогулке)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u-RU" baseline="0" dirty="0" smtClean="0"/>
                        <a:t>Знаковые мероприятия в календарный план воспитательной работы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2074203"/>
      </p:ext>
    </p:extLst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764000"/>
            <a:ext cx="10121400" cy="3004056"/>
          </a:xfrm>
        </p:spPr>
      </p:pic>
    </p:spTree>
    <p:extLst>
      <p:ext uri="{BB962C8B-B14F-4D97-AF65-F5344CB8AC3E}">
        <p14:creationId xmlns:p14="http://schemas.microsoft.com/office/powerpoint/2010/main" val="949776823"/>
      </p:ext>
    </p:extLst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3574" y="1420585"/>
            <a:ext cx="9784851" cy="4501505"/>
          </a:xfrm>
        </p:spPr>
      </p:pic>
    </p:spTree>
    <p:extLst>
      <p:ext uri="{BB962C8B-B14F-4D97-AF65-F5344CB8AC3E}">
        <p14:creationId xmlns:p14="http://schemas.microsoft.com/office/powerpoint/2010/main" val="3837177274"/>
      </p:ext>
    </p:extLst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553" y="1539000"/>
            <a:ext cx="11255447" cy="3285000"/>
          </a:xfrm>
        </p:spPr>
      </p:pic>
    </p:spTree>
    <p:extLst>
      <p:ext uri="{BB962C8B-B14F-4D97-AF65-F5344CB8AC3E}">
        <p14:creationId xmlns:p14="http://schemas.microsoft.com/office/powerpoint/2010/main" val="3332866111"/>
      </p:ext>
    </p:extLst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00" y="144000"/>
            <a:ext cx="11610000" cy="6480000"/>
          </a:xfrm>
        </p:spPr>
      </p:pic>
    </p:spTree>
    <p:extLst>
      <p:ext uri="{BB962C8B-B14F-4D97-AF65-F5344CB8AC3E}">
        <p14:creationId xmlns:p14="http://schemas.microsoft.com/office/powerpoint/2010/main" val="1833466697"/>
      </p:ext>
    </p:extLst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7030A0"/>
                </a:solidFill>
              </a:rPr>
              <a:t>ВАЖНО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Соответствие ФГОС ДО, ФОП ДО, ФАОП ДО</a:t>
            </a:r>
          </a:p>
          <a:p>
            <a:pPr marL="514350" indent="-514350">
              <a:buAutoNum type="arabicPeriod"/>
            </a:pPr>
            <a:r>
              <a:rPr lang="ru-RU" dirty="0" smtClean="0"/>
              <a:t>Утверждение УМК </a:t>
            </a:r>
            <a:r>
              <a:rPr lang="ru-RU" dirty="0"/>
              <a:t>П</a:t>
            </a:r>
            <a:r>
              <a:rPr lang="ru-RU" dirty="0" smtClean="0"/>
              <a:t>едагогическим советом</a:t>
            </a:r>
            <a:endParaRPr lang="ru-RU" dirty="0"/>
          </a:p>
          <a:p>
            <a:pPr marL="514350" indent="-514350">
              <a:buAutoNum type="arabicPeriod"/>
            </a:pPr>
            <a:r>
              <a:rPr lang="ru-RU" dirty="0"/>
              <a:t>Соответствие возрасту детей</a:t>
            </a:r>
          </a:p>
          <a:p>
            <a:pPr marL="514350" indent="-514350">
              <a:buAutoNum type="arabicPeriod"/>
            </a:pPr>
            <a:r>
              <a:rPr lang="ru-RU" dirty="0" smtClean="0"/>
              <a:t>Использование технологии целиком, а не отрывочно</a:t>
            </a:r>
          </a:p>
          <a:p>
            <a:pPr marL="514350" indent="-514350">
              <a:buAutoNum type="arabicPeriod"/>
            </a:pPr>
            <a:r>
              <a:rPr lang="ru-RU" dirty="0" smtClean="0"/>
              <a:t>Осторожное использование источников из интернета (проверка на соответствие)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6088807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rgbClr val="7030A0"/>
                </a:solidFill>
              </a:rPr>
              <a:t>Федеральная образовательная программа </a:t>
            </a:r>
            <a:r>
              <a:rPr lang="ru-RU" sz="3200" b="1" dirty="0" smtClean="0">
                <a:solidFill>
                  <a:srgbClr val="7030A0"/>
                </a:solidFill>
              </a:rPr>
              <a:t/>
            </a:r>
            <a:br>
              <a:rPr lang="ru-RU" sz="3200" b="1" dirty="0" smtClean="0">
                <a:solidFill>
                  <a:srgbClr val="7030A0"/>
                </a:solidFill>
              </a:rPr>
            </a:br>
            <a:r>
              <a:rPr lang="ru-RU" sz="3200" b="1" dirty="0" smtClean="0">
                <a:solidFill>
                  <a:srgbClr val="7030A0"/>
                </a:solidFill>
              </a:rPr>
              <a:t>дошкольного </a:t>
            </a:r>
            <a:r>
              <a:rPr lang="ru-RU" sz="3200" b="1" dirty="0">
                <a:solidFill>
                  <a:srgbClr val="7030A0"/>
                </a:solidFill>
              </a:rPr>
              <a:t>образования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600206"/>
            <a:ext cx="10972800" cy="5023794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sz="3400" dirty="0"/>
              <a:t>2.	Федеральная программа позволяет реализовать несколько основополагающих функций дошкольного уровня образования:</a:t>
            </a:r>
          </a:p>
          <a:p>
            <a:pPr algn="just"/>
            <a:r>
              <a:rPr lang="ru-RU" sz="3400" dirty="0"/>
              <a:t>1)	обучение и воспитание </a:t>
            </a:r>
            <a:r>
              <a:rPr lang="ru-RU" sz="3400" dirty="0" smtClean="0"/>
              <a:t>ребенка </a:t>
            </a:r>
            <a:r>
              <a:rPr lang="ru-RU" sz="3400" dirty="0"/>
              <a:t>дошкольного возраста как гражданина Российской Федерации, формирование основ его гражданской и культурной идентичности на соответствующем </a:t>
            </a:r>
            <a:r>
              <a:rPr lang="ru-RU" sz="3400" b="1" dirty="0"/>
              <a:t>его возрасту содержании доступными средствами;</a:t>
            </a:r>
          </a:p>
          <a:p>
            <a:pPr algn="just"/>
            <a:r>
              <a:rPr lang="ru-RU" sz="3400" dirty="0"/>
              <a:t>2)	</a:t>
            </a:r>
            <a:r>
              <a:rPr lang="ru-RU" sz="3400" b="1" dirty="0"/>
              <a:t>создание единого ядра содержания дошкольного образования </a:t>
            </a:r>
            <a:r>
              <a:rPr lang="ru-RU" sz="3400" dirty="0"/>
              <a:t>(далее – ДО), ориентированного на приобщение детей к традиционным духовно-нравственным и социокультурным ценностям российского народа, воспитание подрастающего поколения как знающего и уважающего историю и культуру своей семьи, большой и малой Родины;</a:t>
            </a:r>
          </a:p>
          <a:p>
            <a:pPr algn="just"/>
            <a:r>
              <a:rPr lang="ru-RU" sz="3400" dirty="0"/>
              <a:t>3)	</a:t>
            </a:r>
            <a:r>
              <a:rPr lang="ru-RU" sz="3400" b="1" dirty="0"/>
              <a:t>создание единого федерального образовательного пространства воспитания и обучения детей от рождения до поступления в общеобразовательную организацию, обеспечивающего </a:t>
            </a:r>
            <a:r>
              <a:rPr lang="ru-RU" sz="3400" b="1" dirty="0" smtClean="0"/>
              <a:t>ребенку </a:t>
            </a:r>
            <a:r>
              <a:rPr lang="ru-RU" sz="3400" b="1" dirty="0"/>
              <a:t>и его родителям (законным представителям) </a:t>
            </a:r>
            <a:r>
              <a:rPr lang="ru-RU" sz="3400" b="1" dirty="0" smtClean="0"/>
              <a:t>равные </a:t>
            </a:r>
            <a:r>
              <a:rPr lang="ru-RU" sz="3400" b="1" dirty="0"/>
              <a:t>качественные условия ДО, вне зависимости от места проживания.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6572029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smtClean="0"/>
              <a:t>3</a:t>
            </a:r>
            <a:r>
              <a:rPr lang="ru-RU" sz="2800" dirty="0"/>
              <a:t>.	Федеральная программа определяет </a:t>
            </a:r>
            <a:r>
              <a:rPr lang="ru-RU" sz="2800" b="1" dirty="0"/>
              <a:t>единые для Российской Федерации базовые объем и содержание ДО, осваиваемые обучающимися в организациях, осуществляющих образовательную деятельность (далее – ДОО), и планируемые результаты освоения образовательной программы</a:t>
            </a:r>
            <a:r>
              <a:rPr lang="ru-RU" sz="2800" dirty="0"/>
              <a:t>. Федеральная программа разработана в соответствии с федеральным государственным образовательным стандартом дошкольного образования  (далее – ФГОС ДО).</a:t>
            </a:r>
          </a:p>
        </p:txBody>
      </p:sp>
    </p:spTree>
    <p:extLst>
      <p:ext uri="{BB962C8B-B14F-4D97-AF65-F5344CB8AC3E}">
        <p14:creationId xmlns:p14="http://schemas.microsoft.com/office/powerpoint/2010/main" val="935351609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1134000"/>
            <a:ext cx="10972800" cy="517500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sz="3400" dirty="0"/>
              <a:t>4.	ФГОС ДО и Федеральная программа являются </a:t>
            </a:r>
            <a:r>
              <a:rPr lang="ru-RU" sz="3400" b="1" dirty="0"/>
              <a:t>основой для самостоятельной разработки и утверждения ДОО образовательных программ дошкольного образования (далее - Программа), обязательная часть которых должна соответствовать Федеральной программе</a:t>
            </a:r>
            <a:r>
              <a:rPr lang="ru-RU" sz="3400" dirty="0"/>
              <a:t> и оформляется в виде ссылки на нее. Федеральная программа определяет объем обязательной части этих Программ, который в соответствии со ФГОС ДО составляет не менее 60% от общего объема программы. </a:t>
            </a:r>
            <a:r>
              <a:rPr lang="ru-RU" sz="3400" b="1" dirty="0"/>
              <a:t>Часть, формируемая участниками образовательных отношений, составляет не более 40% и может быть ориентирована на специфику национальных, социокультурных и иных условий, в том числе региональных, в которых осуществляется образовательная деятельность; сложившиеся традиции ДОО; выбор парциальных образовательных программ и форм организации работы с детьми, которые в наибольшей степени соответствуют потребностям и интересам детей, а также возможностям педагогического коллектива и ДОО в целом. Содержание и планируемые результаты разрабатываемых в ДОО Программ должны быть не ниже соответствующих содержания и планируемых результатов Федеральной программы</a:t>
            </a:r>
            <a:r>
              <a:rPr lang="ru-RU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55367071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/>
              <a:t>5</a:t>
            </a:r>
            <a:r>
              <a:rPr lang="ru-RU" dirty="0"/>
              <a:t>.	</a:t>
            </a:r>
            <a:r>
              <a:rPr lang="ru-RU" b="1" dirty="0"/>
              <a:t>Федеральная программа включает в себя учебно-методическую документацию</a:t>
            </a:r>
            <a:r>
              <a:rPr lang="ru-RU" dirty="0"/>
              <a:t>, в состав которой входят федеральная рабочая программа воспитания (далее – Программа воспитания), примерный режим и распорядок дня дошкольных групп, федеральный календарный план воспитательной работы (далее – План) и иные компоненты.</a:t>
            </a:r>
          </a:p>
        </p:txBody>
      </p:sp>
    </p:spTree>
    <p:extLst>
      <p:ext uri="{BB962C8B-B14F-4D97-AF65-F5344CB8AC3E}">
        <p14:creationId xmlns:p14="http://schemas.microsoft.com/office/powerpoint/2010/main" val="2338991096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/>
              <a:t>10</a:t>
            </a:r>
            <a:r>
              <a:rPr lang="ru-RU" dirty="0" smtClean="0"/>
              <a:t>. </a:t>
            </a:r>
            <a:r>
              <a:rPr lang="ru-RU" dirty="0"/>
              <a:t>	</a:t>
            </a:r>
            <a:r>
              <a:rPr lang="ru-RU" b="1" dirty="0"/>
              <a:t>ДОО предоставлено право выбора </a:t>
            </a:r>
            <a:r>
              <a:rPr lang="ru-RU" dirty="0"/>
              <a:t>способов реализации образовательной деятельности в зависимости от конкретных условий, предпочтений педагогического коллектива ДОО и других участников образовательных отношений, а также с </a:t>
            </a:r>
            <a:r>
              <a:rPr lang="ru-RU" dirty="0" smtClean="0"/>
              <a:t>учетом </a:t>
            </a:r>
            <a:r>
              <a:rPr lang="ru-RU" dirty="0"/>
              <a:t>индивидуальных особенностей обучающихся, специфики их потребностей и интересов, возрастных возможностей.</a:t>
            </a:r>
          </a:p>
        </p:txBody>
      </p:sp>
    </p:spTree>
    <p:extLst>
      <p:ext uri="{BB962C8B-B14F-4D97-AF65-F5344CB8AC3E}">
        <p14:creationId xmlns:p14="http://schemas.microsoft.com/office/powerpoint/2010/main" val="3274330225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9">
            <a:extLst>
              <a:ext uri="{FF2B5EF4-FFF2-40B4-BE49-F238E27FC236}">
                <a16:creationId xmlns:a16="http://schemas.microsoft.com/office/drawing/2014/main" id="{E893E3A9-6396-47AA-8648-E22DFF86D681}"/>
              </a:ext>
            </a:extLst>
          </p:cNvPr>
          <p:cNvSpPr txBox="1">
            <a:spLocks/>
          </p:cNvSpPr>
          <p:nvPr/>
        </p:nvSpPr>
        <p:spPr>
          <a:xfrm>
            <a:off x="160873" y="1307170"/>
            <a:ext cx="4432499" cy="115026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7200" b="1" i="0" u="none" strike="noStrike" kern="1200" cap="none" spc="0" normalizeH="0" baseline="0" noProof="0" dirty="0">
              <a:ln>
                <a:noFill/>
              </a:ln>
              <a:solidFill>
                <a:srgbClr val="0F6FC6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11" name="Текст 11">
            <a:extLst>
              <a:ext uri="{FF2B5EF4-FFF2-40B4-BE49-F238E27FC236}">
                <a16:creationId xmlns:a16="http://schemas.microsoft.com/office/drawing/2014/main" id="{2038F74A-EA8F-439E-9748-492716191358}"/>
              </a:ext>
            </a:extLst>
          </p:cNvPr>
          <p:cNvSpPr txBox="1">
            <a:spLocks/>
          </p:cNvSpPr>
          <p:nvPr/>
        </p:nvSpPr>
        <p:spPr>
          <a:xfrm>
            <a:off x="666715" y="2643182"/>
            <a:ext cx="3794484" cy="171451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52993" y="642922"/>
            <a:ext cx="249665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Блок-схема: альтернативный процесс 14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312280" y="496514"/>
            <a:ext cx="6683720" cy="1263371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indent="-457200">
              <a:buFont typeface="+mj-lt"/>
              <a:buAutoNum type="arabicPeriod"/>
            </a:pPr>
            <a:r>
              <a:rPr lang="ru-RU" sz="2800" b="1" dirty="0">
                <a:solidFill>
                  <a:schemeClr val="tx1"/>
                </a:solidFill>
              </a:rPr>
              <a:t>Комплексные </a:t>
            </a:r>
            <a:r>
              <a:rPr lang="ru-RU" sz="2800" b="1" dirty="0" smtClean="0">
                <a:solidFill>
                  <a:schemeClr val="tx1"/>
                </a:solidFill>
              </a:rPr>
              <a:t>программы</a:t>
            </a:r>
            <a:endParaRPr lang="ru-RU" sz="2800" b="1" dirty="0" smtClean="0">
              <a:solidFill>
                <a:schemeClr val="tx1"/>
              </a:solidFill>
            </a:endParaRPr>
          </a:p>
        </p:txBody>
      </p:sp>
      <p:sp>
        <p:nvSpPr>
          <p:cNvPr id="13" name="Блок-схема: альтернативный процесс 12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352343" y="4584666"/>
            <a:ext cx="6823657" cy="2129334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indent="-457200" algn="just"/>
            <a:r>
              <a:rPr lang="ru-RU" sz="2800" b="1" dirty="0" smtClean="0">
                <a:solidFill>
                  <a:schemeClr val="tx1"/>
                </a:solidFill>
              </a:rPr>
              <a:t>4</a:t>
            </a:r>
            <a:r>
              <a:rPr lang="ru-RU" sz="2800" b="1" dirty="0" smtClean="0">
                <a:solidFill>
                  <a:schemeClr val="tx1"/>
                </a:solidFill>
              </a:rPr>
              <a:t>. </a:t>
            </a:r>
            <a:r>
              <a:rPr lang="ru-RU" sz="2400" b="1" dirty="0" smtClean="0">
                <a:solidFill>
                  <a:schemeClr val="tx1"/>
                </a:solidFill>
              </a:rPr>
              <a:t>Парциальные программы: муниципальные</a:t>
            </a:r>
            <a:r>
              <a:rPr lang="ru-RU" sz="2400" b="1" dirty="0" smtClean="0">
                <a:solidFill>
                  <a:schemeClr val="tx1"/>
                </a:solidFill>
              </a:rPr>
              <a:t>, </a:t>
            </a:r>
          </a:p>
          <a:p>
            <a:pPr lvl="0" indent="-457200" algn="just"/>
            <a:r>
              <a:rPr lang="ru-RU" sz="2400" b="1" dirty="0" smtClean="0">
                <a:solidFill>
                  <a:schemeClr val="tx1"/>
                </a:solidFill>
              </a:rPr>
              <a:t>институциональные </a:t>
            </a:r>
            <a:r>
              <a:rPr lang="ru-RU" sz="2400" b="1" dirty="0" smtClean="0">
                <a:solidFill>
                  <a:schemeClr val="tx1"/>
                </a:solidFill>
              </a:rPr>
              <a:t>(разработанные </a:t>
            </a:r>
            <a:r>
              <a:rPr lang="ru-RU" sz="2400" b="1" dirty="0" smtClean="0">
                <a:solidFill>
                  <a:schemeClr val="tx1"/>
                </a:solidFill>
              </a:rPr>
              <a:t>рабочей группой), педагогические (разработанные педагогом или специалистом)</a:t>
            </a:r>
            <a:endParaRPr lang="ru-RU" sz="2400" dirty="0" smtClean="0">
              <a:solidFill>
                <a:schemeClr val="tx1"/>
              </a:solidFill>
            </a:endParaRPr>
          </a:p>
        </p:txBody>
      </p:sp>
      <p:sp>
        <p:nvSpPr>
          <p:cNvPr id="14" name="Блок-схема: альтернативный процесс 13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358779" y="3371197"/>
            <a:ext cx="5737221" cy="955562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indent="-457200" algn="just"/>
            <a:r>
              <a:rPr lang="ru-RU" sz="2800" b="1" dirty="0" smtClean="0">
                <a:solidFill>
                  <a:schemeClr val="tx1"/>
                </a:solidFill>
              </a:rPr>
              <a:t>3. Парциальные </a:t>
            </a:r>
            <a:r>
              <a:rPr lang="ru-RU" sz="2800" b="1" dirty="0">
                <a:solidFill>
                  <a:schemeClr val="tx1"/>
                </a:solidFill>
              </a:rPr>
              <a:t>программы</a:t>
            </a:r>
            <a:endParaRPr lang="ru-RU" sz="2400" b="1" dirty="0" smtClean="0">
              <a:solidFill>
                <a:schemeClr val="tx1"/>
              </a:solidFill>
            </a:endParaRPr>
          </a:p>
        </p:txBody>
      </p:sp>
      <p:sp>
        <p:nvSpPr>
          <p:cNvPr id="16" name="Блок-схема: альтернативный процесс 15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336000" y="2061898"/>
            <a:ext cx="6840000" cy="1082326"/>
          </a:xfrm>
          <a:prstGeom prst="flowChartAlternateProcess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indent="-457200"/>
            <a:r>
              <a:rPr lang="ru-RU" sz="2400" b="1" dirty="0" smtClean="0">
                <a:solidFill>
                  <a:schemeClr val="tx1"/>
                </a:solidFill>
              </a:rPr>
              <a:t>2. Авторские </a:t>
            </a:r>
            <a:r>
              <a:rPr lang="ru-RU" sz="2400" b="1" dirty="0">
                <a:solidFill>
                  <a:schemeClr val="tx1"/>
                </a:solidFill>
              </a:rPr>
              <a:t>технологии </a:t>
            </a:r>
            <a:r>
              <a:rPr lang="ru-RU" sz="2400" b="1" dirty="0" smtClean="0">
                <a:solidFill>
                  <a:schemeClr val="tx1"/>
                </a:solidFill>
              </a:rPr>
              <a:t>и самостоятельные </a:t>
            </a:r>
          </a:p>
          <a:p>
            <a:pPr indent="-457200"/>
            <a:r>
              <a:rPr lang="ru-RU" sz="2400" b="1" dirty="0" smtClean="0">
                <a:solidFill>
                  <a:schemeClr val="tx1"/>
                </a:solidFill>
              </a:rPr>
              <a:t>линейки пособий внутри </a:t>
            </a:r>
            <a:r>
              <a:rPr lang="ru-RU" sz="2400" b="1" dirty="0">
                <a:solidFill>
                  <a:schemeClr val="tx1"/>
                </a:solidFill>
              </a:rPr>
              <a:t>комплексных программ</a:t>
            </a:r>
            <a:endParaRPr lang="ru-RU" sz="2400" b="1" dirty="0" smtClean="0">
              <a:solidFill>
                <a:schemeClr val="tx1"/>
              </a:solidFill>
            </a:endParaRPr>
          </a:p>
        </p:txBody>
      </p:sp>
      <p:sp>
        <p:nvSpPr>
          <p:cNvPr id="12" name="Блок-схема: альтернативный процесс 11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8616000" y="324000"/>
            <a:ext cx="3371727" cy="6300000"/>
          </a:xfrm>
          <a:prstGeom prst="flowChartAlternateProcess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>
              <a:defRPr/>
            </a:pPr>
            <a:r>
              <a:rPr lang="ru-RU" sz="3600" b="1" dirty="0" smtClean="0">
                <a:solidFill>
                  <a:srgbClr val="7030A0"/>
                </a:solidFill>
              </a:rPr>
              <a:t> ОТБОР СОДЕРЖАНИЯ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</a:endParaRPr>
          </a:p>
        </p:txBody>
      </p:sp>
      <p:sp>
        <p:nvSpPr>
          <p:cNvPr id="8" name="Плюс 7"/>
          <p:cNvSpPr/>
          <p:nvPr/>
        </p:nvSpPr>
        <p:spPr>
          <a:xfrm>
            <a:off x="7281264" y="2145861"/>
            <a:ext cx="914400" cy="9144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2705" y="3538108"/>
            <a:ext cx="707197" cy="707197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4865" y="5184000"/>
            <a:ext cx="707197" cy="70719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488173" y="508347"/>
            <a:ext cx="1260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smtClean="0">
                <a:solidFill>
                  <a:srgbClr val="FF0000"/>
                </a:solidFill>
              </a:rPr>
              <a:t>?</a:t>
            </a:r>
            <a:endParaRPr lang="ru-RU" sz="66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380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9">
            <a:extLst>
              <a:ext uri="{FF2B5EF4-FFF2-40B4-BE49-F238E27FC236}">
                <a16:creationId xmlns:a16="http://schemas.microsoft.com/office/drawing/2014/main" id="{E893E3A9-6396-47AA-8648-E22DFF86D681}"/>
              </a:ext>
            </a:extLst>
          </p:cNvPr>
          <p:cNvSpPr txBox="1">
            <a:spLocks/>
          </p:cNvSpPr>
          <p:nvPr/>
        </p:nvSpPr>
        <p:spPr>
          <a:xfrm>
            <a:off x="160873" y="1307170"/>
            <a:ext cx="4432499" cy="1150267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7200" b="1" i="0" u="none" strike="noStrike" kern="1200" cap="none" spc="0" normalizeH="0" baseline="0" noProof="0" dirty="0">
              <a:ln>
                <a:noFill/>
              </a:ln>
              <a:solidFill>
                <a:srgbClr val="0F6FC6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11" name="Текст 11">
            <a:extLst>
              <a:ext uri="{FF2B5EF4-FFF2-40B4-BE49-F238E27FC236}">
                <a16:creationId xmlns:a16="http://schemas.microsoft.com/office/drawing/2014/main" id="{2038F74A-EA8F-439E-9748-492716191358}"/>
              </a:ext>
            </a:extLst>
          </p:cNvPr>
          <p:cNvSpPr txBox="1">
            <a:spLocks/>
          </p:cNvSpPr>
          <p:nvPr/>
        </p:nvSpPr>
        <p:spPr>
          <a:xfrm>
            <a:off x="666715" y="2643182"/>
            <a:ext cx="3794484" cy="171451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952993" y="642922"/>
            <a:ext cx="249665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Блок-схема: альтернативный процесс 11">
            <a:extLst>
              <a:ext uri="{FF2B5EF4-FFF2-40B4-BE49-F238E27FC236}">
                <a16:creationId xmlns:a16="http://schemas.microsoft.com/office/drawing/2014/main" id="{4A105F82-B6E2-4900-8846-95AC44989F94}"/>
              </a:ext>
            </a:extLst>
          </p:cNvPr>
          <p:cNvSpPr/>
          <p:nvPr/>
        </p:nvSpPr>
        <p:spPr>
          <a:xfrm>
            <a:off x="291000" y="234000"/>
            <a:ext cx="11700000" cy="1350000"/>
          </a:xfrm>
          <a:prstGeom prst="flowChartAlternateProcess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>
              <a:defRPr/>
            </a:pPr>
            <a:r>
              <a:rPr lang="ru-RU" sz="3600" b="1">
                <a:solidFill>
                  <a:srgbClr val="7030A0"/>
                </a:solidFill>
              </a:rPr>
              <a:t>Отбор содержания дошкольного образования</a:t>
            </a:r>
          </a:p>
          <a:p>
            <a:pPr lvl="0">
              <a:defRPr/>
            </a:pPr>
            <a:r>
              <a:rPr lang="ru-RU" sz="3600" b="1">
                <a:solidFill>
                  <a:srgbClr val="7030A0"/>
                </a:solidFill>
              </a:rPr>
              <a:t>для детского сада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dirty="0"/>
              <a:t>Авторские технологии и самостоятельные линейки </a:t>
            </a:r>
            <a:r>
              <a:rPr lang="ru-RU" sz="2800" dirty="0" smtClean="0"/>
              <a:t>пособий внутри </a:t>
            </a:r>
            <a:r>
              <a:rPr lang="ru-RU" sz="2800" dirty="0"/>
              <a:t>комплексных программ</a:t>
            </a:r>
          </a:p>
          <a:p>
            <a:pPr marL="0" indent="0" algn="just">
              <a:buNone/>
            </a:pPr>
            <a:r>
              <a:rPr lang="ru-RU" sz="2800" b="1" dirty="0"/>
              <a:t>Федеральный закон от </a:t>
            </a:r>
            <a:r>
              <a:rPr lang="ru-RU" sz="2800" b="1" dirty="0" smtClean="0"/>
              <a:t>29.12.2012 № 273-ФЗ «Об </a:t>
            </a:r>
            <a:r>
              <a:rPr lang="ru-RU" sz="2800" b="1" dirty="0"/>
              <a:t>образовании в </a:t>
            </a:r>
            <a:r>
              <a:rPr lang="ru-RU" sz="2800" b="1" dirty="0" smtClean="0"/>
              <a:t>Российской Федерации</a:t>
            </a:r>
            <a:r>
              <a:rPr lang="ru-RU" sz="2800" b="1" dirty="0" smtClean="0"/>
              <a:t>». Статья </a:t>
            </a:r>
            <a:r>
              <a:rPr lang="ru-RU" sz="2800" b="1" dirty="0"/>
              <a:t>28. Компетенции, права, обязанности и </a:t>
            </a:r>
            <a:r>
              <a:rPr lang="ru-RU" sz="2800" b="1" dirty="0" smtClean="0"/>
              <a:t>ответственность образовательной </a:t>
            </a:r>
            <a:r>
              <a:rPr lang="ru-RU" sz="2800" b="1" dirty="0" smtClean="0"/>
              <a:t>организации:</a:t>
            </a:r>
            <a:endParaRPr lang="ru-RU" sz="2800" b="1" dirty="0"/>
          </a:p>
          <a:p>
            <a:pPr marL="0" indent="0" algn="just">
              <a:buNone/>
            </a:pPr>
            <a:r>
              <a:rPr lang="ru-RU" sz="2800" dirty="0" smtClean="0"/>
              <a:t>Образовательные </a:t>
            </a:r>
            <a:r>
              <a:rPr lang="ru-RU" sz="2800" dirty="0"/>
              <a:t>организации при реализации образовательных </a:t>
            </a:r>
            <a:r>
              <a:rPr lang="ru-RU" sz="2800" dirty="0" smtClean="0"/>
              <a:t>программ свободны </a:t>
            </a:r>
            <a:r>
              <a:rPr lang="ru-RU" sz="2800" dirty="0"/>
              <a:t>в определении содержания образования , выборе </a:t>
            </a:r>
            <a:r>
              <a:rPr lang="ru-RU" sz="2800" dirty="0" smtClean="0"/>
              <a:t>образовательных технологий</a:t>
            </a:r>
            <a:r>
              <a:rPr lang="ru-RU" sz="2800" dirty="0"/>
              <a:t>, а также в выборе </a:t>
            </a:r>
            <a:r>
              <a:rPr lang="ru-RU" sz="2800" dirty="0" smtClean="0"/>
              <a:t>учебно- </a:t>
            </a:r>
            <a:r>
              <a:rPr lang="ru-RU" sz="2800" dirty="0"/>
              <a:t>методического обеспечения , если иное </a:t>
            </a:r>
            <a:r>
              <a:rPr lang="ru-RU" sz="2800" dirty="0" smtClean="0"/>
              <a:t>не установлено </a:t>
            </a:r>
            <a:r>
              <a:rPr lang="ru-RU" sz="2800" dirty="0"/>
              <a:t>настоящим Федеральным </a:t>
            </a:r>
            <a:r>
              <a:rPr lang="ru-RU" sz="2800" dirty="0" smtClean="0"/>
              <a:t>законом.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89638043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56000" y="291095"/>
            <a:ext cx="10432800" cy="538790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dirty="0"/>
              <a:t>Обновленный ФГОС дошкольного образования (в редакции приказа </a:t>
            </a:r>
            <a:r>
              <a:rPr lang="ru-RU" sz="2800" b="1" dirty="0" err="1" smtClean="0"/>
              <a:t>Минпросвещения</a:t>
            </a:r>
            <a:r>
              <a:rPr lang="ru-RU" sz="2800" b="1" dirty="0" smtClean="0"/>
              <a:t> </a:t>
            </a:r>
            <a:r>
              <a:rPr lang="ru-RU" sz="2800" b="1" dirty="0" smtClean="0"/>
              <a:t>от 08.04.2022 № 955):</a:t>
            </a:r>
            <a:endParaRPr lang="ru-RU" sz="2800" b="1" dirty="0"/>
          </a:p>
          <a:p>
            <a:pPr marL="0" indent="0">
              <a:buNone/>
            </a:pPr>
            <a:r>
              <a:rPr lang="ru-RU" sz="2800" dirty="0" smtClean="0"/>
              <a:t>2.11.2 </a:t>
            </a:r>
            <a:r>
              <a:rPr lang="ru-RU" sz="2800" dirty="0"/>
              <a:t>Содержательный раздел Программы должен включать</a:t>
            </a:r>
          </a:p>
          <a:p>
            <a:pPr marL="0" indent="0">
              <a:buNone/>
            </a:pPr>
            <a:r>
              <a:rPr lang="ru-RU" sz="2800" dirty="0"/>
              <a:t>а) описание образовательной деятельности в соответствии с направлениями </a:t>
            </a:r>
            <a:r>
              <a:rPr lang="ru-RU" sz="2800" dirty="0" smtClean="0"/>
              <a:t>развития ребенка</a:t>
            </a:r>
            <a:r>
              <a:rPr lang="ru-RU" sz="2800" dirty="0"/>
              <a:t>, представленными в пяти образовательных областях, федеральной программой </a:t>
            </a:r>
            <a:r>
              <a:rPr lang="ru-RU" sz="2800" dirty="0" smtClean="0"/>
              <a:t>и с </a:t>
            </a:r>
            <a:r>
              <a:rPr lang="ru-RU" sz="2800" dirty="0"/>
              <a:t>учетом используемых методических пособий, обеспечивающих реализацию </a:t>
            </a:r>
            <a:r>
              <a:rPr lang="ru-RU" sz="2800" dirty="0" smtClean="0"/>
              <a:t>данного </a:t>
            </a:r>
            <a:r>
              <a:rPr lang="ru-RU" sz="2800" dirty="0" smtClean="0"/>
              <a:t>содержания;</a:t>
            </a:r>
            <a:endParaRPr lang="ru-RU" sz="2800" dirty="0"/>
          </a:p>
          <a:p>
            <a:pPr marL="0" indent="0">
              <a:buNone/>
            </a:pPr>
            <a:r>
              <a:rPr lang="ru-RU" sz="2800" dirty="0"/>
              <a:t>б) описание вариативных форм, способов, методов и средств реализации Программы </a:t>
            </a:r>
            <a:r>
              <a:rPr lang="ru-RU" sz="2800" dirty="0" smtClean="0"/>
              <a:t>с учетом </a:t>
            </a:r>
            <a:r>
              <a:rPr lang="ru-RU" sz="2800" dirty="0"/>
              <a:t>возрастных и индивидуальных особенностей воспитанников, специфики </a:t>
            </a:r>
            <a:r>
              <a:rPr lang="ru-RU" sz="2800" dirty="0" smtClean="0"/>
              <a:t>их образовательных </a:t>
            </a:r>
            <a:r>
              <a:rPr lang="ru-RU" sz="2800" dirty="0"/>
              <a:t>потребностей и </a:t>
            </a:r>
            <a:r>
              <a:rPr lang="ru-RU" sz="2800" dirty="0" smtClean="0"/>
              <a:t>интересов.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112368681"/>
      </p:ext>
    </p:extLst>
  </p:cSld>
  <p:clrMapOvr>
    <a:masterClrMapping/>
  </p:clrMapOvr>
  <p:transition spd="med"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f5976322a44a97ac26d815ee62557e8e28e4d658"/>
</p:tagLst>
</file>

<file path=ppt/theme/theme1.xml><?xml version="1.0" encoding="utf-8"?>
<a:theme xmlns:a="http://schemas.openxmlformats.org/drawingml/2006/main" name="Тема Office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3936</TotalTime>
  <Words>1404</Words>
  <Application>Microsoft Office PowerPoint</Application>
  <PresentationFormat>Широкоэкранный</PresentationFormat>
  <Paragraphs>100</Paragraphs>
  <Slides>17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Тема Office</vt:lpstr>
      <vt:lpstr>1_Тема Office</vt:lpstr>
      <vt:lpstr>Презентация PowerPoint</vt:lpstr>
      <vt:lpstr>Федеральная образовательная программа  дошкольного образования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Отбор педагогических технологий (ФОП ДО)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ВАЖНО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Юрий Козырев</dc:creator>
  <cp:lastModifiedBy>Tatijana N. Osadchaja</cp:lastModifiedBy>
  <cp:revision>168</cp:revision>
  <dcterms:created xsi:type="dcterms:W3CDTF">2020-07-14T14:01:38Z</dcterms:created>
  <dcterms:modified xsi:type="dcterms:W3CDTF">2023-10-12T12:52:16Z</dcterms:modified>
</cp:coreProperties>
</file>