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58"/>
  </p:notesMasterIdLst>
  <p:handoutMasterIdLst>
    <p:handoutMasterId r:id="rId59"/>
  </p:handoutMasterIdLst>
  <p:sldIdLst>
    <p:sldId id="256" r:id="rId2"/>
    <p:sldId id="555" r:id="rId3"/>
    <p:sldId id="557" r:id="rId4"/>
    <p:sldId id="471" r:id="rId5"/>
    <p:sldId id="619" r:id="rId6"/>
    <p:sldId id="625" r:id="rId7"/>
    <p:sldId id="571" r:id="rId8"/>
    <p:sldId id="439" r:id="rId9"/>
    <p:sldId id="610" r:id="rId10"/>
    <p:sldId id="595" r:id="rId11"/>
    <p:sldId id="465" r:id="rId12"/>
    <p:sldId id="373" r:id="rId13"/>
    <p:sldId id="603" r:id="rId14"/>
    <p:sldId id="494" r:id="rId15"/>
    <p:sldId id="403" r:id="rId16"/>
    <p:sldId id="411" r:id="rId17"/>
    <p:sldId id="507" r:id="rId18"/>
    <p:sldId id="438" r:id="rId19"/>
    <p:sldId id="424" r:id="rId20"/>
    <p:sldId id="537" r:id="rId21"/>
    <p:sldId id="588" r:id="rId22"/>
    <p:sldId id="611" r:id="rId23"/>
    <p:sldId id="609" r:id="rId24"/>
    <p:sldId id="620" r:id="rId25"/>
    <p:sldId id="601" r:id="rId26"/>
    <p:sldId id="574" r:id="rId27"/>
    <p:sldId id="577" r:id="rId28"/>
    <p:sldId id="292" r:id="rId29"/>
    <p:sldId id="621" r:id="rId30"/>
    <p:sldId id="479" r:id="rId31"/>
    <p:sldId id="463" r:id="rId32"/>
    <p:sldId id="622" r:id="rId33"/>
    <p:sldId id="496" r:id="rId34"/>
    <p:sldId id="551" r:id="rId35"/>
    <p:sldId id="461" r:id="rId36"/>
    <p:sldId id="617" r:id="rId37"/>
    <p:sldId id="528" r:id="rId38"/>
    <p:sldId id="614" r:id="rId39"/>
    <p:sldId id="615" r:id="rId40"/>
    <p:sldId id="289" r:id="rId41"/>
    <p:sldId id="323" r:id="rId42"/>
    <p:sldId id="325" r:id="rId43"/>
    <p:sldId id="505" r:id="rId44"/>
    <p:sldId id="541" r:id="rId45"/>
    <p:sldId id="387" r:id="rId46"/>
    <p:sldId id="566" r:id="rId47"/>
    <p:sldId id="585" r:id="rId48"/>
    <p:sldId id="590" r:id="rId49"/>
    <p:sldId id="608" r:id="rId50"/>
    <p:sldId id="612" r:id="rId51"/>
    <p:sldId id="613" r:id="rId52"/>
    <p:sldId id="598" r:id="rId53"/>
    <p:sldId id="623" r:id="rId54"/>
    <p:sldId id="627" r:id="rId55"/>
    <p:sldId id="606" r:id="rId56"/>
    <p:sldId id="587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195" autoAdjust="0"/>
    <p:restoredTop sz="92532" autoAdjust="0"/>
  </p:normalViewPr>
  <p:slideViewPr>
    <p:cSldViewPr>
      <p:cViewPr varScale="1">
        <p:scale>
          <a:sx n="67" d="100"/>
          <a:sy n="67" d="100"/>
        </p:scale>
        <p:origin x="87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3384"/>
    </p:cViewPr>
  </p:sorterViewPr>
  <p:notesViewPr>
    <p:cSldViewPr>
      <p:cViewPr varScale="1">
        <p:scale>
          <a:sx n="41" d="100"/>
          <a:sy n="41" d="100"/>
        </p:scale>
        <p:origin x="-2381" y="-8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4BB02E-B5B1-4C0C-BC3A-04E4C8DB78C7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129E3F-0360-415B-87C1-68EBC2CB5A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8196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29618C-8FB8-4F3A-B878-56B14324A50D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A9FCF-952F-4B2E-A72E-34F01DFD5B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22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6CB6-3DF0-491C-82B2-AB4F1D7CA2D9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43051-8830-409F-BA8B-19195430C2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6CB6-3DF0-491C-82B2-AB4F1D7CA2D9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43051-8830-409F-BA8B-19195430C2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6CB6-3DF0-491C-82B2-AB4F1D7CA2D9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43051-8830-409F-BA8B-19195430C2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6CB6-3DF0-491C-82B2-AB4F1D7CA2D9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43051-8830-409F-BA8B-19195430C2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6CB6-3DF0-491C-82B2-AB4F1D7CA2D9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43051-8830-409F-BA8B-19195430C2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6CB6-3DF0-491C-82B2-AB4F1D7CA2D9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43051-8830-409F-BA8B-19195430C2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6CB6-3DF0-491C-82B2-AB4F1D7CA2D9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43051-8830-409F-BA8B-19195430C2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6CB6-3DF0-491C-82B2-AB4F1D7CA2D9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43051-8830-409F-BA8B-19195430C2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6CB6-3DF0-491C-82B2-AB4F1D7CA2D9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43051-8830-409F-BA8B-19195430C2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6CB6-3DF0-491C-82B2-AB4F1D7CA2D9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43051-8830-409F-BA8B-19195430C2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6CB6-3DF0-491C-82B2-AB4F1D7CA2D9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43051-8830-409F-BA8B-19195430C2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B6CB6-3DF0-491C-82B2-AB4F1D7CA2D9}" type="datetimeFigureOut">
              <a:rPr lang="ru-RU" smtClean="0"/>
              <a:pPr/>
              <a:t>06.04.2023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43051-8830-409F-BA8B-19195430C2E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g"/><Relationship Id="rId4" Type="http://schemas.openxmlformats.org/officeDocument/2006/relationships/image" Target="../media/image10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g"/><Relationship Id="rId4" Type="http://schemas.openxmlformats.org/officeDocument/2006/relationships/image" Target="../media/image10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eg"/><Relationship Id="rId4" Type="http://schemas.openxmlformats.org/officeDocument/2006/relationships/image" Target="../media/image11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g"/><Relationship Id="rId4" Type="http://schemas.openxmlformats.org/officeDocument/2006/relationships/image" Target="../media/image117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8.jpg"/><Relationship Id="rId4" Type="http://schemas.openxmlformats.org/officeDocument/2006/relationships/image" Target="../media/image137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1.jpeg"/><Relationship Id="rId4" Type="http://schemas.openxmlformats.org/officeDocument/2006/relationships/image" Target="../media/image150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8.jpg"/><Relationship Id="rId4" Type="http://schemas.openxmlformats.org/officeDocument/2006/relationships/image" Target="../media/image15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2.jpeg"/><Relationship Id="rId4" Type="http://schemas.openxmlformats.org/officeDocument/2006/relationships/image" Target="../media/image16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9.jp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171.jpeg"/><Relationship Id="rId7" Type="http://schemas.openxmlformats.org/officeDocument/2006/relationships/image" Target="../media/image175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eg"/><Relationship Id="rId3" Type="http://schemas.openxmlformats.org/officeDocument/2006/relationships/image" Target="../media/image177.jpeg"/><Relationship Id="rId7" Type="http://schemas.openxmlformats.org/officeDocument/2006/relationships/image" Target="../media/image179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jpeg"/><Relationship Id="rId5" Type="http://schemas.openxmlformats.org/officeDocument/2006/relationships/image" Target="../media/image178.jpeg"/><Relationship Id="rId4" Type="http://schemas.openxmlformats.org/officeDocument/2006/relationships/image" Target="../media/image174.jpeg"/><Relationship Id="rId9" Type="http://schemas.openxmlformats.org/officeDocument/2006/relationships/image" Target="../media/image181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34076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МБДОУ № 29 Детский сад  «Искорка»</a:t>
            </a:r>
            <a:br>
              <a:rPr lang="ru-RU" dirty="0">
                <a:solidFill>
                  <a:srgbClr val="002060"/>
                </a:solidFill>
              </a:rPr>
            </a:br>
            <a:br>
              <a:rPr lang="ru-RU" dirty="0"/>
            </a:br>
            <a:br>
              <a:rPr lang="ru-RU" dirty="0">
                <a:solidFill>
                  <a:srgbClr val="00B050"/>
                </a:solidFill>
                <a:latin typeface="+mn-lt"/>
              </a:rPr>
            </a:br>
            <a:r>
              <a:rPr lang="ru-RU" dirty="0">
                <a:solidFill>
                  <a:srgbClr val="00B050"/>
                </a:solidFill>
                <a:latin typeface="+mn-lt"/>
              </a:rPr>
              <a:t> «Родители не зрители»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3861048"/>
            <a:ext cx="6440760" cy="1777752"/>
          </a:xfrm>
        </p:spPr>
        <p:txBody>
          <a:bodyPr>
            <a:normAutofit fontScale="70000" lnSpcReduction="20000"/>
          </a:bodyPr>
          <a:lstStyle/>
          <a:p>
            <a:pPr algn="r"/>
            <a:endParaRPr lang="ru-RU" dirty="0">
              <a:solidFill>
                <a:schemeClr val="bg1"/>
              </a:solidFill>
            </a:endParaRPr>
          </a:p>
          <a:p>
            <a:pPr algn="r"/>
            <a:endParaRPr lang="ru-RU" dirty="0">
              <a:solidFill>
                <a:schemeClr val="bg1"/>
              </a:solidFill>
            </a:endParaRPr>
          </a:p>
          <a:p>
            <a:pPr algn="r"/>
            <a:r>
              <a:rPr lang="ru-RU" dirty="0">
                <a:solidFill>
                  <a:srgbClr val="002060"/>
                </a:solidFill>
              </a:rPr>
              <a:t>Выполнили: Никитенко Е.В.</a:t>
            </a:r>
          </a:p>
          <a:p>
            <a:pPr algn="r"/>
            <a:r>
              <a:rPr lang="ru-RU" dirty="0">
                <a:solidFill>
                  <a:srgbClr val="002060"/>
                </a:solidFill>
              </a:rPr>
              <a:t>Стрекаловская Г.В.</a:t>
            </a:r>
            <a:br>
              <a:rPr lang="ru-RU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417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Users\Iskorka\Desktop\фото для конф\IMG_139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484" y="296651"/>
            <a:ext cx="3871476" cy="28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Iskorka\Desktop\фото для конф\IMG_1407.JPG">
            <a:extLst>
              <a:ext uri="{FF2B5EF4-FFF2-40B4-BE49-F238E27FC236}">
                <a16:creationId xmlns:a16="http://schemas.microsoft.com/office/drawing/2014/main" id="{47E47940-72BB-BFC4-69CC-5F5CCA076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9993" y="296651"/>
            <a:ext cx="4155705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Iskorka\Desktop\фото для конф\Новая папка\IMG_20171124_160633_HHT.jpg">
            <a:extLst>
              <a:ext uri="{FF2B5EF4-FFF2-40B4-BE49-F238E27FC236}">
                <a16:creationId xmlns:a16="http://schemas.microsoft.com/office/drawing/2014/main" id="{4589AB80-F8D1-3A12-C7BD-F04DA1657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3428999"/>
            <a:ext cx="4155704" cy="279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590E07-0F0B-BE6D-D5B3-7C8939D13C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84" y="3428999"/>
            <a:ext cx="3871476" cy="279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48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Iskorka\Desktop\фото для конф\image (6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6438" y="548680"/>
            <a:ext cx="3816424" cy="256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BA321E88-C4CC-3C16-60ED-F5711B4CA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140" y="548680"/>
            <a:ext cx="3888434" cy="256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C516C2FE-55EE-64FC-F5C8-150D15F99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63418"/>
            <a:ext cx="3960440" cy="263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Iskorka\Desktop\фото для конф\Новая папка\IMG_20170602_162104.jpg">
            <a:extLst>
              <a:ext uri="{FF2B5EF4-FFF2-40B4-BE49-F238E27FC236}">
                <a16:creationId xmlns:a16="http://schemas.microsoft.com/office/drawing/2014/main" id="{2359028F-F889-C2E3-2083-E769DC39D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63418"/>
            <a:ext cx="3960440" cy="256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D94590-5687-9BD7-3668-DF77F8FB17A1}"/>
              </a:ext>
            </a:extLst>
          </p:cNvPr>
          <p:cNvSpPr txBox="1"/>
          <p:nvPr/>
        </p:nvSpPr>
        <p:spPr>
          <a:xfrm>
            <a:off x="1459099" y="169674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Праздник детства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D4A0BC-A1BE-4CF2-ABAA-DC13D059DB12}"/>
              </a:ext>
            </a:extLst>
          </p:cNvPr>
          <p:cNvSpPr txBox="1"/>
          <p:nvPr/>
        </p:nvSpPr>
        <p:spPr>
          <a:xfrm>
            <a:off x="5508104" y="169674"/>
            <a:ext cx="3129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«Наши руки не для скуки»</a:t>
            </a:r>
          </a:p>
        </p:txBody>
      </p:sp>
    </p:spTree>
    <p:extLst>
      <p:ext uri="{BB962C8B-B14F-4D97-AF65-F5344CB8AC3E}">
        <p14:creationId xmlns:p14="http://schemas.microsoft.com/office/powerpoint/2010/main" val="2189218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Люда\Desktop\перезагр\фото\ФОТО\фото участия в конкурсах\фото сентябрь 2016\августовская конференция\20160822_093920.jpg"/>
          <p:cNvPicPr>
            <a:picLocks noGrp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6982" y="476672"/>
            <a:ext cx="403244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1E4C98-FF58-3360-4F4D-9BEFCB7048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812" y="483543"/>
            <a:ext cx="4020468" cy="2729433"/>
          </a:xfrm>
          <a:prstGeom prst="rect">
            <a:avLst/>
          </a:prstGeom>
        </p:spPr>
      </p:pic>
      <p:pic>
        <p:nvPicPr>
          <p:cNvPr id="6" name="Picture 2" descr="C:\Users\Iskorka\Desktop\фото для конф\Новая папка\IMG_20171124_160813.jpg">
            <a:extLst>
              <a:ext uri="{FF2B5EF4-FFF2-40B4-BE49-F238E27FC236}">
                <a16:creationId xmlns:a16="http://schemas.microsoft.com/office/drawing/2014/main" id="{F804C13B-9DE7-2FC2-9E67-42E2FC7AB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006" y="3423840"/>
            <a:ext cx="4032448" cy="277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3" descr="C:\Users\Люда\Desktop\перезагр\фото\ФОТО\фото участия в конкурсах\фото сентябрь 2016\августовская конференция\20160822_095351.jpg">
            <a:extLst>
              <a:ext uri="{FF2B5EF4-FFF2-40B4-BE49-F238E27FC236}">
                <a16:creationId xmlns:a16="http://schemas.microsoft.com/office/drawing/2014/main" id="{A591D394-498B-CB61-DDFB-F5008E7FFDF8}"/>
              </a:ext>
            </a:extLst>
          </p:cNvPr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23527" y="3462139"/>
            <a:ext cx="4032448" cy="2774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687A12-CD65-2924-635A-CDAB07E7C403}"/>
              </a:ext>
            </a:extLst>
          </p:cNvPr>
          <p:cNvSpPr txBox="1"/>
          <p:nvPr/>
        </p:nvSpPr>
        <p:spPr>
          <a:xfrm>
            <a:off x="1259632" y="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Опыты и эксперименты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7E80BF-7CB0-3083-6766-70530D53C47B}"/>
              </a:ext>
            </a:extLst>
          </p:cNvPr>
          <p:cNvSpPr txBox="1"/>
          <p:nvPr/>
        </p:nvSpPr>
        <p:spPr>
          <a:xfrm>
            <a:off x="4752812" y="8779"/>
            <a:ext cx="355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Мастер класс «Шагай </a:t>
            </a:r>
            <a:r>
              <a:rPr lang="ru-RU" b="1" dirty="0" err="1">
                <a:solidFill>
                  <a:srgbClr val="002060"/>
                </a:solidFill>
              </a:rPr>
              <a:t>наадан</a:t>
            </a:r>
            <a:r>
              <a:rPr lang="ru-RU" b="1" dirty="0">
                <a:solidFill>
                  <a:srgbClr val="002060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705317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" t="21651" r="9037"/>
          <a:stretch/>
        </p:blipFill>
        <p:spPr>
          <a:xfrm>
            <a:off x="395536" y="466973"/>
            <a:ext cx="4167398" cy="28529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476671"/>
            <a:ext cx="3960440" cy="28432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A5A37D-5751-E9A1-0C20-9CE780E0D6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674145"/>
            <a:ext cx="4032448" cy="27071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23A636-5E7E-DBEA-B7FF-3E6C5FA15B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3674145"/>
            <a:ext cx="3960440" cy="27071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C2B77D-9869-CBD3-0E88-28788259B8B9}"/>
              </a:ext>
            </a:extLst>
          </p:cNvPr>
          <p:cNvSpPr txBox="1"/>
          <p:nvPr/>
        </p:nvSpPr>
        <p:spPr>
          <a:xfrm>
            <a:off x="2699792" y="0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Ярмарка педагогических мастер классов</a:t>
            </a:r>
          </a:p>
        </p:txBody>
      </p:sp>
    </p:spTree>
    <p:extLst>
      <p:ext uri="{BB962C8B-B14F-4D97-AF65-F5344CB8AC3E}">
        <p14:creationId xmlns:p14="http://schemas.microsoft.com/office/powerpoint/2010/main" val="1410498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Iskorka\Desktop\фото для конф\Новая папка\IMG_20180601_075352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95" y="907104"/>
            <a:ext cx="4069889" cy="286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4918">
            <a:off x="2312358" y="3717404"/>
            <a:ext cx="4401834" cy="2833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Iskorka\Desktop\фото для конф\IMG_14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1" t="6368" r="11622"/>
          <a:stretch>
            <a:fillRect/>
          </a:stretch>
        </p:blipFill>
        <p:spPr bwMode="auto">
          <a:xfrm>
            <a:off x="4919792" y="907104"/>
            <a:ext cx="3866114" cy="280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6A5F6A-B7E2-AD46-4153-C5D83AC660DB}"/>
              </a:ext>
            </a:extLst>
          </p:cNvPr>
          <p:cNvSpPr txBox="1"/>
          <p:nvPr/>
        </p:nvSpPr>
        <p:spPr>
          <a:xfrm>
            <a:off x="1691680" y="404664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002060"/>
                </a:solidFill>
              </a:rPr>
              <a:t>Зарядка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B1B23D-CC2C-4788-6900-69ED1114BDD9}"/>
              </a:ext>
            </a:extLst>
          </p:cNvPr>
          <p:cNvSpPr txBox="1"/>
          <p:nvPr/>
        </p:nvSpPr>
        <p:spPr>
          <a:xfrm>
            <a:off x="251520" y="127666"/>
            <a:ext cx="15841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3. </a:t>
            </a:r>
            <a:r>
              <a:rPr lang="ru-RU" b="1" dirty="0"/>
              <a:t>Досуговые формы</a:t>
            </a:r>
          </a:p>
        </p:txBody>
      </p:sp>
    </p:spTree>
    <p:extLst>
      <p:ext uri="{BB962C8B-B14F-4D97-AF65-F5344CB8AC3E}">
        <p14:creationId xmlns:p14="http://schemas.microsoft.com/office/powerpoint/2010/main" val="1033092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Iskorka\Desktop\фото для конф\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80" y="332656"/>
            <a:ext cx="405490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Iskorka\Desktop\фото для конф\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96" y="3508466"/>
            <a:ext cx="4054904" cy="259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Iskorka\Desktop\фото для конф\DSCN24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080" y="3501008"/>
            <a:ext cx="4054904" cy="259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Iskorka\Desktop\фото для конф\DSCN24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05490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8ADD26-BEE7-520A-3D55-258CCEED3A77}"/>
              </a:ext>
            </a:extLst>
          </p:cNvPr>
          <p:cNvSpPr txBox="1"/>
          <p:nvPr/>
        </p:nvSpPr>
        <p:spPr>
          <a:xfrm>
            <a:off x="3275856" y="0"/>
            <a:ext cx="2196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Подвижные игры</a:t>
            </a:r>
          </a:p>
        </p:txBody>
      </p:sp>
    </p:spTree>
    <p:extLst>
      <p:ext uri="{BB962C8B-B14F-4D97-AF65-F5344CB8AC3E}">
        <p14:creationId xmlns:p14="http://schemas.microsoft.com/office/powerpoint/2010/main" val="2041183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Iskorka\Desktop\фото для конф\DSCN246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548680"/>
            <a:ext cx="381642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Iskorka\Desktop\фото для конф\DSCN24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548678"/>
            <a:ext cx="4248472" cy="252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Iskorka\Desktop\фото для конф\DSCN24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6"/>
          <a:stretch>
            <a:fillRect/>
          </a:stretch>
        </p:blipFill>
        <p:spPr bwMode="auto">
          <a:xfrm>
            <a:off x="467544" y="3429000"/>
            <a:ext cx="3816424" cy="274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B5688C-4BD0-4DFA-CDEE-B363F4D49107}"/>
              </a:ext>
            </a:extLst>
          </p:cNvPr>
          <p:cNvSpPr txBox="1"/>
          <p:nvPr/>
        </p:nvSpPr>
        <p:spPr>
          <a:xfrm>
            <a:off x="2402469" y="162096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Игры с мячом на свежем воздухе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3" t="6951" r="29024" b="31100"/>
          <a:stretch/>
        </p:blipFill>
        <p:spPr>
          <a:xfrm>
            <a:off x="4572000" y="3428999"/>
            <a:ext cx="4248472" cy="274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81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 descr="C:\Users\Люда\Desktop\перезагр\фото\ФОТО\фото участия в конкурсах\фото сентябрь 2016\день варенья\20160826_174453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95536" y="404664"/>
            <a:ext cx="4032448" cy="2614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Объект 3" descr="C:\Users\Люда\Desktop\перезагр\Изображения\фото с телефона\100PHOTO\SAM_1164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887703" y="404665"/>
            <a:ext cx="3888432" cy="2614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: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84984"/>
            <a:ext cx="3888432" cy="284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:\фото на конф\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84984"/>
            <a:ext cx="4032448" cy="289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8553AA-82A0-B5C4-91AB-7CBF81F0AFCD}"/>
              </a:ext>
            </a:extLst>
          </p:cNvPr>
          <p:cNvSpPr txBox="1"/>
          <p:nvPr/>
        </p:nvSpPr>
        <p:spPr>
          <a:xfrm>
            <a:off x="3923928" y="52224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«</a:t>
            </a:r>
            <a:r>
              <a:rPr lang="ru-RU" sz="2000" b="1" dirty="0" err="1">
                <a:solidFill>
                  <a:srgbClr val="002060"/>
                </a:solidFill>
              </a:rPr>
              <a:t>Зарничка</a:t>
            </a:r>
            <a:r>
              <a:rPr lang="ru-RU" sz="2000" b="1" dirty="0">
                <a:solidFill>
                  <a:srgbClr val="002060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874931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Iskorka\Desktop\фото для конф\image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7" y="307366"/>
            <a:ext cx="3888432" cy="278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Iskorka\Desktop\фото для конф\IMG_27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1" y="307366"/>
            <a:ext cx="3888432" cy="2622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7317D7F-61A0-B058-9FDF-206710F94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61" y="3429000"/>
            <a:ext cx="3888432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BE9FA15-6715-9DF0-5BC9-D093CEF7E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3429000"/>
            <a:ext cx="3888432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998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39552" y="320040"/>
            <a:ext cx="7920880" cy="732696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>
                <a:latin typeface="+mn-lt"/>
              </a:rPr>
              <a:t>             </a:t>
            </a:r>
            <a:r>
              <a:rPr lang="ru-RU" sz="1800" b="1" dirty="0">
                <a:solidFill>
                  <a:srgbClr val="002060"/>
                </a:solidFill>
                <a:latin typeface="+mn-lt"/>
              </a:rPr>
              <a:t>«Олимпийские игры»                              «Папа и я спортивные друзья»</a:t>
            </a:r>
          </a:p>
        </p:txBody>
      </p:sp>
      <p:pic>
        <p:nvPicPr>
          <p:cNvPr id="4" name="Объект 3" descr="C:\Users\Люда\Desktop\перезагр\все фото ДОУ\SAM_0526.JPG"/>
          <p:cNvPicPr>
            <a:picLocks noGrp="1"/>
          </p:cNvPicPr>
          <p:nvPr>
            <p:ph idx="4294967295"/>
          </p:nvPr>
        </p:nvPicPr>
        <p:blipFill>
          <a:blip r:embed="rId2" cstate="print"/>
          <a:srcRect l="4000" t="10176"/>
          <a:stretch>
            <a:fillRect/>
          </a:stretch>
        </p:blipFill>
        <p:spPr bwMode="auto">
          <a:xfrm>
            <a:off x="395536" y="908720"/>
            <a:ext cx="4032448" cy="2829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Iskorka\Desktop\фото для конф\DSCN28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2" b="8344"/>
          <a:stretch>
            <a:fillRect/>
          </a:stretch>
        </p:blipFill>
        <p:spPr bwMode="auto">
          <a:xfrm>
            <a:off x="395536" y="3933056"/>
            <a:ext cx="4032448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Iskorka\Desktop\фото для конф\20180222_095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33056"/>
            <a:ext cx="396044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Iskorka\Desktop\фото для конф\image-0-02-04-dd71e1a1426bac4334de1d348213afcaae49f59b7f995f0a813310fbb3e54028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908720"/>
            <a:ext cx="3888432" cy="282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353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7239000" cy="1296144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00B050"/>
                </a:solidFill>
              </a:rPr>
              <a:t>Цель работы 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988840"/>
            <a:ext cx="8352928" cy="4466896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0070C0"/>
                </a:solidFill>
              </a:rPr>
              <a:t>Внедрение новых нетрадиционных форм работы с семьей в соответствии с ФГОС ДОУ, тесное сотрудничество ДОУ и семьи в вопросах воспитания и развития ребенка.</a:t>
            </a:r>
          </a:p>
        </p:txBody>
      </p:sp>
    </p:spTree>
    <p:extLst>
      <p:ext uri="{BB962C8B-B14F-4D97-AF65-F5344CB8AC3E}">
        <p14:creationId xmlns:p14="http://schemas.microsoft.com/office/powerpoint/2010/main" val="1788114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898892" y="200366"/>
            <a:ext cx="4680520" cy="504056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 </a:t>
            </a:r>
            <a:r>
              <a:rPr lang="ru-RU" sz="2200" b="1" dirty="0">
                <a:solidFill>
                  <a:srgbClr val="002060"/>
                </a:solidFill>
              </a:rPr>
              <a:t>Соревнования по мини футболу</a:t>
            </a:r>
            <a:endParaRPr lang="ru-RU" sz="2200" dirty="0">
              <a:solidFill>
                <a:srgbClr val="002060"/>
              </a:solidFill>
            </a:endParaRPr>
          </a:p>
        </p:txBody>
      </p:sp>
      <p:pic>
        <p:nvPicPr>
          <p:cNvPr id="55298" name="Picture 2" descr="C:\Users\Iskorka\Desktop\фото для конф\image (23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704422"/>
            <a:ext cx="3900334" cy="279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Iskorka\Desktop\фото для конф\image (3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3777314"/>
            <a:ext cx="3900334" cy="219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Iskorka\Desktop\фото для конф\image (2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3777314"/>
            <a:ext cx="4032448" cy="219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Iskorka\Desktop\фото для конф\image (78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704422"/>
            <a:ext cx="4032448" cy="279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130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экол\фото\inCollage_20210422_1450416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4464496" cy="5590198"/>
          </a:xfrm>
          <a:prstGeom prst="rect">
            <a:avLst/>
          </a:prstGeom>
          <a:noFill/>
        </p:spPr>
      </p:pic>
      <p:pic>
        <p:nvPicPr>
          <p:cNvPr id="4" name="Picture 9" descr="F:\фото экология\фото\InShot_20211208_2206382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604950"/>
            <a:ext cx="3869248" cy="3253433"/>
          </a:xfrm>
          <a:prstGeom prst="rect">
            <a:avLst/>
          </a:prstGeom>
          <a:noFill/>
        </p:spPr>
      </p:pic>
      <p:pic>
        <p:nvPicPr>
          <p:cNvPr id="5" name="Picture 2" descr="D:\НОВЬЕ\экол\фото\IMG-1ee42436f3881afc82a86b73eada2dfb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77072"/>
            <a:ext cx="3873649" cy="1990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3808" y="73664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Проект- « Огород на окне»</a:t>
            </a:r>
          </a:p>
        </p:txBody>
      </p:sp>
    </p:spTree>
    <p:extLst>
      <p:ext uri="{BB962C8B-B14F-4D97-AF65-F5344CB8AC3E}">
        <p14:creationId xmlns:p14="http://schemas.microsoft.com/office/powerpoint/2010/main" val="3392826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" r="9220"/>
          <a:stretch/>
        </p:blipFill>
        <p:spPr>
          <a:xfrm>
            <a:off x="323528" y="620688"/>
            <a:ext cx="4248472" cy="54452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271" y="620688"/>
            <a:ext cx="4120193" cy="54452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FA6369-2C0D-5DBB-9FA5-82A6CAE9768C}"/>
              </a:ext>
            </a:extLst>
          </p:cNvPr>
          <p:cNvSpPr txBox="1"/>
          <p:nvPr/>
        </p:nvSpPr>
        <p:spPr>
          <a:xfrm>
            <a:off x="2555776" y="0"/>
            <a:ext cx="424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«Наш веселый огород»</a:t>
            </a:r>
          </a:p>
        </p:txBody>
      </p:sp>
    </p:spTree>
    <p:extLst>
      <p:ext uri="{BB962C8B-B14F-4D97-AF65-F5344CB8AC3E}">
        <p14:creationId xmlns:p14="http://schemas.microsoft.com/office/powerpoint/2010/main" val="42440052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flipH="1">
            <a:off x="3059832" y="113100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Проект «Семейное древо»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13210"/>
            <a:ext cx="7776864" cy="599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41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ED5506-7BB1-50BD-8B1B-B388314F7B4D}"/>
              </a:ext>
            </a:extLst>
          </p:cNvPr>
          <p:cNvSpPr txBox="1"/>
          <p:nvPr/>
        </p:nvSpPr>
        <p:spPr>
          <a:xfrm>
            <a:off x="3347864" y="47667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Проект «Мини-музей»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3EC76E-B0C0-D6C6-5753-D12C069B7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09" y="3670763"/>
            <a:ext cx="4296391" cy="282475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794700-4692-C84D-A10E-1D44D53F76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129" y="846005"/>
            <a:ext cx="3792335" cy="28247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EEF917-7566-CB22-A824-CFDFAA9F0D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r="5900"/>
          <a:stretch/>
        </p:blipFill>
        <p:spPr>
          <a:xfrm>
            <a:off x="395536" y="820266"/>
            <a:ext cx="4179366" cy="282475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47E31F-7E93-41AD-62D1-167C082692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129" y="3704488"/>
            <a:ext cx="1776111" cy="25686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AC79A3-0891-DEBF-534C-2F7BAD0DBD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34" y="3670763"/>
            <a:ext cx="1865829" cy="260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102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0110"/>
            <a:ext cx="3960440" cy="28128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1760" y="0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Участие родителей в акциях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147" y="399722"/>
            <a:ext cx="4176464" cy="28128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8" t="12551" r="18705" b="13704"/>
          <a:stretch/>
        </p:blipFill>
        <p:spPr>
          <a:xfrm>
            <a:off x="4654147" y="3429000"/>
            <a:ext cx="4176463" cy="30963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6DED4B-0939-C3A8-82CC-3614F7BD43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59299"/>
            <a:ext cx="3972952" cy="299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22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онстантин\Desktop\Конкурсы Заявки 2023\IMG-1b09d499c7e162ed13b7507558728508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88640"/>
            <a:ext cx="3744416" cy="5832648"/>
          </a:xfrm>
          <a:prstGeom prst="rect">
            <a:avLst/>
          </a:prstGeom>
          <a:noFill/>
        </p:spPr>
      </p:pic>
      <p:pic>
        <p:nvPicPr>
          <p:cNvPr id="3" name="Picture 2" descr="C:\Documents and Settings\Admin\Рабочий стол\21-22 уч.год\фото\InShot_20211209_200240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20040"/>
            <a:ext cx="4248472" cy="5701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58778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A0B5F730-6508-8594-556D-890E99F03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857249"/>
            <a:ext cx="3741025" cy="257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B87DDDD2-8338-6DEF-EF27-288AD060B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57249"/>
            <a:ext cx="3960440" cy="253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C533C26C-6F7F-EE7E-3896-8D7D2BD34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3610984"/>
            <a:ext cx="3741026" cy="253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B02C649E-1562-ECB7-1FB7-7B3BA05FA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128" y="3610984"/>
            <a:ext cx="3960440" cy="253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9832" y="260648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Аллея выпускников</a:t>
            </a:r>
          </a:p>
        </p:txBody>
      </p:sp>
    </p:spTree>
    <p:extLst>
      <p:ext uri="{BB962C8B-B14F-4D97-AF65-F5344CB8AC3E}">
        <p14:creationId xmlns:p14="http://schemas.microsoft.com/office/powerpoint/2010/main" val="136853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Iskorka\Desktop\фото для конф\DSCN243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240" y="411877"/>
            <a:ext cx="4032448" cy="244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Iskorka\Desktop\фото для конф\DSCN24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374" y="418268"/>
            <a:ext cx="4104456" cy="244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317596E-89B2-8DBA-EC29-FB60C7335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74" y="3217195"/>
            <a:ext cx="3989779" cy="295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DC3BEB-F24D-01C0-D56E-69785F7D2C83}"/>
              </a:ext>
            </a:extLst>
          </p:cNvPr>
          <p:cNvSpPr txBox="1"/>
          <p:nvPr/>
        </p:nvSpPr>
        <p:spPr>
          <a:xfrm>
            <a:off x="3275856" y="18158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Обогащение РППС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F695A003-EF62-7D7D-6FE0-BA2DAD43DD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8" t="1122" r="8772" b="-1122"/>
          <a:stretch/>
        </p:blipFill>
        <p:spPr bwMode="auto">
          <a:xfrm>
            <a:off x="4691374" y="3221502"/>
            <a:ext cx="4104456" cy="294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2736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>
            <a:extLst>
              <a:ext uri="{FF2B5EF4-FFF2-40B4-BE49-F238E27FC236}">
                <a16:creationId xmlns:a16="http://schemas.microsoft.com/office/drawing/2014/main" id="{422654D1-BCBE-CA06-1C7C-021E083FE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11151" r="5201" b="9050"/>
          <a:stretch/>
        </p:blipFill>
        <p:spPr bwMode="auto">
          <a:xfrm>
            <a:off x="611560" y="188640"/>
            <a:ext cx="3240360" cy="2990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204" name="Picture 12">
            <a:extLst>
              <a:ext uri="{FF2B5EF4-FFF2-40B4-BE49-F238E27FC236}">
                <a16:creationId xmlns:a16="http://schemas.microsoft.com/office/drawing/2014/main" id="{E0D30EFF-3EEC-8790-00FC-E45049179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706" y="188640"/>
            <a:ext cx="3528392" cy="2990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677" y="3679124"/>
            <a:ext cx="3697719" cy="2594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0">
            <a:extLst>
              <a:ext uri="{FF2B5EF4-FFF2-40B4-BE49-F238E27FC236}">
                <a16:creationId xmlns:a16="http://schemas.microsoft.com/office/drawing/2014/main" id="{6592B018-C42C-5BE3-E57D-6B6292917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60" y="3679124"/>
            <a:ext cx="3230921" cy="2594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74614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B050"/>
                </a:solidFill>
              </a:rPr>
              <a:t>Задачи</a:t>
            </a:r>
            <a:br>
              <a:rPr lang="ru-RU" sz="4000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363272" cy="5619024"/>
          </a:xfrm>
        </p:spPr>
        <p:txBody>
          <a:bodyPr>
            <a:normAutofit fontScale="62500" lnSpcReduction="20000"/>
          </a:bodyPr>
          <a:lstStyle/>
          <a:p>
            <a:r>
              <a:rPr lang="ru-RU" sz="3800" dirty="0">
                <a:solidFill>
                  <a:srgbClr val="002060"/>
                </a:solidFill>
              </a:rPr>
              <a:t> Установить партнерские отношения с семьей каждого воспитанника. </a:t>
            </a:r>
          </a:p>
          <a:p>
            <a:r>
              <a:rPr lang="ru-RU" sz="3800" dirty="0">
                <a:solidFill>
                  <a:srgbClr val="002060"/>
                </a:solidFill>
              </a:rPr>
              <a:t> Апробировать нетрадиционные формы работы с семьей, как фактор позитивного развития ребенка.</a:t>
            </a:r>
          </a:p>
          <a:p>
            <a:r>
              <a:rPr lang="ru-RU" sz="3800" dirty="0">
                <a:solidFill>
                  <a:srgbClr val="002060"/>
                </a:solidFill>
              </a:rPr>
              <a:t> Объединить усилия для развития и воспитания детей.</a:t>
            </a:r>
          </a:p>
          <a:p>
            <a:r>
              <a:rPr lang="ru-RU" sz="3800" dirty="0">
                <a:solidFill>
                  <a:srgbClr val="002060"/>
                </a:solidFill>
              </a:rPr>
              <a:t> Выявить и реализовать потребность родителей в педагогических знаниях.</a:t>
            </a:r>
          </a:p>
          <a:p>
            <a:r>
              <a:rPr lang="ru-RU" sz="3800" dirty="0">
                <a:solidFill>
                  <a:srgbClr val="002060"/>
                </a:solidFill>
              </a:rPr>
              <a:t>Создать атмосферу взаимопонимания и общности интересов.</a:t>
            </a:r>
          </a:p>
          <a:p>
            <a:r>
              <a:rPr lang="ru-RU" sz="3800" dirty="0">
                <a:solidFill>
                  <a:srgbClr val="002060"/>
                </a:solidFill>
              </a:rPr>
              <a:t> Вовлечь родителей в участие в воспитательно-образовательном процессе через совместное творчество.</a:t>
            </a:r>
          </a:p>
          <a:p>
            <a:r>
              <a:rPr lang="ru-RU" sz="3800" dirty="0">
                <a:solidFill>
                  <a:srgbClr val="002060"/>
                </a:solidFill>
              </a:rPr>
              <a:t> повышение педагогических умений педагогов: (планирование работы с родителями, самообразование педагогов, консультации, педагогический опыт).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28163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Iskorka\Desktop\фото для конф\image (18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604951"/>
            <a:ext cx="4032448" cy="289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5" t="35583" r="33916" b="8031"/>
          <a:stretch/>
        </p:blipFill>
        <p:spPr>
          <a:xfrm>
            <a:off x="4932040" y="548680"/>
            <a:ext cx="3816424" cy="29523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5836" y="148570"/>
            <a:ext cx="4212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Знакомство с профессией военного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17032"/>
            <a:ext cx="4032448" cy="28736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717031"/>
            <a:ext cx="3816424" cy="287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7735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skorka\Desktop\фото\фото старшая\IMG_40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861048"/>
            <a:ext cx="3960440" cy="253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Iskorka\Desktop\фото для конф\image (8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648" y="344071"/>
            <a:ext cx="6480720" cy="330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Iskorka\Desktop\фото\фото старшая\IMG_40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3861048"/>
            <a:ext cx="3960440" cy="253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44890" y="0"/>
            <a:ext cx="4863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Участие в флешмобах</a:t>
            </a:r>
          </a:p>
        </p:txBody>
      </p:sp>
    </p:spTree>
    <p:extLst>
      <p:ext uri="{BB962C8B-B14F-4D97-AF65-F5344CB8AC3E}">
        <p14:creationId xmlns:p14="http://schemas.microsoft.com/office/powerpoint/2010/main" val="37968218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3EB713-AC9B-0AF3-15E0-425D80FE5CF8}"/>
              </a:ext>
            </a:extLst>
          </p:cNvPr>
          <p:cNvSpPr txBox="1"/>
          <p:nvPr/>
        </p:nvSpPr>
        <p:spPr>
          <a:xfrm>
            <a:off x="2843807" y="188640"/>
            <a:ext cx="4015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Возложение цветов к памятникам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00E470-870F-1E97-4461-EF80A94919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41" y="692697"/>
            <a:ext cx="3960441" cy="28529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A4387E-F933-89B7-1775-A30C19CC8B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918" y="692697"/>
            <a:ext cx="3960441" cy="28529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409FE8-F3F2-3313-31CD-1619055027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72" y="3649580"/>
            <a:ext cx="3947699" cy="30151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AF42F6A-4D7E-FF79-24EF-66D7E2F771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331" y="3649580"/>
            <a:ext cx="4015877" cy="301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010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E41BF9-789A-D0B0-4D30-F11F5E420BC3}"/>
              </a:ext>
            </a:extLst>
          </p:cNvPr>
          <p:cNvSpPr txBox="1"/>
          <p:nvPr/>
        </p:nvSpPr>
        <p:spPr>
          <a:xfrm>
            <a:off x="3131840" y="47667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11B421-B994-C989-140D-F5F4078685FB}"/>
              </a:ext>
            </a:extLst>
          </p:cNvPr>
          <p:cNvSpPr txBox="1"/>
          <p:nvPr/>
        </p:nvSpPr>
        <p:spPr>
          <a:xfrm>
            <a:off x="2123757" y="29200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+mj-lt"/>
              </a:rPr>
              <a:t>Встреча </a:t>
            </a:r>
            <a:r>
              <a:rPr lang="ru-RU" b="1" dirty="0" err="1">
                <a:solidFill>
                  <a:srgbClr val="002060"/>
                </a:solidFill>
                <a:latin typeface="+mj-lt"/>
              </a:rPr>
              <a:t>Сагаалгана</a:t>
            </a:r>
            <a:endParaRPr lang="ru-RU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8" name="Picture 2" descr="C:\Users\Iskorka\Desktop\фото для конф\20180219_072857.jpg">
            <a:extLst>
              <a:ext uri="{FF2B5EF4-FFF2-40B4-BE49-F238E27FC236}">
                <a16:creationId xmlns:a16="http://schemas.microsoft.com/office/drawing/2014/main" id="{E6BA3CAA-43E5-F488-083F-81033B644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72" y="661338"/>
            <a:ext cx="381639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Iskorka\Desktop\фото для конф\20180219_072915.jpg">
            <a:extLst>
              <a:ext uri="{FF2B5EF4-FFF2-40B4-BE49-F238E27FC236}">
                <a16:creationId xmlns:a16="http://schemas.microsoft.com/office/drawing/2014/main" id="{02CB061F-8D7C-2EDC-45C7-1C3B49D79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72" y="3585366"/>
            <a:ext cx="3816396" cy="265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Iskorka\Desktop\фото для конф\image (34).jpg">
            <a:extLst>
              <a:ext uri="{FF2B5EF4-FFF2-40B4-BE49-F238E27FC236}">
                <a16:creationId xmlns:a16="http://schemas.microsoft.com/office/drawing/2014/main" id="{EA18B637-CF4A-9346-8573-42A87914B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5" y="661338"/>
            <a:ext cx="3960412" cy="256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Объект 3" descr="C:\Users\Люда\Desktop\перезагр\Сагаалган2015\SAM_0371.JPG">
            <a:extLst>
              <a:ext uri="{FF2B5EF4-FFF2-40B4-BE49-F238E27FC236}">
                <a16:creationId xmlns:a16="http://schemas.microsoft.com/office/drawing/2014/main" id="{0E04DF52-0700-FDE4-8CC5-DFBD2DD37BE4}"/>
              </a:ext>
            </a:extLst>
          </p:cNvPr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16015" y="3585366"/>
            <a:ext cx="3960411" cy="265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458519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Users\Iskorka\Desktop\фото для конф\image-0-02-04-730706791f4a6f3468fe000260b386bbbd0fd52759c2cc7e7e317ad817e72ab8-V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404664"/>
            <a:ext cx="4104456" cy="282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Iskorka\Desktop\фото для конф\image (3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409959"/>
            <a:ext cx="3995936" cy="282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Iskorka\Desktop\фото для конф\Новая папка\IMG_20180305_1108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01008"/>
            <a:ext cx="4104456" cy="267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9832" y="0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Праздники для наших мам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01008"/>
            <a:ext cx="3995936" cy="267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711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Iskorka\Desktop\фото для конф\image (2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404664"/>
            <a:ext cx="403244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:\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4664"/>
            <a:ext cx="3888432" cy="265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15816" y="0"/>
            <a:ext cx="424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Осенние ярмарки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9D84E20A-BEE0-2A37-5BDA-58C4D289CE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0" r="14398"/>
          <a:stretch/>
        </p:blipFill>
        <p:spPr bwMode="auto">
          <a:xfrm>
            <a:off x="395536" y="3501008"/>
            <a:ext cx="403244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501008"/>
            <a:ext cx="3888432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695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824" y="116632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Праздники наших пап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16742"/>
            <a:ext cx="4210456" cy="28924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20436"/>
            <a:ext cx="3850416" cy="28887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7"/>
          <a:stretch/>
        </p:blipFill>
        <p:spPr>
          <a:xfrm>
            <a:off x="395536" y="3530214"/>
            <a:ext cx="3850416" cy="27890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E6637C-0C07-C943-EC7B-8088847F5E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30214"/>
            <a:ext cx="4210456" cy="278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1792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skorka\Desktop\фото для конф\DSCN24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6923" y="516742"/>
            <a:ext cx="3844473" cy="262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F:\экол\ггггггггггггггггггг\archive\2021-09-17 14-53-27.JPG"/>
          <p:cNvPicPr>
            <a:picLocks noChangeAspect="1" noChangeArrowheads="1"/>
          </p:cNvPicPr>
          <p:nvPr/>
        </p:nvPicPr>
        <p:blipFill>
          <a:blip r:embed="rId3" cstate="print"/>
          <a:srcRect l="2767" r="3804" b="9243"/>
          <a:stretch>
            <a:fillRect/>
          </a:stretch>
        </p:blipFill>
        <p:spPr bwMode="auto">
          <a:xfrm>
            <a:off x="323528" y="3356992"/>
            <a:ext cx="4176464" cy="2880321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9" y="3356992"/>
            <a:ext cx="3844472" cy="30243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3848" y="116632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Мастерим с папой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5" b="5488"/>
          <a:stretch/>
        </p:blipFill>
        <p:spPr>
          <a:xfrm>
            <a:off x="323528" y="516742"/>
            <a:ext cx="4176464" cy="262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3730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95152"/>
            <a:ext cx="7920880" cy="595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190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7864" y="0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Наши выезды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92696"/>
            <a:ext cx="3810000" cy="25202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83212"/>
            <a:ext cx="4176464" cy="55541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BEA016-4EE3-3A9B-C139-B8A7F96140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05563"/>
            <a:ext cx="3810000" cy="27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581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333375"/>
            <a:ext cx="8351838" cy="6264275"/>
          </a:xfrm>
        </p:spPr>
        <p:txBody>
          <a:bodyPr>
            <a:noAutofit/>
          </a:bodyPr>
          <a:lstStyle/>
          <a:p>
            <a:pPr marL="137160" indent="0" algn="ctr">
              <a:spcAft>
                <a:spcPts val="750"/>
              </a:spcAft>
              <a:buNone/>
            </a:pPr>
            <a:r>
              <a:rPr lang="ru-RU" sz="2700" dirty="0">
                <a:solidFill>
                  <a:srgbClr val="002060"/>
                </a:solidFill>
                <a:latin typeface="+mj-lt"/>
                <a:ea typeface="Times New Roman"/>
              </a:rPr>
              <a:t>Детский сад – это большой дом,</a:t>
            </a:r>
          </a:p>
          <a:p>
            <a:pPr marL="137160" indent="0" algn="ctr">
              <a:spcAft>
                <a:spcPts val="750"/>
              </a:spcAft>
              <a:buNone/>
            </a:pPr>
            <a:r>
              <a:rPr lang="ru-RU" sz="2700" dirty="0">
                <a:solidFill>
                  <a:srgbClr val="002060"/>
                </a:solidFill>
                <a:latin typeface="+mj-lt"/>
                <a:ea typeface="Times New Roman"/>
              </a:rPr>
              <a:t>Где жизнь и творчество кругом.</a:t>
            </a:r>
          </a:p>
          <a:p>
            <a:pPr marL="137160" indent="0" algn="ctr">
              <a:spcAft>
                <a:spcPts val="750"/>
              </a:spcAft>
              <a:buNone/>
            </a:pPr>
            <a:r>
              <a:rPr lang="ru-RU" sz="2700" dirty="0">
                <a:solidFill>
                  <a:srgbClr val="002060"/>
                </a:solidFill>
                <a:latin typeface="+mj-lt"/>
                <a:ea typeface="Times New Roman"/>
              </a:rPr>
              <a:t>Главная цель – это наши дети,</a:t>
            </a:r>
          </a:p>
          <a:p>
            <a:pPr marL="137160" indent="0" algn="ctr">
              <a:spcAft>
                <a:spcPts val="750"/>
              </a:spcAft>
              <a:buNone/>
            </a:pPr>
            <a:r>
              <a:rPr lang="ru-RU" sz="2700" dirty="0">
                <a:solidFill>
                  <a:srgbClr val="002060"/>
                </a:solidFill>
                <a:latin typeface="+mj-lt"/>
                <a:ea typeface="Times New Roman"/>
              </a:rPr>
              <a:t>Их здоровье, развитие – вот что важно на свете. </a:t>
            </a:r>
          </a:p>
          <a:p>
            <a:pPr marL="137160" indent="0" algn="ctr">
              <a:spcAft>
                <a:spcPts val="750"/>
              </a:spcAft>
              <a:buNone/>
            </a:pPr>
            <a:r>
              <a:rPr lang="ru-RU" sz="2700" dirty="0">
                <a:solidFill>
                  <a:srgbClr val="002060"/>
                </a:solidFill>
                <a:latin typeface="+mj-lt"/>
                <a:ea typeface="Times New Roman"/>
              </a:rPr>
              <a:t>Каждая семья – целый мир, мир своеобразный,</a:t>
            </a:r>
          </a:p>
          <a:p>
            <a:pPr marL="137160" indent="0" algn="ctr">
              <a:spcAft>
                <a:spcPts val="750"/>
              </a:spcAft>
              <a:buNone/>
            </a:pPr>
            <a:r>
              <a:rPr lang="ru-RU" sz="2700" dirty="0">
                <a:solidFill>
                  <a:srgbClr val="002060"/>
                </a:solidFill>
                <a:latin typeface="+mj-lt"/>
                <a:ea typeface="Times New Roman"/>
              </a:rPr>
              <a:t>С культурой, традициями, приоритетами разными.</a:t>
            </a:r>
          </a:p>
          <a:p>
            <a:pPr marL="137160" indent="0" algn="ctr">
              <a:spcAft>
                <a:spcPts val="750"/>
              </a:spcAft>
              <a:buNone/>
            </a:pPr>
            <a:r>
              <a:rPr lang="ru-RU" sz="2700" dirty="0">
                <a:solidFill>
                  <a:srgbClr val="002060"/>
                </a:solidFill>
                <a:latin typeface="+mj-lt"/>
                <a:ea typeface="Times New Roman"/>
              </a:rPr>
              <a:t>В работе с каждой семьей</a:t>
            </a:r>
          </a:p>
          <a:p>
            <a:pPr marL="137160" indent="0" algn="ctr">
              <a:spcAft>
                <a:spcPts val="750"/>
              </a:spcAft>
              <a:buNone/>
            </a:pPr>
            <a:r>
              <a:rPr lang="ru-RU" sz="2700" dirty="0">
                <a:solidFill>
                  <a:srgbClr val="002060"/>
                </a:solidFill>
                <a:latin typeface="+mj-lt"/>
                <a:ea typeface="Times New Roman"/>
              </a:rPr>
              <a:t>Процесс взаимодействия – очень не простой.</a:t>
            </a:r>
          </a:p>
          <a:p>
            <a:pPr marL="137160" indent="0" algn="ctr">
              <a:spcAft>
                <a:spcPts val="750"/>
              </a:spcAft>
              <a:buNone/>
            </a:pPr>
            <a:r>
              <a:rPr lang="ru-RU" sz="2700" dirty="0">
                <a:solidFill>
                  <a:srgbClr val="002060"/>
                </a:solidFill>
                <a:latin typeface="+mj-lt"/>
                <a:ea typeface="Times New Roman"/>
              </a:rPr>
              <a:t>В работе с родителями есть разные формы,</a:t>
            </a:r>
          </a:p>
          <a:p>
            <a:pPr marL="137160" indent="0" algn="ctr">
              <a:spcAft>
                <a:spcPts val="750"/>
              </a:spcAft>
              <a:buNone/>
            </a:pPr>
            <a:r>
              <a:rPr lang="ru-RU" sz="2700" dirty="0">
                <a:solidFill>
                  <a:srgbClr val="002060"/>
                </a:solidFill>
                <a:latin typeface="+mj-lt"/>
                <a:ea typeface="Times New Roman"/>
              </a:rPr>
              <a:t>Бывают обычные и инновационные.</a:t>
            </a:r>
          </a:p>
          <a:p>
            <a:pPr algn="ctr">
              <a:spcAft>
                <a:spcPts val="750"/>
              </a:spcAft>
            </a:pPr>
            <a:endParaRPr lang="ru-RU" sz="2700" dirty="0"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018247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Iskorka\Desktop\фото для конф\DSCN24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58" y="626928"/>
            <a:ext cx="3883918" cy="275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102D6D-1A62-26E2-22C2-8B56BA88DF35}"/>
              </a:ext>
            </a:extLst>
          </p:cNvPr>
          <p:cNvSpPr txBox="1"/>
          <p:nvPr/>
        </p:nvSpPr>
        <p:spPr>
          <a:xfrm>
            <a:off x="3851920" y="215118"/>
            <a:ext cx="2458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+mj-lt"/>
              </a:rPr>
              <a:t>День Самоуправления</a:t>
            </a:r>
          </a:p>
        </p:txBody>
      </p:sp>
      <p:pic>
        <p:nvPicPr>
          <p:cNvPr id="3" name="Picture 2" descr="C:\Users\Iskorka\Desktop\фото для конф\image (20).jpg">
            <a:extLst>
              <a:ext uri="{FF2B5EF4-FFF2-40B4-BE49-F238E27FC236}">
                <a16:creationId xmlns:a16="http://schemas.microsoft.com/office/drawing/2014/main" id="{DA3A377E-6122-E715-5F7D-61D368811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6312" y="650589"/>
            <a:ext cx="4074160" cy="275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Iskorka\Desktop\фото для конф\image (25).jpg">
            <a:extLst>
              <a:ext uri="{FF2B5EF4-FFF2-40B4-BE49-F238E27FC236}">
                <a16:creationId xmlns:a16="http://schemas.microsoft.com/office/drawing/2014/main" id="{78BD83FB-CAE2-1EA8-20F8-222A965C1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058" y="3767823"/>
            <a:ext cx="3883917" cy="256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Iskorka\Desktop\фото для конф\image (32).jpg">
            <a:extLst>
              <a:ext uri="{FF2B5EF4-FFF2-40B4-BE49-F238E27FC236}">
                <a16:creationId xmlns:a16="http://schemas.microsoft.com/office/drawing/2014/main" id="{3367B171-6584-D417-8761-E8AD04F3F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6313" y="3767823"/>
            <a:ext cx="4074159" cy="255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4580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Iskorka\Desktop\фото для конф\image (22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260648"/>
            <a:ext cx="410445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Iskorka\Desktop\фото для конф\image (28).jpg">
            <a:extLst>
              <a:ext uri="{FF2B5EF4-FFF2-40B4-BE49-F238E27FC236}">
                <a16:creationId xmlns:a16="http://schemas.microsoft.com/office/drawing/2014/main" id="{DA40A676-9C55-F819-BA0B-5923B87F7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4" y="219084"/>
            <a:ext cx="3988993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Iskorka\Desktop\фото для конф\image (29).jpg">
            <a:extLst>
              <a:ext uri="{FF2B5EF4-FFF2-40B4-BE49-F238E27FC236}">
                <a16:creationId xmlns:a16="http://schemas.microsoft.com/office/drawing/2014/main" id="{6CE98863-68F0-96B6-4A89-818E665AE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6500" y="3429000"/>
            <a:ext cx="3988993" cy="285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Iskorka\Desktop\фото для конф\IMG_1390.JPG">
            <a:extLst>
              <a:ext uri="{FF2B5EF4-FFF2-40B4-BE49-F238E27FC236}">
                <a16:creationId xmlns:a16="http://schemas.microsoft.com/office/drawing/2014/main" id="{CE21E472-1DCB-BFA3-C601-0A195C5E6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3470564"/>
            <a:ext cx="4104456" cy="285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8752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Iskorka\Desktop\фото для конф\image (24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77520"/>
            <a:ext cx="3838905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7395DAA-2746-2514-333B-ED3A8C9FF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219084"/>
            <a:ext cx="4104455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Объект 3" descr="C:\Users\Люда\Desktop\перезагр\фото\P9241305.JPG">
            <a:extLst>
              <a:ext uri="{FF2B5EF4-FFF2-40B4-BE49-F238E27FC236}">
                <a16:creationId xmlns:a16="http://schemas.microsoft.com/office/drawing/2014/main" id="{0CC6E16E-43DC-CC50-8259-BF0CE30A28CF}"/>
              </a:ext>
            </a:extLst>
          </p:cNvPr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95536" y="3605737"/>
            <a:ext cx="3838905" cy="2559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Iskorka\Desktop\фото для конф\image (11).jpg">
            <a:extLst>
              <a:ext uri="{FF2B5EF4-FFF2-40B4-BE49-F238E27FC236}">
                <a16:creationId xmlns:a16="http://schemas.microsoft.com/office/drawing/2014/main" id="{004EF327-7FBB-CED1-747A-B2EB3F529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3605737"/>
            <a:ext cx="4104455" cy="255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832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B4CDA0D-09EE-6952-7885-C3EB1225E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19" y="410879"/>
            <a:ext cx="4282481" cy="258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DDE345-62FD-A95B-6A29-BE3DAE8DA2FF}"/>
              </a:ext>
            </a:extLst>
          </p:cNvPr>
          <p:cNvSpPr txBox="1"/>
          <p:nvPr/>
        </p:nvSpPr>
        <p:spPr>
          <a:xfrm>
            <a:off x="3779912" y="82777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Субботники с родителями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10879"/>
            <a:ext cx="4032448" cy="25860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0558" y="2799929"/>
            <a:ext cx="3600402" cy="42824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76054" y="2924946"/>
            <a:ext cx="3600401" cy="40324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B6FADD-BB31-0E8D-64BC-0E13EE34D8FE}"/>
              </a:ext>
            </a:extLst>
          </p:cNvPr>
          <p:cNvSpPr txBox="1"/>
          <p:nvPr/>
        </p:nvSpPr>
        <p:spPr>
          <a:xfrm>
            <a:off x="0" y="10769"/>
            <a:ext cx="3923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4. </a:t>
            </a:r>
            <a:r>
              <a:rPr lang="ru-RU" b="1" dirty="0"/>
              <a:t>Трудовые и хозяйственные формы</a:t>
            </a:r>
          </a:p>
        </p:txBody>
      </p:sp>
    </p:spTree>
    <p:extLst>
      <p:ext uri="{BB962C8B-B14F-4D97-AF65-F5344CB8AC3E}">
        <p14:creationId xmlns:p14="http://schemas.microsoft.com/office/powerpoint/2010/main" val="13752237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6632"/>
            <a:ext cx="8136904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6777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Люда\Desktop\перезагр\Мои документ\Наши участки\строительство участков\SAM_1301.JPG"/>
          <p:cNvPicPr>
            <a:picLocks noGrp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04048" y="489069"/>
            <a:ext cx="3744143" cy="263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Объект 3" descr="C:\Users\Люда\Desktop\перезагр\Мои документ\Наши участки\строительство участков\SAM_1321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004048" y="3356992"/>
            <a:ext cx="3744143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Объект 3" descr="C:\Users\Люда\Desktop\перезагр\Мои документ\Наши участки\строительство участков\SAM_1291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95536" y="499838"/>
            <a:ext cx="4176464" cy="262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903588DA-05DB-E6ED-E020-F860509FBC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3" t="11013" r="6109" b="31264"/>
          <a:stretch/>
        </p:blipFill>
        <p:spPr bwMode="auto">
          <a:xfrm>
            <a:off x="395536" y="3356992"/>
            <a:ext cx="417646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3768" y="84812"/>
            <a:ext cx="4644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Реконструкция прогулочных участков</a:t>
            </a:r>
          </a:p>
        </p:txBody>
      </p:sp>
    </p:spTree>
    <p:extLst>
      <p:ext uri="{BB962C8B-B14F-4D97-AF65-F5344CB8AC3E}">
        <p14:creationId xmlns:p14="http://schemas.microsoft.com/office/powerpoint/2010/main" val="11597370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Люда\Desktop\перезагр\Мои документ\Наши участки\готовые постройки\20150617_1035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462" y="188640"/>
            <a:ext cx="418353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Люда\Desktop\перезагр\Мои документ\Наши участки\готовые постройки\20150617_10241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356992"/>
            <a:ext cx="3960440" cy="25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Люда\Desktop\перезагр\Мои документ\Наши участки\готовые постройки\20150617_10120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88640"/>
            <a:ext cx="3816064" cy="2808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Люда\Desktop\перезагр\Мои документ\Наши участки\готовые постройки\20150617_10170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462" y="3398556"/>
            <a:ext cx="418353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1120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94925" y="103400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Инновационные площадки</a:t>
            </a:r>
          </a:p>
          <a:p>
            <a:pPr algn="ctr"/>
            <a:r>
              <a:rPr lang="ru-RU" sz="2000" b="1" dirty="0" err="1">
                <a:solidFill>
                  <a:srgbClr val="002060"/>
                </a:solidFill>
              </a:rPr>
              <a:t>ПиктоМир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11286"/>
            <a:ext cx="3960440" cy="21816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149" y="764129"/>
            <a:ext cx="3649281" cy="2201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84984"/>
            <a:ext cx="3960439" cy="302433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21C67E4-32C1-19C9-77FD-A8A916A76C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" t="3696" r="-185" b="10322"/>
          <a:stretch/>
        </p:blipFill>
        <p:spPr bwMode="auto">
          <a:xfrm>
            <a:off x="4811150" y="3309138"/>
            <a:ext cx="3649281" cy="300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4188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фото экология\фото\IMG-97c234ed1c7ff340a67ba367995cef3e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7"/>
            <a:ext cx="4104456" cy="288032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F:\фото экология\фото\IMG-3cfe55cf486daa0e1de662b684dea15c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3429000"/>
            <a:ext cx="4680520" cy="342900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F:\фото экология\фото\IMG-4daee9ec9da5c4c6365277dde8c18efe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28109"/>
            <a:ext cx="3672408" cy="2884868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44188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68670"/>
            <a:ext cx="3600401" cy="26002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" r="12998" b="4544"/>
          <a:stretch/>
        </p:blipFill>
        <p:spPr>
          <a:xfrm>
            <a:off x="5076056" y="477276"/>
            <a:ext cx="3456384" cy="26431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3903" r="13250"/>
          <a:stretch/>
        </p:blipFill>
        <p:spPr>
          <a:xfrm>
            <a:off x="467544" y="3573015"/>
            <a:ext cx="3727089" cy="29678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" t="4016" r="5900"/>
          <a:stretch/>
        </p:blipFill>
        <p:spPr>
          <a:xfrm>
            <a:off x="5076056" y="3444539"/>
            <a:ext cx="3672408" cy="30963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B98B85-FBFF-A4BB-06C8-E73BF432B41C}"/>
              </a:ext>
            </a:extLst>
          </p:cNvPr>
          <p:cNvSpPr txBox="1"/>
          <p:nvPr/>
        </p:nvSpPr>
        <p:spPr>
          <a:xfrm>
            <a:off x="2915816" y="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 Смарт-тренинг «Мир </a:t>
            </a:r>
            <a:r>
              <a:rPr lang="ru-RU" b="1" dirty="0" err="1">
                <a:solidFill>
                  <a:srgbClr val="002060"/>
                </a:solidFill>
              </a:rPr>
              <a:t>Гололомок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214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3BFB25-1ACB-4480-E670-A3457F8E31FF}"/>
              </a:ext>
            </a:extLst>
          </p:cNvPr>
          <p:cNvSpPr txBox="1"/>
          <p:nvPr/>
        </p:nvSpPr>
        <p:spPr>
          <a:xfrm>
            <a:off x="2699792" y="54868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Формы работы с семьей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956959-6ADC-4FFF-EADA-6804692A81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10101"/>
          <a:stretch/>
        </p:blipFill>
        <p:spPr>
          <a:xfrm>
            <a:off x="107504" y="1195011"/>
            <a:ext cx="3384376" cy="54726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805C76-3DB0-9250-9285-766E275568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7" r="12157" b="12201"/>
          <a:stretch/>
        </p:blipFill>
        <p:spPr>
          <a:xfrm>
            <a:off x="4211960" y="1195011"/>
            <a:ext cx="4464496" cy="28820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667F2C-002D-2847-C358-CED1CF8404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7" t="2777" r="16887" b="8000"/>
          <a:stretch/>
        </p:blipFill>
        <p:spPr>
          <a:xfrm>
            <a:off x="4234806" y="4315366"/>
            <a:ext cx="4441649" cy="23522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27FD42-8FD0-E205-B6BA-0C8C21C0F5F8}"/>
              </a:ext>
            </a:extLst>
          </p:cNvPr>
          <p:cNvSpPr txBox="1"/>
          <p:nvPr/>
        </p:nvSpPr>
        <p:spPr>
          <a:xfrm>
            <a:off x="107504" y="0"/>
            <a:ext cx="2232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1. </a:t>
            </a:r>
            <a:r>
              <a:rPr lang="ru-RU" b="1" dirty="0"/>
              <a:t>Наглядно-информационные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0111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7035C1-4213-01C9-0503-74EBFE8442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/>
        </p:blipFill>
        <p:spPr>
          <a:xfrm>
            <a:off x="503549" y="824658"/>
            <a:ext cx="3600399" cy="27832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8744F8-6AC5-C4CE-8319-FE0765006B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89" y="3838082"/>
            <a:ext cx="3613754" cy="26677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2702A1-55B3-7A78-963C-9EDC3BD91BE9}"/>
              </a:ext>
            </a:extLst>
          </p:cNvPr>
          <p:cNvSpPr txBox="1"/>
          <p:nvPr/>
        </p:nvSpPr>
        <p:spPr>
          <a:xfrm>
            <a:off x="857883" y="424547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Праздник Святой Троицы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352F95-6B3C-8B90-8377-45B5650A7232}"/>
              </a:ext>
            </a:extLst>
          </p:cNvPr>
          <p:cNvSpPr txBox="1"/>
          <p:nvPr/>
        </p:nvSpPr>
        <p:spPr>
          <a:xfrm>
            <a:off x="484489" y="121657"/>
            <a:ext cx="8479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Приобщение к историческим, культурным и духовным ценностям семейских РБ»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2C17A5-B390-939B-EBE9-51E7A7929B95}"/>
              </a:ext>
            </a:extLst>
          </p:cNvPr>
          <p:cNvSpPr txBox="1"/>
          <p:nvPr/>
        </p:nvSpPr>
        <p:spPr>
          <a:xfrm>
            <a:off x="6084168" y="424547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Святки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36CE821-791A-24B1-50BC-8F4FF0B7FC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8" r="14952"/>
          <a:stretch/>
        </p:blipFill>
        <p:spPr>
          <a:xfrm>
            <a:off x="4572000" y="852370"/>
            <a:ext cx="4098430" cy="275554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9194B2E-5209-1DD1-7083-2E26C4AFBD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834" y="3838082"/>
            <a:ext cx="4098430" cy="266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691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26A614-AD91-E579-A99E-E0EF4E7E3C0A}"/>
              </a:ext>
            </a:extLst>
          </p:cNvPr>
          <p:cNvSpPr txBox="1"/>
          <p:nvPr/>
        </p:nvSpPr>
        <p:spPr>
          <a:xfrm>
            <a:off x="2411760" y="116632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Фестиваль народных игр и забав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B4C134-36CA-5C60-51AD-75A405AB11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9" r="5064" b="24902"/>
          <a:stretch/>
        </p:blipFill>
        <p:spPr>
          <a:xfrm>
            <a:off x="827584" y="536759"/>
            <a:ext cx="7272808" cy="33962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064A5E-ECF7-11B9-F10E-C977365A9E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/>
          <a:stretch/>
        </p:blipFill>
        <p:spPr>
          <a:xfrm>
            <a:off x="395536" y="4118328"/>
            <a:ext cx="3816424" cy="25915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2ABC3E-9D35-E3DF-350D-9F4951DB38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2" y="4102601"/>
            <a:ext cx="3816423" cy="262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859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2B9883-52B3-6C47-41BB-29DE01355311}"/>
              </a:ext>
            </a:extLst>
          </p:cNvPr>
          <p:cNvSpPr txBox="1"/>
          <p:nvPr/>
        </p:nvSpPr>
        <p:spPr>
          <a:xfrm>
            <a:off x="3563888" y="404664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Святки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30873E-E63C-4B4C-517B-DD70AB1A9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8280920" cy="57606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CE1BA1-7CAC-F81C-821B-0FC13959A25D}"/>
              </a:ext>
            </a:extLst>
          </p:cNvPr>
          <p:cNvSpPr txBox="1"/>
          <p:nvPr/>
        </p:nvSpPr>
        <p:spPr>
          <a:xfrm>
            <a:off x="3347864" y="3533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Покровские посиделки</a:t>
            </a:r>
          </a:p>
        </p:txBody>
      </p:sp>
    </p:spTree>
    <p:extLst>
      <p:ext uri="{BB962C8B-B14F-4D97-AF65-F5344CB8AC3E}">
        <p14:creationId xmlns:p14="http://schemas.microsoft.com/office/powerpoint/2010/main" val="6260243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8E6D2E-3462-E47C-F93F-9C2042D607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3960440" cy="60932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678B64-F47B-F380-8D15-1E119E344A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04664"/>
            <a:ext cx="4379979" cy="30243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BF7D4B-E309-3A45-79BA-55AA420169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7" y="3573016"/>
            <a:ext cx="4379978" cy="29249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0040EC-90E2-62BC-6F45-C2E1602209CB}"/>
              </a:ext>
            </a:extLst>
          </p:cNvPr>
          <p:cNvSpPr txBox="1"/>
          <p:nvPr/>
        </p:nvSpPr>
        <p:spPr>
          <a:xfrm>
            <a:off x="2228887" y="17190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Праздник Святой Троицы, церковь Рождества Христова</a:t>
            </a:r>
          </a:p>
        </p:txBody>
      </p:sp>
    </p:spTree>
    <p:extLst>
      <p:ext uri="{BB962C8B-B14F-4D97-AF65-F5344CB8AC3E}">
        <p14:creationId xmlns:p14="http://schemas.microsoft.com/office/powerpoint/2010/main" val="26324576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37677" y="41711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Награды наших родителей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836712"/>
            <a:ext cx="1921158" cy="21577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A66DF6-3122-9079-9E2F-CA66CFC2BE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410" y="812725"/>
            <a:ext cx="1872208" cy="21577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175C52-E3CE-C51E-006C-B43B19E306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598" y="979461"/>
            <a:ext cx="2157711" cy="18722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2585A0C-B01E-3683-3D69-A63216D1FB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290" y="836711"/>
            <a:ext cx="1782189" cy="21577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784512C-1D0D-817E-D583-3B6F35AD88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3616722"/>
            <a:ext cx="2269938" cy="24045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C25E973-D35B-AAC3-5348-6570C166F5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677" y="3634979"/>
            <a:ext cx="2269939" cy="240456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4C0DCC0-A6AD-9FB7-134A-584A8A6F9C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555085"/>
            <a:ext cx="2104967" cy="246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3732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838F15-186D-7502-86FA-2E76D579DB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27" y="419232"/>
            <a:ext cx="1962593" cy="22696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2FCD15-6F19-17F1-9B78-F3BD886DFE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272" y="419232"/>
            <a:ext cx="2088232" cy="22896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1BACDF-AE31-4ED2-410D-591A5C106A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801" y="419232"/>
            <a:ext cx="2222823" cy="22696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C7BD8D-643D-69ED-59D0-CDA53BE16E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728" y="439249"/>
            <a:ext cx="2110345" cy="22696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B49826-9334-0957-8D8E-92230DF44F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143" y="3352535"/>
            <a:ext cx="1918177" cy="2345305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EA2E84C4-56E6-3421-F52B-5EC613F37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4196" y="3460443"/>
            <a:ext cx="2424837" cy="207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541367E-5865-6450-1BBF-C4D879616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73" y="3284984"/>
            <a:ext cx="2110346" cy="241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2170CB0-02A0-0215-3E57-5FD8D6B5FA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800" y="3284983"/>
            <a:ext cx="2222823" cy="241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106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3252976"/>
          </a:xfrm>
        </p:spPr>
        <p:txBody>
          <a:bodyPr>
            <a:normAutofit/>
          </a:bodyPr>
          <a:lstStyle/>
          <a:p>
            <a:pPr algn="ctr"/>
            <a:r>
              <a:rPr lang="ru-RU" sz="4600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034418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4B144D-830D-B4DC-2F5F-14BF023F0B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2" y="1507096"/>
            <a:ext cx="3744416" cy="31683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A2FBB2-185A-E56C-CE8D-E7195A5D4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48680"/>
            <a:ext cx="4398143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1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skorka\Desktop\фото для конф\image (138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/>
          <a:stretch>
            <a:fillRect/>
          </a:stretch>
        </p:blipFill>
        <p:spPr bwMode="auto">
          <a:xfrm>
            <a:off x="4644008" y="692697"/>
            <a:ext cx="4176464" cy="273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Iskorka\Desktop\фото для конф\IMG_14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3645024"/>
            <a:ext cx="3923928" cy="261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3" descr="C:\Users\Люда\Desktop\перезагр\все фото ДОУ\SAM_0596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644008" y="3717032"/>
            <a:ext cx="4176464" cy="254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218893-1BE6-C034-AA0D-02F8BEDFC599}"/>
              </a:ext>
            </a:extLst>
          </p:cNvPr>
          <p:cNvSpPr txBox="1"/>
          <p:nvPr/>
        </p:nvSpPr>
        <p:spPr>
          <a:xfrm>
            <a:off x="1475656" y="260648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Мастер классы и родительские собрания</a:t>
            </a:r>
          </a:p>
        </p:txBody>
      </p:sp>
      <p:pic>
        <p:nvPicPr>
          <p:cNvPr id="4" name="Picture 2" descr="C:\Users\Iskorka\Desktop\фото для конф\image (128).jpg">
            <a:extLst>
              <a:ext uri="{FF2B5EF4-FFF2-40B4-BE49-F238E27FC236}">
                <a16:creationId xmlns:a16="http://schemas.microsoft.com/office/drawing/2014/main" id="{8510840D-AAAD-9F58-E655-BA0725A7D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692697"/>
            <a:ext cx="3923928" cy="273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69A765-4065-CA3F-E45C-3ECA0C042C01}"/>
              </a:ext>
            </a:extLst>
          </p:cNvPr>
          <p:cNvSpPr txBox="1"/>
          <p:nvPr/>
        </p:nvSpPr>
        <p:spPr>
          <a:xfrm>
            <a:off x="0" y="0"/>
            <a:ext cx="21237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2. </a:t>
            </a:r>
            <a:r>
              <a:rPr lang="ru-RU" b="1" dirty="0"/>
              <a:t>Познавательные формы</a:t>
            </a:r>
          </a:p>
        </p:txBody>
      </p:sp>
    </p:spTree>
    <p:extLst>
      <p:ext uri="{BB962C8B-B14F-4D97-AF65-F5344CB8AC3E}">
        <p14:creationId xmlns:p14="http://schemas.microsoft.com/office/powerpoint/2010/main" val="4002582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skorka\Desktop\фото для конф\image (14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090" y="377660"/>
            <a:ext cx="3910807" cy="290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Iskorka\Desktop\фото для конф\20180323_1019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011" y="377659"/>
            <a:ext cx="3910806" cy="290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Iskorka\Desktop\фото для конф\20180323_162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27" y="3573017"/>
            <a:ext cx="392108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Iskorka\Desktop\фото для конф\IMG_6235.JPG">
            <a:extLst>
              <a:ext uri="{FF2B5EF4-FFF2-40B4-BE49-F238E27FC236}">
                <a16:creationId xmlns:a16="http://schemas.microsoft.com/office/drawing/2014/main" id="{CCC538CD-5001-D73F-513F-2C12B4582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7381" y="3573016"/>
            <a:ext cx="3916457" cy="25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361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C8BBB3-4948-6DA6-FF84-586863413151}"/>
              </a:ext>
            </a:extLst>
          </p:cNvPr>
          <p:cNvSpPr txBox="1"/>
          <p:nvPr/>
        </p:nvSpPr>
        <p:spPr>
          <a:xfrm>
            <a:off x="1403648" y="116632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Треннинг на пути к объединению семьи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954C94-E4EF-CA77-0250-95D01EBED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16742"/>
            <a:ext cx="7488832" cy="586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4691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5604</TotalTime>
  <Words>404</Words>
  <Application>Microsoft Office PowerPoint</Application>
  <PresentationFormat>Экран (4:3)</PresentationFormat>
  <Paragraphs>74</Paragraphs>
  <Slides>56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9" baseType="lpstr">
      <vt:lpstr>Arial</vt:lpstr>
      <vt:lpstr>Calibri</vt:lpstr>
      <vt:lpstr>Тема Office</vt:lpstr>
      <vt:lpstr>МБДОУ № 29 Детский сад  «Искорка»    «Родители не зрители»</vt:lpstr>
      <vt:lpstr>Цель работы </vt:lpstr>
      <vt:lpstr>Задачи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«Олимпийские игры»                              «Папа и я спортивные друзья»</vt:lpstr>
      <vt:lpstr> Соревнования по мини футболу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Iskorka</dc:creator>
  <cp:lastModifiedBy>Ольга Беликова</cp:lastModifiedBy>
  <cp:revision>166</cp:revision>
  <dcterms:created xsi:type="dcterms:W3CDTF">2018-10-15T07:18:55Z</dcterms:created>
  <dcterms:modified xsi:type="dcterms:W3CDTF">2023-04-06T06:58:10Z</dcterms:modified>
</cp:coreProperties>
</file>